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47"/>
    <p:sldId id="257" r:id="rId48"/>
    <p:sldId id="258" r:id="rId49"/>
    <p:sldId id="259" r:id="rId50"/>
    <p:sldId id="260" r:id="rId51"/>
    <p:sldId id="261" r:id="rId52"/>
    <p:sldId id="262" r:id="rId53"/>
    <p:sldId id="263" r:id="rId54"/>
    <p:sldId id="264" r:id="rId5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lata" charset="1" panose="00000500000000000000"/>
      <p:regular r:id="rId10"/>
    </p:embeddedFont>
    <p:embeddedFont>
      <p:font typeface="Lato" charset="1" panose="020F0502020204030203"/>
      <p:regular r:id="rId11"/>
    </p:embeddedFont>
    <p:embeddedFont>
      <p:font typeface="Lato Bold" charset="1" panose="020F0502020204030203"/>
      <p:regular r:id="rId12"/>
    </p:embeddedFont>
    <p:embeddedFont>
      <p:font typeface="Lato Italics" charset="1" panose="020F0502020204030203"/>
      <p:regular r:id="rId13"/>
    </p:embeddedFont>
    <p:embeddedFont>
      <p:font typeface="Lato Bold Italics" charset="1" panose="020F0502020204030203"/>
      <p:regular r:id="rId14"/>
    </p:embeddedFont>
    <p:embeddedFont>
      <p:font typeface="IBM Plex Sans" charset="1" panose="020B0503050203000203"/>
      <p:regular r:id="rId15"/>
    </p:embeddedFont>
    <p:embeddedFont>
      <p:font typeface="IBM Plex Sans Bold" charset="1" panose="020B0803050203000203"/>
      <p:regular r:id="rId16"/>
    </p:embeddedFont>
    <p:embeddedFont>
      <p:font typeface="IBM Plex Sans Italics" charset="1" panose="020B0503050203000203"/>
      <p:regular r:id="rId17"/>
    </p:embeddedFont>
    <p:embeddedFont>
      <p:font typeface="IBM Plex Sans Bold Italics" charset="1" panose="020B0803050203000203"/>
      <p:regular r:id="rId18"/>
    </p:embeddedFont>
    <p:embeddedFont>
      <p:font typeface="IBM Plex Sans Thin" charset="1" panose="020B0203050203000203"/>
      <p:regular r:id="rId19"/>
    </p:embeddedFont>
    <p:embeddedFont>
      <p:font typeface="IBM Plex Sans Thin Italics" charset="1" panose="020B0203050203000203"/>
      <p:regular r:id="rId20"/>
    </p:embeddedFont>
    <p:embeddedFont>
      <p:font typeface="IBM Plex Sans Medium" charset="1" panose="020B0603050203000203"/>
      <p:regular r:id="rId21"/>
    </p:embeddedFont>
    <p:embeddedFont>
      <p:font typeface="IBM Plex Sans Medium Italics" charset="1" panose="020B0603050203000203"/>
      <p:regular r:id="rId22"/>
    </p:embeddedFont>
    <p:embeddedFont>
      <p:font typeface="Canva Sans" charset="1" panose="020B0503030501040103"/>
      <p:regular r:id="rId23"/>
    </p:embeddedFont>
    <p:embeddedFont>
      <p:font typeface="Canva Sans Bold" charset="1" panose="020B0803030501040103"/>
      <p:regular r:id="rId24"/>
    </p:embeddedFont>
    <p:embeddedFont>
      <p:font typeface="Canva Sans Italics" charset="1" panose="020B0503030501040103"/>
      <p:regular r:id="rId25"/>
    </p:embeddedFont>
    <p:embeddedFont>
      <p:font typeface="Canva Sans Bold Italics" charset="1" panose="020B0803030501040103"/>
      <p:regular r:id="rId26"/>
    </p:embeddedFont>
    <p:embeddedFont>
      <p:font typeface="Canva Sans Medium" charset="1" panose="020B0603030501040103"/>
      <p:regular r:id="rId27"/>
    </p:embeddedFont>
    <p:embeddedFont>
      <p:font typeface="Canva Sans Medium Italics" charset="1" panose="020B0603030501040103"/>
      <p:regular r:id="rId28"/>
    </p:embeddedFont>
    <p:embeddedFont>
      <p:font typeface="Poppins" charset="1" panose="00000500000000000000"/>
      <p:regular r:id="rId29"/>
    </p:embeddedFont>
    <p:embeddedFont>
      <p:font typeface="Poppins Bold" charset="1" panose="00000800000000000000"/>
      <p:regular r:id="rId30"/>
    </p:embeddedFont>
    <p:embeddedFont>
      <p:font typeface="Poppins Italics" charset="1" panose="00000500000000000000"/>
      <p:regular r:id="rId31"/>
    </p:embeddedFont>
    <p:embeddedFont>
      <p:font typeface="Poppins Bold Italics" charset="1" panose="00000800000000000000"/>
      <p:regular r:id="rId32"/>
    </p:embeddedFont>
    <p:embeddedFont>
      <p:font typeface="Poppins Thin" charset="1" panose="00000300000000000000"/>
      <p:regular r:id="rId33"/>
    </p:embeddedFont>
    <p:embeddedFont>
      <p:font typeface="Poppins Thin Italics" charset="1" panose="00000300000000000000"/>
      <p:regular r:id="rId34"/>
    </p:embeddedFont>
    <p:embeddedFont>
      <p:font typeface="Poppins Extra-Light" charset="1" panose="00000300000000000000"/>
      <p:regular r:id="rId35"/>
    </p:embeddedFont>
    <p:embeddedFont>
      <p:font typeface="Poppins Extra-Light Italics" charset="1" panose="00000300000000000000"/>
      <p:regular r:id="rId36"/>
    </p:embeddedFont>
    <p:embeddedFont>
      <p:font typeface="Poppins Light" charset="1" panose="00000400000000000000"/>
      <p:regular r:id="rId37"/>
    </p:embeddedFont>
    <p:embeddedFont>
      <p:font typeface="Poppins Light Italics" charset="1" panose="00000400000000000000"/>
      <p:regular r:id="rId38"/>
    </p:embeddedFont>
    <p:embeddedFont>
      <p:font typeface="Poppins Medium" charset="1" panose="00000600000000000000"/>
      <p:regular r:id="rId39"/>
    </p:embeddedFont>
    <p:embeddedFont>
      <p:font typeface="Poppins Medium Italics" charset="1" panose="00000600000000000000"/>
      <p:regular r:id="rId40"/>
    </p:embeddedFont>
    <p:embeddedFont>
      <p:font typeface="Poppins Semi-Bold" charset="1" panose="00000700000000000000"/>
      <p:regular r:id="rId41"/>
    </p:embeddedFont>
    <p:embeddedFont>
      <p:font typeface="Poppins Semi-Bold Italics" charset="1" panose="00000700000000000000"/>
      <p:regular r:id="rId42"/>
    </p:embeddedFont>
    <p:embeddedFont>
      <p:font typeface="Poppins Ultra-Bold" charset="1" panose="00000900000000000000"/>
      <p:regular r:id="rId43"/>
    </p:embeddedFont>
    <p:embeddedFont>
      <p:font typeface="Poppins Ultra-Bold Italics" charset="1" panose="00000900000000000000"/>
      <p:regular r:id="rId44"/>
    </p:embeddedFont>
    <p:embeddedFont>
      <p:font typeface="Poppins Heavy" charset="1" panose="00000A00000000000000"/>
      <p:regular r:id="rId45"/>
    </p:embeddedFont>
    <p:embeddedFont>
      <p:font typeface="Poppins Heavy Italics" charset="1" panose="00000A0000000000000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slides/slide1.xml" Type="http://schemas.openxmlformats.org/officeDocument/2006/relationships/slide"/><Relationship Id="rId48" Target="slides/slide2.xml" Type="http://schemas.openxmlformats.org/officeDocument/2006/relationships/slide"/><Relationship Id="rId49" Target="slides/slide3.xml" Type="http://schemas.openxmlformats.org/officeDocument/2006/relationships/slide"/><Relationship Id="rId5" Target="tableStyles.xml" Type="http://schemas.openxmlformats.org/officeDocument/2006/relationships/tableStyles"/><Relationship Id="rId50" Target="slides/slide4.xml" Type="http://schemas.openxmlformats.org/officeDocument/2006/relationships/slide"/><Relationship Id="rId51" Target="slides/slide5.xml" Type="http://schemas.openxmlformats.org/officeDocument/2006/relationships/slide"/><Relationship Id="rId52" Target="slides/slide6.xml" Type="http://schemas.openxmlformats.org/officeDocument/2006/relationships/slide"/><Relationship Id="rId53" Target="slides/slide7.xml" Type="http://schemas.openxmlformats.org/officeDocument/2006/relationships/slide"/><Relationship Id="rId54" Target="slides/slide8.xml" Type="http://schemas.openxmlformats.org/officeDocument/2006/relationships/slide"/><Relationship Id="rId55" Target="slides/slide9.xml" Type="http://schemas.openxmlformats.org/officeDocument/2006/relationships/slide"/><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3.jpeg" Type="http://schemas.openxmlformats.org/officeDocument/2006/relationships/image"/><Relationship Id="rId4" Target="../media/image14.png" Type="http://schemas.openxmlformats.org/officeDocument/2006/relationships/image"/><Relationship Id="rId5" Target="../media/image15.jpeg" Type="http://schemas.openxmlformats.org/officeDocument/2006/relationships/image"/><Relationship Id="rId6" Target="../media/image16.png" Type="http://schemas.openxmlformats.org/officeDocument/2006/relationships/image"/><Relationship Id="rId7" Target="../media/image17.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png" Type="http://schemas.openxmlformats.org/officeDocument/2006/relationships/image"/><Relationship Id="rId4" Target="https://www.cognitivemarketresearch.com" TargetMode="External" Type="http://schemas.openxmlformats.org/officeDocument/2006/relationships/hyperlink"/><Relationship Id="rId5" Target="http://tinyurl.com/3z8n8fhh"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0772"/>
            <a:ext cx="18288000" cy="10448925"/>
          </a:xfrm>
          <a:custGeom>
            <a:avLst/>
            <a:gdLst/>
            <a:ahLst/>
            <a:cxnLst/>
            <a:rect r="r" b="b" t="t" l="l"/>
            <a:pathLst>
              <a:path h="10448925" w="18288000">
                <a:moveTo>
                  <a:pt x="0" y="0"/>
                </a:moveTo>
                <a:lnTo>
                  <a:pt x="18288000" y="0"/>
                </a:lnTo>
                <a:lnTo>
                  <a:pt x="18288000" y="10448925"/>
                </a:lnTo>
                <a:lnTo>
                  <a:pt x="0" y="10448925"/>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63503" y="-63503"/>
            <a:ext cx="14834845" cy="10413997"/>
            <a:chOff x="0" y="0"/>
            <a:chExt cx="14834845" cy="10414000"/>
          </a:xfrm>
        </p:grpSpPr>
        <p:sp>
          <p:nvSpPr>
            <p:cNvPr name="Freeform 4" id="4"/>
            <p:cNvSpPr/>
            <p:nvPr/>
          </p:nvSpPr>
          <p:spPr>
            <a:xfrm flipH="false" flipV="false" rot="0">
              <a:off x="63500" y="63500"/>
              <a:ext cx="6041009" cy="10287000"/>
            </a:xfrm>
            <a:custGeom>
              <a:avLst/>
              <a:gdLst/>
              <a:ahLst/>
              <a:cxnLst/>
              <a:rect r="r" b="b" t="t" l="l"/>
              <a:pathLst>
                <a:path h="10287000" w="6041009">
                  <a:moveTo>
                    <a:pt x="0" y="0"/>
                  </a:moveTo>
                  <a:lnTo>
                    <a:pt x="6041009" y="0"/>
                  </a:lnTo>
                  <a:lnTo>
                    <a:pt x="6041009" y="10287000"/>
                  </a:lnTo>
                  <a:lnTo>
                    <a:pt x="0" y="10287000"/>
                  </a:lnTo>
                  <a:close/>
                </a:path>
              </a:pathLst>
            </a:custGeom>
            <a:solidFill>
              <a:srgbClr val="1F4F74"/>
            </a:solidFill>
          </p:spPr>
        </p:sp>
        <p:sp>
          <p:nvSpPr>
            <p:cNvPr name="Freeform 5" id="5"/>
            <p:cNvSpPr/>
            <p:nvPr/>
          </p:nvSpPr>
          <p:spPr>
            <a:xfrm flipH="false" flipV="false" rot="0">
              <a:off x="3643630" y="3663950"/>
              <a:ext cx="11127740" cy="3086100"/>
            </a:xfrm>
            <a:custGeom>
              <a:avLst/>
              <a:gdLst/>
              <a:ahLst/>
              <a:cxnLst/>
              <a:rect r="r" b="b" t="t" l="l"/>
              <a:pathLst>
                <a:path h="3086100" w="11127740">
                  <a:moveTo>
                    <a:pt x="0" y="0"/>
                  </a:moveTo>
                  <a:lnTo>
                    <a:pt x="0" y="3086100"/>
                  </a:lnTo>
                  <a:lnTo>
                    <a:pt x="11127740" y="3086100"/>
                  </a:lnTo>
                  <a:lnTo>
                    <a:pt x="11127740" y="0"/>
                  </a:lnTo>
                  <a:close/>
                </a:path>
              </a:pathLst>
            </a:custGeom>
            <a:solidFill>
              <a:srgbClr val="FFFFFF"/>
            </a:solidFill>
          </p:spPr>
        </p:sp>
        <p:sp>
          <p:nvSpPr>
            <p:cNvPr name="Freeform 6" id="6"/>
            <p:cNvSpPr/>
            <p:nvPr/>
          </p:nvSpPr>
          <p:spPr>
            <a:xfrm flipH="false" flipV="false" rot="0">
              <a:off x="13440790" y="5505450"/>
              <a:ext cx="847725" cy="847725"/>
            </a:xfrm>
            <a:custGeom>
              <a:avLst/>
              <a:gdLst/>
              <a:ahLst/>
              <a:cxnLst/>
              <a:rect r="r" b="b" t="t" l="l"/>
              <a:pathLst>
                <a:path h="847725" w="847725">
                  <a:moveTo>
                    <a:pt x="423927" y="127"/>
                  </a:moveTo>
                  <a:cubicBezTo>
                    <a:pt x="382652" y="349250"/>
                    <a:pt x="349123" y="382651"/>
                    <a:pt x="0" y="423926"/>
                  </a:cubicBezTo>
                  <a:lnTo>
                    <a:pt x="1397" y="424053"/>
                  </a:lnTo>
                  <a:lnTo>
                    <a:pt x="2160" y="424180"/>
                  </a:lnTo>
                  <a:lnTo>
                    <a:pt x="2160" y="424180"/>
                  </a:lnTo>
                  <a:cubicBezTo>
                    <a:pt x="349123" y="465328"/>
                    <a:pt x="382652" y="499491"/>
                    <a:pt x="423799" y="847725"/>
                  </a:cubicBezTo>
                  <a:cubicBezTo>
                    <a:pt x="465074" y="498603"/>
                    <a:pt x="498603" y="465201"/>
                    <a:pt x="847725" y="423799"/>
                  </a:cubicBezTo>
                  <a:cubicBezTo>
                    <a:pt x="498603" y="382524"/>
                    <a:pt x="465202" y="348996"/>
                    <a:pt x="423799" y="0"/>
                  </a:cubicBezTo>
                  <a:close/>
                </a:path>
              </a:pathLst>
            </a:custGeom>
            <a:solidFill>
              <a:srgbClr val="447B9C"/>
            </a:solidFill>
          </p:spPr>
        </p:sp>
      </p:grpSp>
      <p:sp>
        <p:nvSpPr>
          <p:cNvPr name="TextBox 7" id="7"/>
          <p:cNvSpPr txBox="true"/>
          <p:nvPr/>
        </p:nvSpPr>
        <p:spPr>
          <a:xfrm rot="0">
            <a:off x="4202792" y="3670078"/>
            <a:ext cx="10098424" cy="2495429"/>
          </a:xfrm>
          <a:prstGeom prst="rect">
            <a:avLst/>
          </a:prstGeom>
        </p:spPr>
        <p:txBody>
          <a:bodyPr anchor="t" rtlCol="false" tIns="0" lIns="0" bIns="0" rIns="0">
            <a:spAutoFit/>
          </a:bodyPr>
          <a:lstStyle/>
          <a:p>
            <a:pPr algn="just">
              <a:lnSpc>
                <a:spcPts val="9750"/>
              </a:lnSpc>
            </a:pPr>
            <a:r>
              <a:rPr lang="en-US" sz="6999" spc="174">
                <a:solidFill>
                  <a:srgbClr val="000000"/>
                </a:solidFill>
                <a:latin typeface="Poppins"/>
              </a:rPr>
              <a:t>Quantum Computing Market Report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4" id="4"/>
          <p:cNvGrpSpPr/>
          <p:nvPr/>
        </p:nvGrpSpPr>
        <p:grpSpPr>
          <a:xfrm rot="0">
            <a:off x="1814477" y="2650050"/>
            <a:ext cx="14980516" cy="5336395"/>
            <a:chOff x="0" y="0"/>
            <a:chExt cx="3945486" cy="1405470"/>
          </a:xfrm>
        </p:grpSpPr>
        <p:sp>
          <p:nvSpPr>
            <p:cNvPr name="Freeform 5" id="5"/>
            <p:cNvSpPr/>
            <p:nvPr/>
          </p:nvSpPr>
          <p:spPr>
            <a:xfrm flipH="false" flipV="false" rot="0">
              <a:off x="0" y="0"/>
              <a:ext cx="3945486" cy="1405470"/>
            </a:xfrm>
            <a:custGeom>
              <a:avLst/>
              <a:gdLst/>
              <a:ahLst/>
              <a:cxnLst/>
              <a:rect r="r" b="b" t="t" l="l"/>
              <a:pathLst>
                <a:path h="1405470" w="3945486">
                  <a:moveTo>
                    <a:pt x="0" y="0"/>
                  </a:moveTo>
                  <a:lnTo>
                    <a:pt x="3945486" y="0"/>
                  </a:lnTo>
                  <a:lnTo>
                    <a:pt x="3945486" y="1405470"/>
                  </a:lnTo>
                  <a:lnTo>
                    <a:pt x="0" y="1405470"/>
                  </a:lnTo>
                  <a:close/>
                </a:path>
              </a:pathLst>
            </a:custGeom>
            <a:solidFill>
              <a:srgbClr val="FFFFFF"/>
            </a:solidFill>
          </p:spPr>
        </p:sp>
        <p:sp>
          <p:nvSpPr>
            <p:cNvPr name="TextBox 6" id="6"/>
            <p:cNvSpPr txBox="true"/>
            <p:nvPr/>
          </p:nvSpPr>
          <p:spPr>
            <a:xfrm>
              <a:off x="0" y="-38100"/>
              <a:ext cx="3945486" cy="1443570"/>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2729494" y="4537901"/>
            <a:ext cx="12676565" cy="2490559"/>
          </a:xfrm>
          <a:prstGeom prst="rect">
            <a:avLst/>
          </a:prstGeom>
        </p:spPr>
        <p:txBody>
          <a:bodyPr anchor="t" rtlCol="false" tIns="0" lIns="0" bIns="0" rIns="0">
            <a:spAutoFit/>
          </a:bodyPr>
          <a:lstStyle/>
          <a:p>
            <a:pPr algn="l">
              <a:lnSpc>
                <a:spcPts val="3900"/>
              </a:lnSpc>
            </a:pPr>
            <a:r>
              <a:rPr lang="en-US" sz="2799" spc="69">
                <a:solidFill>
                  <a:srgbClr val="000000"/>
                </a:solidFill>
                <a:latin typeface="Alata"/>
              </a:rPr>
              <a:t>Quantum computing is a type of computing that focuses on developing computer technologies that use quantum physics to process information at the atomic and subatomic level. It is a rapidly emerging advanced technology that follows the laws of quantum mechanical procedures to solve more complex problems. </a:t>
            </a:r>
          </a:p>
        </p:txBody>
      </p:sp>
      <p:sp>
        <p:nvSpPr>
          <p:cNvPr name="TextBox 8" id="8"/>
          <p:cNvSpPr txBox="true"/>
          <p:nvPr/>
        </p:nvSpPr>
        <p:spPr>
          <a:xfrm rot="0">
            <a:off x="4490237" y="2975229"/>
            <a:ext cx="10086127" cy="965121"/>
          </a:xfrm>
          <a:prstGeom prst="rect">
            <a:avLst/>
          </a:prstGeom>
        </p:spPr>
        <p:txBody>
          <a:bodyPr anchor="t" rtlCol="false" tIns="0" lIns="0" bIns="0" rIns="0">
            <a:spAutoFit/>
          </a:bodyPr>
          <a:lstStyle/>
          <a:p>
            <a:pPr algn="l">
              <a:lnSpc>
                <a:spcPts val="6999"/>
              </a:lnSpc>
            </a:pPr>
            <a:r>
              <a:rPr lang="en-US" sz="4999" spc="124">
                <a:solidFill>
                  <a:srgbClr val="000000"/>
                </a:solidFill>
                <a:latin typeface="Poppins"/>
              </a:rPr>
              <a:t>What is Quantum Computing?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8173" t="0" r="-4" b="0"/>
            </a:stretch>
          </a:blipFill>
        </p:spPr>
      </p:sp>
      <p:grpSp>
        <p:nvGrpSpPr>
          <p:cNvPr name="Group 3" id="3"/>
          <p:cNvGrpSpPr>
            <a:grpSpLocks noChangeAspect="true"/>
          </p:cNvGrpSpPr>
          <p:nvPr/>
        </p:nvGrpSpPr>
        <p:grpSpPr>
          <a:xfrm rot="0">
            <a:off x="0" y="0"/>
            <a:ext cx="7125243" cy="10287000"/>
            <a:chOff x="0" y="0"/>
            <a:chExt cx="7125246" cy="10287000"/>
          </a:xfrm>
        </p:grpSpPr>
        <p:sp>
          <p:nvSpPr>
            <p:cNvPr name="Freeform 4" id="4"/>
            <p:cNvSpPr/>
            <p:nvPr/>
          </p:nvSpPr>
          <p:spPr>
            <a:xfrm flipH="false" flipV="false" rot="0">
              <a:off x="0" y="0"/>
              <a:ext cx="7125208" cy="10287000"/>
            </a:xfrm>
            <a:custGeom>
              <a:avLst/>
              <a:gdLst/>
              <a:ahLst/>
              <a:cxnLst/>
              <a:rect r="r" b="b" t="t" l="l"/>
              <a:pathLst>
                <a:path h="10287000" w="7125208">
                  <a:moveTo>
                    <a:pt x="0" y="0"/>
                  </a:moveTo>
                  <a:lnTo>
                    <a:pt x="0" y="10287000"/>
                  </a:lnTo>
                  <a:lnTo>
                    <a:pt x="7125208" y="10287000"/>
                  </a:lnTo>
                  <a:lnTo>
                    <a:pt x="7125208" y="0"/>
                  </a:lnTo>
                  <a:close/>
                </a:path>
              </a:pathLst>
            </a:custGeom>
            <a:solidFill>
              <a:srgbClr val="FFFFFF"/>
            </a:solidFill>
          </p:spPr>
        </p:sp>
      </p:grpSp>
      <p:sp>
        <p:nvSpPr>
          <p:cNvPr name="TextBox 5" id="5"/>
          <p:cNvSpPr txBox="true"/>
          <p:nvPr/>
        </p:nvSpPr>
        <p:spPr>
          <a:xfrm rot="0">
            <a:off x="1038130" y="296847"/>
            <a:ext cx="4505001" cy="1175033"/>
          </a:xfrm>
          <a:prstGeom prst="rect">
            <a:avLst/>
          </a:prstGeom>
        </p:spPr>
        <p:txBody>
          <a:bodyPr anchor="t" rtlCol="false" tIns="0" lIns="0" bIns="0" rIns="0">
            <a:spAutoFit/>
          </a:bodyPr>
          <a:lstStyle/>
          <a:p>
            <a:pPr algn="l">
              <a:lnSpc>
                <a:spcPts val="8445"/>
              </a:lnSpc>
            </a:pPr>
            <a:r>
              <a:rPr lang="en-US" sz="6032">
                <a:solidFill>
                  <a:srgbClr val="000000"/>
                </a:solidFill>
                <a:latin typeface="Poppins"/>
              </a:rPr>
              <a:t>Key Insights</a:t>
            </a:r>
          </a:p>
        </p:txBody>
      </p:sp>
      <p:sp>
        <p:nvSpPr>
          <p:cNvPr name="TextBox 6" id="6"/>
          <p:cNvSpPr txBox="true"/>
          <p:nvPr/>
        </p:nvSpPr>
        <p:spPr>
          <a:xfrm rot="0">
            <a:off x="388563" y="2752106"/>
            <a:ext cx="6348108" cy="878672"/>
          </a:xfrm>
          <a:prstGeom prst="rect">
            <a:avLst/>
          </a:prstGeom>
        </p:spPr>
        <p:txBody>
          <a:bodyPr anchor="t" rtlCol="false" tIns="0" lIns="0" bIns="0" rIns="0">
            <a:spAutoFit/>
          </a:bodyPr>
          <a:lstStyle/>
          <a:p>
            <a:pPr algn="l">
              <a:lnSpc>
                <a:spcPts val="6936"/>
              </a:lnSpc>
            </a:pPr>
            <a:r>
              <a:rPr lang="en-US" sz="4954" spc="123">
                <a:solidFill>
                  <a:srgbClr val="000000"/>
                </a:solidFill>
                <a:latin typeface="Alata"/>
              </a:rPr>
              <a:t>MARKET SIZE (2022)</a:t>
            </a:r>
          </a:p>
        </p:txBody>
      </p:sp>
      <p:sp>
        <p:nvSpPr>
          <p:cNvPr name="TextBox 7" id="7"/>
          <p:cNvSpPr txBox="true"/>
          <p:nvPr/>
        </p:nvSpPr>
        <p:spPr>
          <a:xfrm rot="0">
            <a:off x="1549194" y="3475777"/>
            <a:ext cx="4024560" cy="1009707"/>
          </a:xfrm>
          <a:prstGeom prst="rect">
            <a:avLst/>
          </a:prstGeom>
        </p:spPr>
        <p:txBody>
          <a:bodyPr anchor="t" rtlCol="false" tIns="0" lIns="0" bIns="0" rIns="0">
            <a:spAutoFit/>
          </a:bodyPr>
          <a:lstStyle/>
          <a:p>
            <a:pPr algn="l">
              <a:lnSpc>
                <a:spcPts val="7928"/>
              </a:lnSpc>
            </a:pPr>
            <a:r>
              <a:rPr lang="en-US" sz="5663" spc="141">
                <a:solidFill>
                  <a:srgbClr val="000000"/>
                </a:solidFill>
                <a:latin typeface="Alata"/>
              </a:rPr>
              <a:t>0.52 Billion</a:t>
            </a:r>
          </a:p>
        </p:txBody>
      </p:sp>
      <p:sp>
        <p:nvSpPr>
          <p:cNvPr name="TextBox 8" id="8"/>
          <p:cNvSpPr txBox="true"/>
          <p:nvPr/>
        </p:nvSpPr>
        <p:spPr>
          <a:xfrm rot="0">
            <a:off x="575824" y="4748317"/>
            <a:ext cx="5973347" cy="942499"/>
          </a:xfrm>
          <a:prstGeom prst="rect">
            <a:avLst/>
          </a:prstGeom>
        </p:spPr>
        <p:txBody>
          <a:bodyPr anchor="t" rtlCol="false" tIns="0" lIns="0" bIns="0" rIns="0">
            <a:spAutoFit/>
          </a:bodyPr>
          <a:lstStyle/>
          <a:p>
            <a:pPr algn="l">
              <a:lnSpc>
                <a:spcPts val="7417"/>
              </a:lnSpc>
            </a:pPr>
            <a:r>
              <a:rPr lang="en-US" sz="5298" spc="132">
                <a:solidFill>
                  <a:srgbClr val="000000"/>
                </a:solidFill>
                <a:latin typeface="Alata"/>
              </a:rPr>
              <a:t>FORECAST (2030)</a:t>
            </a:r>
          </a:p>
        </p:txBody>
      </p:sp>
      <p:sp>
        <p:nvSpPr>
          <p:cNvPr name="TextBox 9" id="9"/>
          <p:cNvSpPr txBox="true"/>
          <p:nvPr/>
        </p:nvSpPr>
        <p:spPr>
          <a:xfrm rot="0">
            <a:off x="1450305" y="5532987"/>
            <a:ext cx="4222013" cy="1071782"/>
          </a:xfrm>
          <a:prstGeom prst="rect">
            <a:avLst/>
          </a:prstGeom>
        </p:spPr>
        <p:txBody>
          <a:bodyPr anchor="t" rtlCol="false" tIns="0" lIns="0" bIns="0" rIns="0">
            <a:spAutoFit/>
          </a:bodyPr>
          <a:lstStyle/>
          <a:p>
            <a:pPr algn="l">
              <a:lnSpc>
                <a:spcPts val="8477"/>
              </a:lnSpc>
            </a:pPr>
            <a:r>
              <a:rPr lang="en-US" sz="6055" spc="151">
                <a:solidFill>
                  <a:srgbClr val="000000"/>
                </a:solidFill>
                <a:latin typeface="Alata"/>
              </a:rPr>
              <a:t>4.67 Billion</a:t>
            </a:r>
          </a:p>
        </p:txBody>
      </p:sp>
      <p:sp>
        <p:nvSpPr>
          <p:cNvPr name="TextBox 10" id="10"/>
          <p:cNvSpPr txBox="true"/>
          <p:nvPr/>
        </p:nvSpPr>
        <p:spPr>
          <a:xfrm rot="0">
            <a:off x="427663" y="7143874"/>
            <a:ext cx="6269974" cy="879443"/>
          </a:xfrm>
          <a:prstGeom prst="rect">
            <a:avLst/>
          </a:prstGeom>
        </p:spPr>
        <p:txBody>
          <a:bodyPr anchor="t" rtlCol="false" tIns="0" lIns="0" bIns="0" rIns="0">
            <a:spAutoFit/>
          </a:bodyPr>
          <a:lstStyle/>
          <a:p>
            <a:pPr algn="l">
              <a:lnSpc>
                <a:spcPts val="6943"/>
              </a:lnSpc>
            </a:pPr>
            <a:r>
              <a:rPr lang="en-US" sz="4959" spc="123">
                <a:solidFill>
                  <a:srgbClr val="000000"/>
                </a:solidFill>
                <a:latin typeface="Alata"/>
              </a:rPr>
              <a:t>CAGR (2022-2030)</a:t>
            </a:r>
          </a:p>
        </p:txBody>
      </p:sp>
      <p:sp>
        <p:nvSpPr>
          <p:cNvPr name="TextBox 11" id="11"/>
          <p:cNvSpPr txBox="true"/>
          <p:nvPr/>
        </p:nvSpPr>
        <p:spPr>
          <a:xfrm rot="0">
            <a:off x="2388432" y="7868269"/>
            <a:ext cx="2346150" cy="1010593"/>
          </a:xfrm>
          <a:prstGeom prst="rect">
            <a:avLst/>
          </a:prstGeom>
        </p:spPr>
        <p:txBody>
          <a:bodyPr anchor="t" rtlCol="false" tIns="0" lIns="0" bIns="0" rIns="0">
            <a:spAutoFit/>
          </a:bodyPr>
          <a:lstStyle/>
          <a:p>
            <a:pPr algn="l">
              <a:lnSpc>
                <a:spcPts val="7936"/>
              </a:lnSpc>
            </a:pPr>
            <a:r>
              <a:rPr lang="en-US" sz="5668" spc="141">
                <a:solidFill>
                  <a:srgbClr val="000000"/>
                </a:solidFill>
                <a:latin typeface="Alata"/>
              </a:rPr>
              <a:t>32.5%</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0772"/>
            <a:ext cx="18288000" cy="10448925"/>
          </a:xfrm>
          <a:custGeom>
            <a:avLst/>
            <a:gdLst/>
            <a:ahLst/>
            <a:cxnLst/>
            <a:rect r="r" b="b" t="t" l="l"/>
            <a:pathLst>
              <a:path h="10448925" w="18288000">
                <a:moveTo>
                  <a:pt x="0" y="0"/>
                </a:moveTo>
                <a:lnTo>
                  <a:pt x="18288000" y="0"/>
                </a:lnTo>
                <a:lnTo>
                  <a:pt x="18288000" y="10448925"/>
                </a:lnTo>
                <a:lnTo>
                  <a:pt x="0" y="10448925"/>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1284084" y="2465537"/>
            <a:ext cx="15659148" cy="6238046"/>
            <a:chOff x="0" y="0"/>
            <a:chExt cx="15659151" cy="6238050"/>
          </a:xfrm>
        </p:grpSpPr>
        <p:sp>
          <p:nvSpPr>
            <p:cNvPr name="Freeform 4" id="4"/>
            <p:cNvSpPr/>
            <p:nvPr/>
          </p:nvSpPr>
          <p:spPr>
            <a:xfrm flipH="false" flipV="false" rot="0">
              <a:off x="0" y="0"/>
              <a:ext cx="15659100" cy="6237986"/>
            </a:xfrm>
            <a:custGeom>
              <a:avLst/>
              <a:gdLst/>
              <a:ahLst/>
              <a:cxnLst/>
              <a:rect r="r" b="b" t="t" l="l"/>
              <a:pathLst>
                <a:path h="6237986" w="15659100">
                  <a:moveTo>
                    <a:pt x="0" y="0"/>
                  </a:moveTo>
                  <a:lnTo>
                    <a:pt x="0" y="6237986"/>
                  </a:lnTo>
                  <a:lnTo>
                    <a:pt x="15659100" y="6237986"/>
                  </a:lnTo>
                  <a:lnTo>
                    <a:pt x="15659100" y="0"/>
                  </a:lnTo>
                  <a:close/>
                </a:path>
              </a:pathLst>
            </a:custGeom>
            <a:solidFill>
              <a:srgbClr val="FFFFFF"/>
            </a:solidFill>
          </p:spPr>
        </p:sp>
      </p:grpSp>
      <p:sp>
        <p:nvSpPr>
          <p:cNvPr name="Freeform 5" id="5"/>
          <p:cNvSpPr/>
          <p:nvPr/>
        </p:nvSpPr>
        <p:spPr>
          <a:xfrm flipH="false" flipV="false" rot="0">
            <a:off x="1712147" y="4207659"/>
            <a:ext cx="1676400" cy="1676400"/>
          </a:xfrm>
          <a:custGeom>
            <a:avLst/>
            <a:gdLst/>
            <a:ahLst/>
            <a:cxnLst/>
            <a:rect r="r" b="b" t="t" l="l"/>
            <a:pathLst>
              <a:path h="1676400" w="1676400">
                <a:moveTo>
                  <a:pt x="0" y="0"/>
                </a:moveTo>
                <a:lnTo>
                  <a:pt x="1676400" y="0"/>
                </a:lnTo>
                <a:lnTo>
                  <a:pt x="1676400" y="1676400"/>
                </a:lnTo>
                <a:lnTo>
                  <a:pt x="0" y="1676400"/>
                </a:lnTo>
                <a:lnTo>
                  <a:pt x="0" y="0"/>
                </a:lnTo>
                <a:close/>
              </a:path>
            </a:pathLst>
          </a:custGeom>
          <a:blipFill>
            <a:blip r:embed="rId3"/>
            <a:stretch>
              <a:fillRect l="0" t="0" r="0" b="0"/>
            </a:stretch>
          </a:blipFill>
        </p:spPr>
      </p:sp>
      <p:grpSp>
        <p:nvGrpSpPr>
          <p:cNvPr name="Group 6" id="6"/>
          <p:cNvGrpSpPr>
            <a:grpSpLocks noChangeAspect="true"/>
          </p:cNvGrpSpPr>
          <p:nvPr/>
        </p:nvGrpSpPr>
        <p:grpSpPr>
          <a:xfrm rot="0">
            <a:off x="8680818" y="3967858"/>
            <a:ext cx="1993106" cy="1982057"/>
            <a:chOff x="0" y="0"/>
            <a:chExt cx="1993113" cy="1982051"/>
          </a:xfrm>
        </p:grpSpPr>
        <p:sp>
          <p:nvSpPr>
            <p:cNvPr name="Freeform 7" id="7"/>
            <p:cNvSpPr/>
            <p:nvPr/>
          </p:nvSpPr>
          <p:spPr>
            <a:xfrm flipH="false" flipV="false" rot="0">
              <a:off x="1123569" y="1122934"/>
              <a:ext cx="807339" cy="795655"/>
            </a:xfrm>
            <a:custGeom>
              <a:avLst/>
              <a:gdLst/>
              <a:ahLst/>
              <a:cxnLst/>
              <a:rect r="r" b="b" t="t" l="l"/>
              <a:pathLst>
                <a:path h="795655" w="807339">
                  <a:moveTo>
                    <a:pt x="405257" y="195453"/>
                  </a:moveTo>
                  <a:cubicBezTo>
                    <a:pt x="434340" y="195453"/>
                    <a:pt x="461772" y="201549"/>
                    <a:pt x="489331" y="213741"/>
                  </a:cubicBezTo>
                  <a:cubicBezTo>
                    <a:pt x="590169" y="261112"/>
                    <a:pt x="636143" y="381635"/>
                    <a:pt x="588645" y="482346"/>
                  </a:cubicBezTo>
                  <a:cubicBezTo>
                    <a:pt x="556514" y="554101"/>
                    <a:pt x="484759" y="599948"/>
                    <a:pt x="405257" y="599948"/>
                  </a:cubicBezTo>
                  <a:cubicBezTo>
                    <a:pt x="376174" y="599948"/>
                    <a:pt x="348742" y="593852"/>
                    <a:pt x="321183" y="581660"/>
                  </a:cubicBezTo>
                  <a:cubicBezTo>
                    <a:pt x="220345" y="534289"/>
                    <a:pt x="176022" y="415290"/>
                    <a:pt x="221869" y="313055"/>
                  </a:cubicBezTo>
                  <a:cubicBezTo>
                    <a:pt x="254000" y="241300"/>
                    <a:pt x="325755" y="195453"/>
                    <a:pt x="405257" y="195453"/>
                  </a:cubicBezTo>
                  <a:close/>
                  <a:moveTo>
                    <a:pt x="307340" y="254"/>
                  </a:moveTo>
                  <a:cubicBezTo>
                    <a:pt x="301752" y="254"/>
                    <a:pt x="296037" y="1143"/>
                    <a:pt x="290576" y="3048"/>
                  </a:cubicBezTo>
                  <a:lnTo>
                    <a:pt x="237109" y="22860"/>
                  </a:lnTo>
                  <a:cubicBezTo>
                    <a:pt x="211074" y="32004"/>
                    <a:pt x="197358" y="62611"/>
                    <a:pt x="206502" y="88519"/>
                  </a:cubicBezTo>
                  <a:lnTo>
                    <a:pt x="221742" y="131318"/>
                  </a:lnTo>
                  <a:cubicBezTo>
                    <a:pt x="195707" y="149606"/>
                    <a:pt x="172847" y="171069"/>
                    <a:pt x="152908" y="195453"/>
                  </a:cubicBezTo>
                  <a:lnTo>
                    <a:pt x="111633" y="177165"/>
                  </a:lnTo>
                  <a:cubicBezTo>
                    <a:pt x="104775" y="173736"/>
                    <a:pt x="97409" y="172085"/>
                    <a:pt x="90170" y="172085"/>
                  </a:cubicBezTo>
                  <a:cubicBezTo>
                    <a:pt x="71501" y="172085"/>
                    <a:pt x="53086" y="182880"/>
                    <a:pt x="44323" y="201549"/>
                  </a:cubicBezTo>
                  <a:lnTo>
                    <a:pt x="19812" y="253492"/>
                  </a:lnTo>
                  <a:cubicBezTo>
                    <a:pt x="7620" y="277876"/>
                    <a:pt x="18288" y="308483"/>
                    <a:pt x="44323" y="320675"/>
                  </a:cubicBezTo>
                  <a:lnTo>
                    <a:pt x="85598" y="338963"/>
                  </a:lnTo>
                  <a:cubicBezTo>
                    <a:pt x="81026" y="369443"/>
                    <a:pt x="79502" y="401574"/>
                    <a:pt x="82550" y="432054"/>
                  </a:cubicBezTo>
                  <a:lnTo>
                    <a:pt x="39751" y="447294"/>
                  </a:lnTo>
                  <a:cubicBezTo>
                    <a:pt x="13716" y="457962"/>
                    <a:pt x="0" y="487045"/>
                    <a:pt x="10668" y="511429"/>
                  </a:cubicBezTo>
                  <a:lnTo>
                    <a:pt x="30480" y="564896"/>
                  </a:lnTo>
                  <a:cubicBezTo>
                    <a:pt x="35052" y="578612"/>
                    <a:pt x="44196" y="587756"/>
                    <a:pt x="56515" y="593852"/>
                  </a:cubicBezTo>
                  <a:cubicBezTo>
                    <a:pt x="63119" y="597154"/>
                    <a:pt x="70485" y="598678"/>
                    <a:pt x="77851" y="598678"/>
                  </a:cubicBezTo>
                  <a:cubicBezTo>
                    <a:pt x="84201" y="598678"/>
                    <a:pt x="90551" y="597535"/>
                    <a:pt x="96266" y="595376"/>
                  </a:cubicBezTo>
                  <a:lnTo>
                    <a:pt x="139065" y="580136"/>
                  </a:lnTo>
                  <a:cubicBezTo>
                    <a:pt x="157353" y="606044"/>
                    <a:pt x="178816" y="629031"/>
                    <a:pt x="203327" y="648843"/>
                  </a:cubicBezTo>
                  <a:lnTo>
                    <a:pt x="185039" y="690118"/>
                  </a:lnTo>
                  <a:cubicBezTo>
                    <a:pt x="172847" y="714502"/>
                    <a:pt x="183515" y="745109"/>
                    <a:pt x="209550" y="757301"/>
                  </a:cubicBezTo>
                  <a:lnTo>
                    <a:pt x="261493" y="781685"/>
                  </a:lnTo>
                  <a:cubicBezTo>
                    <a:pt x="268351" y="785114"/>
                    <a:pt x="275717" y="786765"/>
                    <a:pt x="282956" y="786765"/>
                  </a:cubicBezTo>
                  <a:cubicBezTo>
                    <a:pt x="301625" y="786765"/>
                    <a:pt x="320040" y="775970"/>
                    <a:pt x="328803" y="757301"/>
                  </a:cubicBezTo>
                  <a:lnTo>
                    <a:pt x="347091" y="716026"/>
                  </a:lnTo>
                  <a:cubicBezTo>
                    <a:pt x="366776" y="718947"/>
                    <a:pt x="387223" y="720725"/>
                    <a:pt x="407416" y="720725"/>
                  </a:cubicBezTo>
                  <a:cubicBezTo>
                    <a:pt x="418465" y="720725"/>
                    <a:pt x="429514" y="720217"/>
                    <a:pt x="440309" y="719074"/>
                  </a:cubicBezTo>
                  <a:lnTo>
                    <a:pt x="455549" y="761873"/>
                  </a:lnTo>
                  <a:cubicBezTo>
                    <a:pt x="460121" y="775589"/>
                    <a:pt x="469265" y="784733"/>
                    <a:pt x="481584" y="790829"/>
                  </a:cubicBezTo>
                  <a:cubicBezTo>
                    <a:pt x="488950" y="794131"/>
                    <a:pt x="496316" y="795655"/>
                    <a:pt x="503428" y="795655"/>
                  </a:cubicBezTo>
                  <a:cubicBezTo>
                    <a:pt x="509651" y="795655"/>
                    <a:pt x="515620" y="794512"/>
                    <a:pt x="521335" y="792353"/>
                  </a:cubicBezTo>
                  <a:lnTo>
                    <a:pt x="574802" y="772541"/>
                  </a:lnTo>
                  <a:cubicBezTo>
                    <a:pt x="588518" y="767969"/>
                    <a:pt x="597789" y="758825"/>
                    <a:pt x="603885" y="746633"/>
                  </a:cubicBezTo>
                  <a:cubicBezTo>
                    <a:pt x="609981" y="732917"/>
                    <a:pt x="609981" y="719201"/>
                    <a:pt x="605409" y="706882"/>
                  </a:cubicBezTo>
                  <a:lnTo>
                    <a:pt x="590169" y="664083"/>
                  </a:lnTo>
                  <a:cubicBezTo>
                    <a:pt x="616204" y="645795"/>
                    <a:pt x="639064" y="624332"/>
                    <a:pt x="659003" y="599948"/>
                  </a:cubicBezTo>
                  <a:lnTo>
                    <a:pt x="700278" y="618236"/>
                  </a:lnTo>
                  <a:cubicBezTo>
                    <a:pt x="707136" y="621665"/>
                    <a:pt x="714375" y="623316"/>
                    <a:pt x="721741" y="623316"/>
                  </a:cubicBezTo>
                  <a:cubicBezTo>
                    <a:pt x="740410" y="623316"/>
                    <a:pt x="758825" y="612521"/>
                    <a:pt x="767588" y="593852"/>
                  </a:cubicBezTo>
                  <a:lnTo>
                    <a:pt x="792099" y="541909"/>
                  </a:lnTo>
                  <a:cubicBezTo>
                    <a:pt x="804291" y="517525"/>
                    <a:pt x="793623" y="486918"/>
                    <a:pt x="767588" y="474726"/>
                  </a:cubicBezTo>
                  <a:lnTo>
                    <a:pt x="726313" y="456438"/>
                  </a:lnTo>
                  <a:cubicBezTo>
                    <a:pt x="730885" y="425958"/>
                    <a:pt x="732409" y="393827"/>
                    <a:pt x="729361" y="363347"/>
                  </a:cubicBezTo>
                  <a:lnTo>
                    <a:pt x="772160" y="348107"/>
                  </a:lnTo>
                  <a:cubicBezTo>
                    <a:pt x="785876" y="343535"/>
                    <a:pt x="795147" y="334391"/>
                    <a:pt x="801243" y="322199"/>
                  </a:cubicBezTo>
                  <a:cubicBezTo>
                    <a:pt x="807339" y="308483"/>
                    <a:pt x="807339" y="294767"/>
                    <a:pt x="802767" y="282448"/>
                  </a:cubicBezTo>
                  <a:lnTo>
                    <a:pt x="782955" y="228981"/>
                  </a:lnTo>
                  <a:cubicBezTo>
                    <a:pt x="775716" y="208534"/>
                    <a:pt x="755142" y="195580"/>
                    <a:pt x="733933" y="195580"/>
                  </a:cubicBezTo>
                  <a:cubicBezTo>
                    <a:pt x="728345" y="195580"/>
                    <a:pt x="722630" y="196469"/>
                    <a:pt x="717169" y="198374"/>
                  </a:cubicBezTo>
                  <a:lnTo>
                    <a:pt x="674370" y="213614"/>
                  </a:lnTo>
                  <a:cubicBezTo>
                    <a:pt x="656082" y="187706"/>
                    <a:pt x="634619" y="164719"/>
                    <a:pt x="610108" y="144907"/>
                  </a:cubicBezTo>
                  <a:lnTo>
                    <a:pt x="628396" y="103632"/>
                  </a:lnTo>
                  <a:cubicBezTo>
                    <a:pt x="640588" y="79248"/>
                    <a:pt x="629920" y="48641"/>
                    <a:pt x="603885" y="36449"/>
                  </a:cubicBezTo>
                  <a:lnTo>
                    <a:pt x="551942" y="12065"/>
                  </a:lnTo>
                  <a:cubicBezTo>
                    <a:pt x="545084" y="8636"/>
                    <a:pt x="537718" y="6985"/>
                    <a:pt x="530479" y="6985"/>
                  </a:cubicBezTo>
                  <a:cubicBezTo>
                    <a:pt x="511810" y="6985"/>
                    <a:pt x="493395" y="17780"/>
                    <a:pt x="484632" y="36449"/>
                  </a:cubicBezTo>
                  <a:lnTo>
                    <a:pt x="464820" y="79248"/>
                  </a:lnTo>
                  <a:cubicBezTo>
                    <a:pt x="445135" y="76327"/>
                    <a:pt x="424688" y="74549"/>
                    <a:pt x="404495" y="74549"/>
                  </a:cubicBezTo>
                  <a:cubicBezTo>
                    <a:pt x="393446" y="74549"/>
                    <a:pt x="382397" y="75057"/>
                    <a:pt x="371602" y="76200"/>
                  </a:cubicBezTo>
                  <a:lnTo>
                    <a:pt x="356362" y="33401"/>
                  </a:lnTo>
                  <a:cubicBezTo>
                    <a:pt x="349123" y="12954"/>
                    <a:pt x="328549" y="0"/>
                    <a:pt x="307340" y="0"/>
                  </a:cubicBezTo>
                  <a:close/>
                </a:path>
              </a:pathLst>
            </a:custGeom>
            <a:solidFill>
              <a:srgbClr val="010101"/>
            </a:solidFill>
          </p:spPr>
        </p:sp>
        <p:sp>
          <p:nvSpPr>
            <p:cNvPr name="Freeform 8" id="8"/>
            <p:cNvSpPr/>
            <p:nvPr/>
          </p:nvSpPr>
          <p:spPr>
            <a:xfrm flipH="false" flipV="false" rot="0">
              <a:off x="53721" y="53213"/>
              <a:ext cx="1356106" cy="1352169"/>
            </a:xfrm>
            <a:custGeom>
              <a:avLst/>
              <a:gdLst/>
              <a:ahLst/>
              <a:cxnLst/>
              <a:rect r="r" b="b" t="t" l="l"/>
              <a:pathLst>
                <a:path h="1352169" w="1356106">
                  <a:moveTo>
                    <a:pt x="67310" y="764540"/>
                  </a:moveTo>
                  <a:lnTo>
                    <a:pt x="139192" y="738632"/>
                  </a:lnTo>
                  <a:cubicBezTo>
                    <a:pt x="133096" y="686689"/>
                    <a:pt x="136144" y="633349"/>
                    <a:pt x="145288" y="581406"/>
                  </a:cubicBezTo>
                  <a:lnTo>
                    <a:pt x="76454" y="549402"/>
                  </a:lnTo>
                  <a:cubicBezTo>
                    <a:pt x="33655" y="529590"/>
                    <a:pt x="13716" y="479171"/>
                    <a:pt x="33655" y="434975"/>
                  </a:cubicBezTo>
                  <a:lnTo>
                    <a:pt x="73406" y="347980"/>
                  </a:lnTo>
                  <a:cubicBezTo>
                    <a:pt x="93218" y="305181"/>
                    <a:pt x="143764" y="285369"/>
                    <a:pt x="188087" y="305181"/>
                  </a:cubicBezTo>
                  <a:lnTo>
                    <a:pt x="256921" y="337185"/>
                  </a:lnTo>
                  <a:cubicBezTo>
                    <a:pt x="290576" y="295910"/>
                    <a:pt x="330327" y="259334"/>
                    <a:pt x="373126" y="230378"/>
                  </a:cubicBezTo>
                  <a:lnTo>
                    <a:pt x="347091" y="158623"/>
                  </a:lnTo>
                  <a:cubicBezTo>
                    <a:pt x="330327" y="114300"/>
                    <a:pt x="353187" y="64008"/>
                    <a:pt x="397510" y="48768"/>
                  </a:cubicBezTo>
                  <a:lnTo>
                    <a:pt x="487680" y="15240"/>
                  </a:lnTo>
                  <a:cubicBezTo>
                    <a:pt x="530479" y="0"/>
                    <a:pt x="582422" y="22860"/>
                    <a:pt x="597789" y="65659"/>
                  </a:cubicBezTo>
                  <a:lnTo>
                    <a:pt x="623824" y="137414"/>
                  </a:lnTo>
                  <a:cubicBezTo>
                    <a:pt x="675767" y="131318"/>
                    <a:pt x="729361" y="134366"/>
                    <a:pt x="781304" y="143510"/>
                  </a:cubicBezTo>
                  <a:lnTo>
                    <a:pt x="813435" y="74803"/>
                  </a:lnTo>
                  <a:cubicBezTo>
                    <a:pt x="833120" y="31877"/>
                    <a:pt x="883539" y="11938"/>
                    <a:pt x="927862" y="31877"/>
                  </a:cubicBezTo>
                  <a:lnTo>
                    <a:pt x="1014984" y="71628"/>
                  </a:lnTo>
                  <a:cubicBezTo>
                    <a:pt x="1057783" y="91440"/>
                    <a:pt x="1077722" y="141859"/>
                    <a:pt x="1057783" y="186055"/>
                  </a:cubicBezTo>
                  <a:lnTo>
                    <a:pt x="1025779" y="254635"/>
                  </a:lnTo>
                  <a:cubicBezTo>
                    <a:pt x="1067054" y="288163"/>
                    <a:pt x="1103757" y="327914"/>
                    <a:pt x="1132840" y="370586"/>
                  </a:cubicBezTo>
                  <a:lnTo>
                    <a:pt x="1204722" y="344678"/>
                  </a:lnTo>
                  <a:cubicBezTo>
                    <a:pt x="1247521" y="329438"/>
                    <a:pt x="1299464" y="352298"/>
                    <a:pt x="1314831" y="395097"/>
                  </a:cubicBezTo>
                  <a:lnTo>
                    <a:pt x="1348486" y="485140"/>
                  </a:lnTo>
                  <a:cubicBezTo>
                    <a:pt x="1356106" y="506476"/>
                    <a:pt x="1356106" y="529463"/>
                    <a:pt x="1345438" y="550799"/>
                  </a:cubicBezTo>
                  <a:cubicBezTo>
                    <a:pt x="1336294" y="572135"/>
                    <a:pt x="1317879" y="587375"/>
                    <a:pt x="1296543" y="595122"/>
                  </a:cubicBezTo>
                  <a:lnTo>
                    <a:pt x="1224661" y="621030"/>
                  </a:lnTo>
                  <a:cubicBezTo>
                    <a:pt x="1230757" y="672973"/>
                    <a:pt x="1229233" y="726313"/>
                    <a:pt x="1218565" y="778256"/>
                  </a:cubicBezTo>
                  <a:lnTo>
                    <a:pt x="1287145" y="810387"/>
                  </a:lnTo>
                  <a:cubicBezTo>
                    <a:pt x="1329944" y="830199"/>
                    <a:pt x="1349883" y="880618"/>
                    <a:pt x="1329944" y="924814"/>
                  </a:cubicBezTo>
                  <a:lnTo>
                    <a:pt x="1290193" y="1011809"/>
                  </a:lnTo>
                  <a:cubicBezTo>
                    <a:pt x="1270381" y="1054608"/>
                    <a:pt x="1219835" y="1074420"/>
                    <a:pt x="1175512" y="1054608"/>
                  </a:cubicBezTo>
                  <a:lnTo>
                    <a:pt x="1106805" y="1022477"/>
                  </a:lnTo>
                  <a:cubicBezTo>
                    <a:pt x="1073150" y="1063752"/>
                    <a:pt x="1033399" y="1100328"/>
                    <a:pt x="990600" y="1129284"/>
                  </a:cubicBezTo>
                  <a:lnTo>
                    <a:pt x="1016635" y="1201039"/>
                  </a:lnTo>
                  <a:cubicBezTo>
                    <a:pt x="1024255" y="1222375"/>
                    <a:pt x="1024255" y="1245362"/>
                    <a:pt x="1013587" y="1266698"/>
                  </a:cubicBezTo>
                  <a:cubicBezTo>
                    <a:pt x="1004443" y="1288034"/>
                    <a:pt x="986028" y="1303274"/>
                    <a:pt x="964692" y="1311021"/>
                  </a:cubicBezTo>
                  <a:lnTo>
                    <a:pt x="874522" y="1344549"/>
                  </a:lnTo>
                  <a:cubicBezTo>
                    <a:pt x="853059" y="1352169"/>
                    <a:pt x="830199" y="1352169"/>
                    <a:pt x="808736" y="1341501"/>
                  </a:cubicBezTo>
                  <a:cubicBezTo>
                    <a:pt x="787273" y="1332357"/>
                    <a:pt x="772033" y="1314069"/>
                    <a:pt x="764413" y="1292606"/>
                  </a:cubicBezTo>
                  <a:lnTo>
                    <a:pt x="738378" y="1220851"/>
                  </a:lnTo>
                  <a:cubicBezTo>
                    <a:pt x="686435" y="1226947"/>
                    <a:pt x="632841" y="1225423"/>
                    <a:pt x="580898" y="1214755"/>
                  </a:cubicBezTo>
                  <a:lnTo>
                    <a:pt x="548767" y="1283462"/>
                  </a:lnTo>
                  <a:cubicBezTo>
                    <a:pt x="528955" y="1326261"/>
                    <a:pt x="478409" y="1346073"/>
                    <a:pt x="434086" y="1326261"/>
                  </a:cubicBezTo>
                  <a:lnTo>
                    <a:pt x="346964" y="1286510"/>
                  </a:lnTo>
                  <a:cubicBezTo>
                    <a:pt x="304165" y="1266698"/>
                    <a:pt x="284226" y="1216279"/>
                    <a:pt x="304165" y="1172083"/>
                  </a:cubicBezTo>
                  <a:lnTo>
                    <a:pt x="336296" y="1103376"/>
                  </a:lnTo>
                  <a:cubicBezTo>
                    <a:pt x="295021" y="1069848"/>
                    <a:pt x="258318" y="1030097"/>
                    <a:pt x="229235" y="987425"/>
                  </a:cubicBezTo>
                  <a:lnTo>
                    <a:pt x="157353" y="1013333"/>
                  </a:lnTo>
                  <a:cubicBezTo>
                    <a:pt x="135890" y="1020953"/>
                    <a:pt x="113030" y="1020953"/>
                    <a:pt x="91567" y="1010285"/>
                  </a:cubicBezTo>
                  <a:cubicBezTo>
                    <a:pt x="70104" y="1001141"/>
                    <a:pt x="54864" y="982853"/>
                    <a:pt x="47244" y="961390"/>
                  </a:cubicBezTo>
                  <a:lnTo>
                    <a:pt x="13716" y="871347"/>
                  </a:lnTo>
                  <a:cubicBezTo>
                    <a:pt x="0" y="830072"/>
                    <a:pt x="22860" y="781304"/>
                    <a:pt x="67183" y="764540"/>
                  </a:cubicBezTo>
                  <a:lnTo>
                    <a:pt x="67183" y="764540"/>
                  </a:lnTo>
                  <a:close/>
                  <a:moveTo>
                    <a:pt x="539623" y="988949"/>
                  </a:moveTo>
                  <a:cubicBezTo>
                    <a:pt x="583946" y="1010285"/>
                    <a:pt x="632841" y="1019429"/>
                    <a:pt x="681736" y="1019429"/>
                  </a:cubicBezTo>
                  <a:cubicBezTo>
                    <a:pt x="814705" y="1019429"/>
                    <a:pt x="935482" y="941578"/>
                    <a:pt x="990473" y="822452"/>
                  </a:cubicBezTo>
                  <a:cubicBezTo>
                    <a:pt x="1069975" y="653034"/>
                    <a:pt x="995045" y="449961"/>
                    <a:pt x="825373" y="372110"/>
                  </a:cubicBezTo>
                  <a:cubicBezTo>
                    <a:pt x="781050" y="350774"/>
                    <a:pt x="732155" y="341630"/>
                    <a:pt x="683260" y="341630"/>
                  </a:cubicBezTo>
                  <a:cubicBezTo>
                    <a:pt x="550291" y="341630"/>
                    <a:pt x="429514" y="419481"/>
                    <a:pt x="374523" y="538607"/>
                  </a:cubicBezTo>
                  <a:cubicBezTo>
                    <a:pt x="295021" y="708025"/>
                    <a:pt x="369951" y="911098"/>
                    <a:pt x="539623" y="988949"/>
                  </a:cubicBezTo>
                  <a:close/>
                </a:path>
              </a:pathLst>
            </a:custGeom>
            <a:solidFill>
              <a:srgbClr val="010101"/>
            </a:solidFill>
          </p:spPr>
        </p:sp>
      </p:grpSp>
      <p:sp>
        <p:nvSpPr>
          <p:cNvPr name="Freeform 9" id="9"/>
          <p:cNvSpPr/>
          <p:nvPr/>
        </p:nvSpPr>
        <p:spPr>
          <a:xfrm flipH="false" flipV="false" rot="0">
            <a:off x="1574816" y="6444653"/>
            <a:ext cx="1819275" cy="1819275"/>
          </a:xfrm>
          <a:custGeom>
            <a:avLst/>
            <a:gdLst/>
            <a:ahLst/>
            <a:cxnLst/>
            <a:rect r="r" b="b" t="t" l="l"/>
            <a:pathLst>
              <a:path h="1819275" w="1819275">
                <a:moveTo>
                  <a:pt x="0" y="0"/>
                </a:moveTo>
                <a:lnTo>
                  <a:pt x="1819275" y="0"/>
                </a:lnTo>
                <a:lnTo>
                  <a:pt x="1819275" y="1819275"/>
                </a:lnTo>
                <a:lnTo>
                  <a:pt x="0" y="1819275"/>
                </a:lnTo>
                <a:lnTo>
                  <a:pt x="0" y="0"/>
                </a:lnTo>
                <a:close/>
              </a:path>
            </a:pathLst>
          </a:custGeom>
          <a:blipFill>
            <a:blip r:embed="rId4"/>
            <a:stretch>
              <a:fillRect l="0" t="0" r="0" b="0"/>
            </a:stretch>
          </a:blipFill>
        </p:spPr>
      </p:sp>
      <p:sp>
        <p:nvSpPr>
          <p:cNvPr name="Freeform 10" id="10"/>
          <p:cNvSpPr/>
          <p:nvPr/>
        </p:nvSpPr>
        <p:spPr>
          <a:xfrm flipH="false" flipV="false" rot="0">
            <a:off x="8502282" y="6444653"/>
            <a:ext cx="1657350" cy="1657350"/>
          </a:xfrm>
          <a:custGeom>
            <a:avLst/>
            <a:gdLst/>
            <a:ahLst/>
            <a:cxnLst/>
            <a:rect r="r" b="b" t="t" l="l"/>
            <a:pathLst>
              <a:path h="1657350" w="1657350">
                <a:moveTo>
                  <a:pt x="0" y="0"/>
                </a:moveTo>
                <a:lnTo>
                  <a:pt x="1657350" y="0"/>
                </a:lnTo>
                <a:lnTo>
                  <a:pt x="1657350" y="1657350"/>
                </a:lnTo>
                <a:lnTo>
                  <a:pt x="0" y="1657350"/>
                </a:lnTo>
                <a:lnTo>
                  <a:pt x="0" y="0"/>
                </a:lnTo>
                <a:close/>
              </a:path>
            </a:pathLst>
          </a:custGeom>
          <a:blipFill>
            <a:blip r:embed="rId5"/>
            <a:stretch>
              <a:fillRect l="0" t="0" r="0" b="0"/>
            </a:stretch>
          </a:blipFill>
        </p:spPr>
      </p:sp>
      <p:sp>
        <p:nvSpPr>
          <p:cNvPr name="TextBox 11" id="11"/>
          <p:cNvSpPr txBox="true"/>
          <p:nvPr/>
        </p:nvSpPr>
        <p:spPr>
          <a:xfrm rot="0">
            <a:off x="2268636" y="2492007"/>
            <a:ext cx="13750538" cy="948519"/>
          </a:xfrm>
          <a:prstGeom prst="rect">
            <a:avLst/>
          </a:prstGeom>
        </p:spPr>
        <p:txBody>
          <a:bodyPr anchor="t" rtlCol="false" tIns="0" lIns="0" bIns="0" rIns="0">
            <a:spAutoFit/>
          </a:bodyPr>
          <a:lstStyle/>
          <a:p>
            <a:pPr algn="l">
              <a:lnSpc>
                <a:spcPts val="6859"/>
              </a:lnSpc>
            </a:pPr>
            <a:r>
              <a:rPr lang="en-US" sz="4899" spc="122">
                <a:solidFill>
                  <a:srgbClr val="000000"/>
                </a:solidFill>
                <a:latin typeface="Poppins"/>
              </a:rPr>
              <a:t>REVENUE MARKET SHARE BY SEGMENTS 2022</a:t>
            </a:r>
          </a:p>
        </p:txBody>
      </p:sp>
      <p:sp>
        <p:nvSpPr>
          <p:cNvPr name="TextBox 12" id="12"/>
          <p:cNvSpPr txBox="true"/>
          <p:nvPr/>
        </p:nvSpPr>
        <p:spPr>
          <a:xfrm rot="0">
            <a:off x="3679384" y="6958403"/>
            <a:ext cx="3305766" cy="708622"/>
          </a:xfrm>
          <a:prstGeom prst="rect">
            <a:avLst/>
          </a:prstGeom>
        </p:spPr>
        <p:txBody>
          <a:bodyPr anchor="t" rtlCol="false" tIns="0" lIns="0" bIns="0" rIns="0">
            <a:spAutoFit/>
          </a:bodyPr>
          <a:lstStyle/>
          <a:p>
            <a:pPr algn="l">
              <a:lnSpc>
                <a:spcPts val="5599"/>
              </a:lnSpc>
            </a:pPr>
            <a:r>
              <a:rPr lang="en-US" sz="3999" spc="99">
                <a:solidFill>
                  <a:srgbClr val="000000"/>
                </a:solidFill>
                <a:latin typeface="Alata"/>
              </a:rPr>
              <a:t>Cloud: 65.7%</a:t>
            </a:r>
          </a:p>
        </p:txBody>
      </p:sp>
      <p:sp>
        <p:nvSpPr>
          <p:cNvPr name="TextBox 13" id="13"/>
          <p:cNvSpPr txBox="true"/>
          <p:nvPr/>
        </p:nvSpPr>
        <p:spPr>
          <a:xfrm rot="0">
            <a:off x="3679384" y="4652753"/>
            <a:ext cx="4307443" cy="708622"/>
          </a:xfrm>
          <a:prstGeom prst="rect">
            <a:avLst/>
          </a:prstGeom>
        </p:spPr>
        <p:txBody>
          <a:bodyPr anchor="t" rtlCol="false" tIns="0" lIns="0" bIns="0" rIns="0">
            <a:spAutoFit/>
          </a:bodyPr>
          <a:lstStyle/>
          <a:p>
            <a:pPr algn="l">
              <a:lnSpc>
                <a:spcPts val="5599"/>
              </a:lnSpc>
            </a:pPr>
            <a:r>
              <a:rPr lang="en-US" sz="3999" spc="99">
                <a:solidFill>
                  <a:srgbClr val="000000"/>
                </a:solidFill>
                <a:latin typeface="Alata"/>
              </a:rPr>
              <a:t>Hardware: 45.6%</a:t>
            </a:r>
          </a:p>
        </p:txBody>
      </p:sp>
      <p:sp>
        <p:nvSpPr>
          <p:cNvPr name="TextBox 14" id="14"/>
          <p:cNvSpPr txBox="true"/>
          <p:nvPr/>
        </p:nvSpPr>
        <p:spPr>
          <a:xfrm rot="0">
            <a:off x="11032331" y="4351125"/>
            <a:ext cx="2967980" cy="708622"/>
          </a:xfrm>
          <a:prstGeom prst="rect">
            <a:avLst/>
          </a:prstGeom>
        </p:spPr>
        <p:txBody>
          <a:bodyPr anchor="t" rtlCol="false" tIns="0" lIns="0" bIns="0" rIns="0">
            <a:spAutoFit/>
          </a:bodyPr>
          <a:lstStyle/>
          <a:p>
            <a:pPr algn="l">
              <a:lnSpc>
                <a:spcPts val="5599"/>
              </a:lnSpc>
            </a:pPr>
            <a:r>
              <a:rPr lang="en-US" sz="3999" spc="99">
                <a:solidFill>
                  <a:srgbClr val="000000"/>
                </a:solidFill>
                <a:latin typeface="Alata"/>
              </a:rPr>
              <a:t>BFSI: 29.3%</a:t>
            </a:r>
          </a:p>
        </p:txBody>
      </p:sp>
      <p:sp>
        <p:nvSpPr>
          <p:cNvPr name="TextBox 15" id="15"/>
          <p:cNvSpPr txBox="true"/>
          <p:nvPr/>
        </p:nvSpPr>
        <p:spPr>
          <a:xfrm rot="0">
            <a:off x="10381736" y="6958403"/>
            <a:ext cx="6142672" cy="708622"/>
          </a:xfrm>
          <a:prstGeom prst="rect">
            <a:avLst/>
          </a:prstGeom>
        </p:spPr>
        <p:txBody>
          <a:bodyPr anchor="t" rtlCol="false" tIns="0" lIns="0" bIns="0" rIns="0">
            <a:spAutoFit/>
          </a:bodyPr>
          <a:lstStyle/>
          <a:p>
            <a:pPr algn="l">
              <a:lnSpc>
                <a:spcPts val="5599"/>
              </a:lnSpc>
            </a:pPr>
            <a:r>
              <a:rPr lang="en-US" sz="3999" spc="99">
                <a:solidFill>
                  <a:srgbClr val="000000"/>
                </a:solidFill>
                <a:latin typeface="Alata"/>
              </a:rPr>
              <a:t>Machine Learning: 32.1%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1371390"/>
            <a:ext cx="8110699" cy="8610600"/>
          </a:xfrm>
          <a:custGeom>
            <a:avLst/>
            <a:gdLst/>
            <a:ahLst/>
            <a:cxnLst/>
            <a:rect r="r" b="b" t="t" l="l"/>
            <a:pathLst>
              <a:path h="8610600" w="8110699">
                <a:moveTo>
                  <a:pt x="0" y="0"/>
                </a:moveTo>
                <a:lnTo>
                  <a:pt x="8110699" y="0"/>
                </a:lnTo>
                <a:lnTo>
                  <a:pt x="8110699" y="8610600"/>
                </a:lnTo>
                <a:lnTo>
                  <a:pt x="0" y="8610600"/>
                </a:lnTo>
                <a:lnTo>
                  <a:pt x="0" y="0"/>
                </a:lnTo>
                <a:close/>
              </a:path>
            </a:pathLst>
          </a:custGeom>
          <a:blipFill>
            <a:blip r:embed="rId4"/>
            <a:stretch>
              <a:fillRect l="-6163" t="0" r="0" b="0"/>
            </a:stretch>
          </a:blipFill>
        </p:spPr>
      </p:sp>
      <p:sp>
        <p:nvSpPr>
          <p:cNvPr name="Freeform 4" id="4"/>
          <p:cNvSpPr/>
          <p:nvPr/>
        </p:nvSpPr>
        <p:spPr>
          <a:xfrm flipH="false" flipV="false" rot="0">
            <a:off x="2461765" y="4150985"/>
            <a:ext cx="1343025" cy="1343025"/>
          </a:xfrm>
          <a:custGeom>
            <a:avLst/>
            <a:gdLst/>
            <a:ahLst/>
            <a:cxnLst/>
            <a:rect r="r" b="b" t="t" l="l"/>
            <a:pathLst>
              <a:path h="1343025" w="1343025">
                <a:moveTo>
                  <a:pt x="0" y="0"/>
                </a:moveTo>
                <a:lnTo>
                  <a:pt x="1343025" y="0"/>
                </a:lnTo>
                <a:lnTo>
                  <a:pt x="1343025" y="1343025"/>
                </a:lnTo>
                <a:lnTo>
                  <a:pt x="0" y="1343025"/>
                </a:lnTo>
                <a:lnTo>
                  <a:pt x="0" y="0"/>
                </a:lnTo>
                <a:close/>
              </a:path>
            </a:pathLst>
          </a:custGeom>
          <a:blipFill>
            <a:blip r:embed="rId5"/>
            <a:stretch>
              <a:fillRect l="0" t="0" r="0" b="0"/>
            </a:stretch>
          </a:blipFill>
        </p:spPr>
      </p:sp>
      <p:sp>
        <p:nvSpPr>
          <p:cNvPr name="TextBox 5" id="5"/>
          <p:cNvSpPr txBox="true"/>
          <p:nvPr/>
        </p:nvSpPr>
        <p:spPr>
          <a:xfrm rot="0">
            <a:off x="1117578" y="99193"/>
            <a:ext cx="16052854" cy="915210"/>
          </a:xfrm>
          <a:prstGeom prst="rect">
            <a:avLst/>
          </a:prstGeom>
        </p:spPr>
        <p:txBody>
          <a:bodyPr anchor="t" rtlCol="false" tIns="0" lIns="0" bIns="0" rIns="0">
            <a:spAutoFit/>
          </a:bodyPr>
          <a:lstStyle/>
          <a:p>
            <a:pPr algn="l">
              <a:lnSpc>
                <a:spcPts val="6579"/>
              </a:lnSpc>
            </a:pPr>
            <a:r>
              <a:rPr lang="en-US" sz="4699" spc="117">
                <a:solidFill>
                  <a:srgbClr val="FFFFFF"/>
                </a:solidFill>
                <a:latin typeface="Poppins Light"/>
              </a:rPr>
              <a:t>Global Quantum Computing Revenue Share for 2022</a:t>
            </a:r>
          </a:p>
        </p:txBody>
      </p:sp>
      <p:sp>
        <p:nvSpPr>
          <p:cNvPr name="TextBox 6" id="6"/>
          <p:cNvSpPr txBox="true"/>
          <p:nvPr/>
        </p:nvSpPr>
        <p:spPr>
          <a:xfrm rot="0">
            <a:off x="1660646" y="5482209"/>
            <a:ext cx="3929863" cy="709232"/>
          </a:xfrm>
          <a:prstGeom prst="rect">
            <a:avLst/>
          </a:prstGeom>
        </p:spPr>
        <p:txBody>
          <a:bodyPr anchor="t" rtlCol="false" tIns="0" lIns="0" bIns="0" rIns="0">
            <a:spAutoFit/>
          </a:bodyPr>
          <a:lstStyle/>
          <a:p>
            <a:pPr algn="l">
              <a:lnSpc>
                <a:spcPts val="5739"/>
              </a:lnSpc>
            </a:pPr>
            <a:r>
              <a:rPr lang="en-US" sz="4099" spc="102">
                <a:solidFill>
                  <a:srgbClr val="000000"/>
                </a:solidFill>
                <a:latin typeface="Arimo Bold"/>
              </a:rPr>
              <a:t>North America:</a:t>
            </a:r>
          </a:p>
        </p:txBody>
      </p:sp>
      <p:sp>
        <p:nvSpPr>
          <p:cNvPr name="TextBox 7" id="7"/>
          <p:cNvSpPr txBox="true"/>
          <p:nvPr/>
        </p:nvSpPr>
        <p:spPr>
          <a:xfrm rot="0">
            <a:off x="2598268" y="6059338"/>
            <a:ext cx="2050285" cy="957053"/>
          </a:xfrm>
          <a:prstGeom prst="rect">
            <a:avLst/>
          </a:prstGeom>
        </p:spPr>
        <p:txBody>
          <a:bodyPr anchor="t" rtlCol="false" tIns="0" lIns="0" bIns="0" rIns="0">
            <a:spAutoFit/>
          </a:bodyPr>
          <a:lstStyle/>
          <a:p>
            <a:pPr algn="l">
              <a:lnSpc>
                <a:spcPts val="7699"/>
              </a:lnSpc>
            </a:pPr>
            <a:r>
              <a:rPr lang="en-US" sz="5499" spc="137">
                <a:solidFill>
                  <a:srgbClr val="000000"/>
                </a:solidFill>
                <a:latin typeface="Arimo Bold"/>
              </a:rPr>
              <a:t>32.1%</a:t>
            </a:r>
          </a:p>
        </p:txBody>
      </p:sp>
      <p:sp>
        <p:nvSpPr>
          <p:cNvPr name="TextBox 8" id="8"/>
          <p:cNvSpPr txBox="true"/>
          <p:nvPr/>
        </p:nvSpPr>
        <p:spPr>
          <a:xfrm rot="0">
            <a:off x="8115300" y="3477568"/>
            <a:ext cx="9103700" cy="4288917"/>
          </a:xfrm>
          <a:prstGeom prst="rect">
            <a:avLst/>
          </a:prstGeom>
        </p:spPr>
        <p:txBody>
          <a:bodyPr anchor="t" rtlCol="false" tIns="0" lIns="0" bIns="0" rIns="0">
            <a:spAutoFit/>
          </a:bodyPr>
          <a:lstStyle/>
          <a:p>
            <a:pPr algn="l">
              <a:lnSpc>
                <a:spcPts val="5625"/>
              </a:lnSpc>
            </a:pPr>
            <a:r>
              <a:rPr lang="en-US" sz="4052" spc="101">
                <a:solidFill>
                  <a:srgbClr val="FFFFFF"/>
                </a:solidFill>
                <a:latin typeface="Alata"/>
              </a:rPr>
              <a:t>The North American market accounts for the highest share in terms of revenue in the global quantum computing market. It is expected to maintain its dominance in the global market during the forecast period.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838"/>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2260111" y="2561377"/>
            <a:ext cx="6233341" cy="6071340"/>
            <a:chOff x="0" y="0"/>
            <a:chExt cx="6233338" cy="6071337"/>
          </a:xfrm>
        </p:grpSpPr>
        <p:sp>
          <p:nvSpPr>
            <p:cNvPr name="Freeform 4" id="4"/>
            <p:cNvSpPr/>
            <p:nvPr/>
          </p:nvSpPr>
          <p:spPr>
            <a:xfrm flipH="false" flipV="false" rot="0">
              <a:off x="0" y="0"/>
              <a:ext cx="6233287" cy="6071362"/>
            </a:xfrm>
            <a:custGeom>
              <a:avLst/>
              <a:gdLst/>
              <a:ahLst/>
              <a:cxnLst/>
              <a:rect r="r" b="b" t="t" l="l"/>
              <a:pathLst>
                <a:path h="6071362" w="6233287">
                  <a:moveTo>
                    <a:pt x="0" y="0"/>
                  </a:moveTo>
                  <a:lnTo>
                    <a:pt x="0" y="6071362"/>
                  </a:lnTo>
                  <a:lnTo>
                    <a:pt x="6233287" y="6071362"/>
                  </a:lnTo>
                  <a:lnTo>
                    <a:pt x="6233287" y="0"/>
                  </a:lnTo>
                  <a:close/>
                </a:path>
              </a:pathLst>
            </a:custGeom>
            <a:solidFill>
              <a:srgbClr val="FFFFFF"/>
            </a:solidFill>
          </p:spPr>
        </p:sp>
      </p:grpSp>
      <p:grpSp>
        <p:nvGrpSpPr>
          <p:cNvPr name="Group 5" id="5"/>
          <p:cNvGrpSpPr>
            <a:grpSpLocks noChangeAspect="true"/>
          </p:cNvGrpSpPr>
          <p:nvPr/>
        </p:nvGrpSpPr>
        <p:grpSpPr>
          <a:xfrm rot="0">
            <a:off x="10120312" y="2561377"/>
            <a:ext cx="6233341" cy="6071340"/>
            <a:chOff x="0" y="0"/>
            <a:chExt cx="6233338" cy="6071337"/>
          </a:xfrm>
        </p:grpSpPr>
        <p:sp>
          <p:nvSpPr>
            <p:cNvPr name="Freeform 6" id="6"/>
            <p:cNvSpPr/>
            <p:nvPr/>
          </p:nvSpPr>
          <p:spPr>
            <a:xfrm flipH="false" flipV="false" rot="0">
              <a:off x="0" y="0"/>
              <a:ext cx="6233287" cy="6071362"/>
            </a:xfrm>
            <a:custGeom>
              <a:avLst/>
              <a:gdLst/>
              <a:ahLst/>
              <a:cxnLst/>
              <a:rect r="r" b="b" t="t" l="l"/>
              <a:pathLst>
                <a:path h="6071362" w="6233287">
                  <a:moveTo>
                    <a:pt x="0" y="0"/>
                  </a:moveTo>
                  <a:lnTo>
                    <a:pt x="0" y="6071362"/>
                  </a:lnTo>
                  <a:lnTo>
                    <a:pt x="6233287" y="6071362"/>
                  </a:lnTo>
                  <a:lnTo>
                    <a:pt x="6233287" y="0"/>
                  </a:lnTo>
                  <a:close/>
                </a:path>
              </a:pathLst>
            </a:custGeom>
            <a:solidFill>
              <a:srgbClr val="FFFFFF"/>
            </a:solidFill>
          </p:spPr>
        </p:sp>
      </p:grpSp>
      <p:sp>
        <p:nvSpPr>
          <p:cNvPr name="TextBox 7" id="7"/>
          <p:cNvSpPr txBox="true"/>
          <p:nvPr/>
        </p:nvSpPr>
        <p:spPr>
          <a:xfrm rot="0">
            <a:off x="3958276" y="2386917"/>
            <a:ext cx="2836869" cy="1251147"/>
          </a:xfrm>
          <a:prstGeom prst="rect">
            <a:avLst/>
          </a:prstGeom>
        </p:spPr>
        <p:txBody>
          <a:bodyPr anchor="t" rtlCol="false" tIns="0" lIns="0" bIns="0" rIns="0">
            <a:spAutoFit/>
          </a:bodyPr>
          <a:lstStyle/>
          <a:p>
            <a:pPr algn="l">
              <a:lnSpc>
                <a:spcPts val="9897"/>
              </a:lnSpc>
            </a:pPr>
            <a:r>
              <a:rPr lang="en-US" sz="7069">
                <a:solidFill>
                  <a:srgbClr val="000000"/>
                </a:solidFill>
                <a:latin typeface="Alata"/>
              </a:rPr>
              <a:t>Drivers</a:t>
            </a:r>
          </a:p>
        </p:txBody>
      </p:sp>
      <p:sp>
        <p:nvSpPr>
          <p:cNvPr name="TextBox 8" id="8"/>
          <p:cNvSpPr txBox="true"/>
          <p:nvPr/>
        </p:nvSpPr>
        <p:spPr>
          <a:xfrm rot="0">
            <a:off x="11194142" y="2386917"/>
            <a:ext cx="4085615" cy="1251147"/>
          </a:xfrm>
          <a:prstGeom prst="rect">
            <a:avLst/>
          </a:prstGeom>
        </p:spPr>
        <p:txBody>
          <a:bodyPr anchor="t" rtlCol="false" tIns="0" lIns="0" bIns="0" rIns="0">
            <a:spAutoFit/>
          </a:bodyPr>
          <a:lstStyle/>
          <a:p>
            <a:pPr algn="l">
              <a:lnSpc>
                <a:spcPts val="9897"/>
              </a:lnSpc>
            </a:pPr>
            <a:r>
              <a:rPr lang="en-US" sz="7069">
                <a:solidFill>
                  <a:srgbClr val="000000"/>
                </a:solidFill>
                <a:latin typeface="Alata"/>
              </a:rPr>
              <a:t>Restraints</a:t>
            </a:r>
          </a:p>
        </p:txBody>
      </p:sp>
      <p:sp>
        <p:nvSpPr>
          <p:cNvPr name="TextBox 9" id="9"/>
          <p:cNvSpPr txBox="true"/>
          <p:nvPr/>
        </p:nvSpPr>
        <p:spPr>
          <a:xfrm rot="0">
            <a:off x="2546061" y="3892448"/>
            <a:ext cx="5548093" cy="4059879"/>
          </a:xfrm>
          <a:prstGeom prst="rect">
            <a:avLst/>
          </a:prstGeom>
        </p:spPr>
        <p:txBody>
          <a:bodyPr anchor="t" rtlCol="false" tIns="0" lIns="0" bIns="0" rIns="0">
            <a:spAutoFit/>
          </a:bodyPr>
          <a:lstStyle/>
          <a:p>
            <a:pPr algn="l">
              <a:lnSpc>
                <a:spcPts val="5325"/>
              </a:lnSpc>
            </a:pPr>
            <a:r>
              <a:rPr lang="en-US" sz="3809" spc="95">
                <a:solidFill>
                  <a:srgbClr val="000000"/>
                </a:solidFill>
                <a:latin typeface="Alata"/>
              </a:rPr>
              <a:t>Increasing adoption of quantum computing in BFSI Sectorn increasing investments in quantum computing technology by Governments </a:t>
            </a:r>
          </a:p>
        </p:txBody>
      </p:sp>
      <p:sp>
        <p:nvSpPr>
          <p:cNvPr name="TextBox 10" id="10"/>
          <p:cNvSpPr txBox="true"/>
          <p:nvPr/>
        </p:nvSpPr>
        <p:spPr>
          <a:xfrm rot="0">
            <a:off x="10498331" y="3892344"/>
            <a:ext cx="4719418" cy="3383718"/>
          </a:xfrm>
          <a:prstGeom prst="rect">
            <a:avLst/>
          </a:prstGeom>
        </p:spPr>
        <p:txBody>
          <a:bodyPr anchor="t" rtlCol="false" tIns="0" lIns="0" bIns="0" rIns="0">
            <a:spAutoFit/>
          </a:bodyPr>
          <a:lstStyle/>
          <a:p>
            <a:pPr algn="l">
              <a:lnSpc>
                <a:spcPts val="5326"/>
              </a:lnSpc>
            </a:pPr>
            <a:r>
              <a:rPr lang="en-US" sz="3809" spc="95">
                <a:solidFill>
                  <a:srgbClr val="000000"/>
                </a:solidFill>
                <a:latin typeface="Alata"/>
              </a:rPr>
              <a:t>Complexity of implementation and operation Need For Highly Skilled Employees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85" r="0" b="-788"/>
            </a:stretch>
          </a:blipFill>
        </p:spPr>
      </p:sp>
      <p:grpSp>
        <p:nvGrpSpPr>
          <p:cNvPr name="Group 3" id="3"/>
          <p:cNvGrpSpPr>
            <a:grpSpLocks noChangeAspect="true"/>
          </p:cNvGrpSpPr>
          <p:nvPr/>
        </p:nvGrpSpPr>
        <p:grpSpPr>
          <a:xfrm rot="0">
            <a:off x="1124607" y="2253367"/>
            <a:ext cx="16251203" cy="7311200"/>
            <a:chOff x="0" y="0"/>
            <a:chExt cx="16251199" cy="7311199"/>
          </a:xfrm>
        </p:grpSpPr>
        <p:sp>
          <p:nvSpPr>
            <p:cNvPr name="Freeform 4" id="4"/>
            <p:cNvSpPr/>
            <p:nvPr/>
          </p:nvSpPr>
          <p:spPr>
            <a:xfrm flipH="false" flipV="false" rot="0">
              <a:off x="63500" y="63500"/>
              <a:ext cx="16124174" cy="7184263"/>
            </a:xfrm>
            <a:custGeom>
              <a:avLst/>
              <a:gdLst/>
              <a:ahLst/>
              <a:cxnLst/>
              <a:rect r="r" b="b" t="t" l="l"/>
              <a:pathLst>
                <a:path h="7184263" w="16124174">
                  <a:moveTo>
                    <a:pt x="0" y="0"/>
                  </a:moveTo>
                  <a:lnTo>
                    <a:pt x="16124174" y="0"/>
                  </a:lnTo>
                  <a:lnTo>
                    <a:pt x="16124174" y="7184263"/>
                  </a:lnTo>
                  <a:lnTo>
                    <a:pt x="0" y="7184263"/>
                  </a:lnTo>
                  <a:close/>
                </a:path>
              </a:pathLst>
            </a:custGeom>
            <a:solidFill>
              <a:srgbClr val="FFFFFF"/>
            </a:solidFill>
          </p:spPr>
        </p:sp>
        <p:sp>
          <p:nvSpPr>
            <p:cNvPr name="Freeform 5" id="5"/>
            <p:cNvSpPr/>
            <p:nvPr/>
          </p:nvSpPr>
          <p:spPr>
            <a:xfrm flipH="false" flipV="false" rot="0">
              <a:off x="816483" y="1992122"/>
              <a:ext cx="133223" cy="133223"/>
            </a:xfrm>
            <a:custGeom>
              <a:avLst/>
              <a:gdLst/>
              <a:ahLst/>
              <a:cxnLst/>
              <a:rect r="r" b="b" t="t" l="l"/>
              <a:pathLst>
                <a:path h="133223" w="133223">
                  <a:moveTo>
                    <a:pt x="133223" y="66548"/>
                  </a:moveTo>
                  <a:lnTo>
                    <a:pt x="132842" y="75311"/>
                  </a:lnTo>
                  <a:cubicBezTo>
                    <a:pt x="131191" y="83947"/>
                    <a:pt x="129921" y="88011"/>
                    <a:pt x="128143" y="92075"/>
                  </a:cubicBezTo>
                  <a:lnTo>
                    <a:pt x="124460" y="99949"/>
                  </a:lnTo>
                  <a:cubicBezTo>
                    <a:pt x="119634" y="107188"/>
                    <a:pt x="116840" y="110617"/>
                    <a:pt x="113792" y="113665"/>
                  </a:cubicBezTo>
                  <a:lnTo>
                    <a:pt x="107315" y="119507"/>
                  </a:lnTo>
                  <a:cubicBezTo>
                    <a:pt x="100076" y="124333"/>
                    <a:pt x="96139" y="126365"/>
                    <a:pt x="92202" y="128143"/>
                  </a:cubicBezTo>
                  <a:lnTo>
                    <a:pt x="83947" y="131064"/>
                  </a:lnTo>
                  <a:cubicBezTo>
                    <a:pt x="75311" y="132715"/>
                    <a:pt x="70993" y="133223"/>
                    <a:pt x="66675" y="133223"/>
                  </a:cubicBezTo>
                  <a:lnTo>
                    <a:pt x="57912" y="132842"/>
                  </a:lnTo>
                  <a:cubicBezTo>
                    <a:pt x="49276" y="131191"/>
                    <a:pt x="45212" y="129921"/>
                    <a:pt x="41148" y="128143"/>
                  </a:cubicBezTo>
                  <a:lnTo>
                    <a:pt x="33274" y="124460"/>
                  </a:lnTo>
                  <a:cubicBezTo>
                    <a:pt x="26035" y="119634"/>
                    <a:pt x="22606" y="116840"/>
                    <a:pt x="19558" y="113792"/>
                  </a:cubicBezTo>
                  <a:lnTo>
                    <a:pt x="13716" y="107315"/>
                  </a:lnTo>
                  <a:cubicBezTo>
                    <a:pt x="8890" y="100076"/>
                    <a:pt x="6858" y="96139"/>
                    <a:pt x="5080" y="92202"/>
                  </a:cubicBezTo>
                  <a:lnTo>
                    <a:pt x="2159" y="83947"/>
                  </a:lnTo>
                  <a:cubicBezTo>
                    <a:pt x="508" y="75311"/>
                    <a:pt x="0" y="70993"/>
                    <a:pt x="0" y="66675"/>
                  </a:cubicBezTo>
                  <a:lnTo>
                    <a:pt x="381" y="57912"/>
                  </a:lnTo>
                  <a:cubicBezTo>
                    <a:pt x="2032" y="49276"/>
                    <a:pt x="3302" y="45212"/>
                    <a:pt x="5080" y="41148"/>
                  </a:cubicBezTo>
                  <a:lnTo>
                    <a:pt x="8763" y="33274"/>
                  </a:lnTo>
                  <a:cubicBezTo>
                    <a:pt x="13589" y="26035"/>
                    <a:pt x="16383" y="22606"/>
                    <a:pt x="19431" y="19558"/>
                  </a:cubicBezTo>
                  <a:lnTo>
                    <a:pt x="25908" y="13716"/>
                  </a:lnTo>
                  <a:cubicBezTo>
                    <a:pt x="33147" y="8890"/>
                    <a:pt x="37084" y="6858"/>
                    <a:pt x="41021" y="5080"/>
                  </a:cubicBezTo>
                  <a:lnTo>
                    <a:pt x="49276" y="2159"/>
                  </a:lnTo>
                  <a:cubicBezTo>
                    <a:pt x="57912" y="508"/>
                    <a:pt x="62230" y="0"/>
                    <a:pt x="66548" y="0"/>
                  </a:cubicBezTo>
                  <a:lnTo>
                    <a:pt x="75311" y="381"/>
                  </a:lnTo>
                  <a:cubicBezTo>
                    <a:pt x="83947" y="2032"/>
                    <a:pt x="88011" y="3302"/>
                    <a:pt x="92075" y="5080"/>
                  </a:cubicBezTo>
                  <a:lnTo>
                    <a:pt x="99949" y="8763"/>
                  </a:lnTo>
                  <a:cubicBezTo>
                    <a:pt x="107188" y="13589"/>
                    <a:pt x="110617" y="16383"/>
                    <a:pt x="113665" y="19431"/>
                  </a:cubicBezTo>
                  <a:lnTo>
                    <a:pt x="119507" y="25908"/>
                  </a:lnTo>
                  <a:cubicBezTo>
                    <a:pt x="124333" y="33147"/>
                    <a:pt x="126365" y="37084"/>
                    <a:pt x="128143" y="41021"/>
                  </a:cubicBezTo>
                  <a:lnTo>
                    <a:pt x="131064" y="49276"/>
                  </a:lnTo>
                  <a:cubicBezTo>
                    <a:pt x="132715" y="57912"/>
                    <a:pt x="133223" y="62230"/>
                    <a:pt x="133223" y="66548"/>
                  </a:cubicBezTo>
                  <a:close/>
                </a:path>
              </a:pathLst>
            </a:custGeom>
            <a:solidFill>
              <a:srgbClr val="000000"/>
            </a:solidFill>
          </p:spPr>
        </p:sp>
        <p:sp>
          <p:nvSpPr>
            <p:cNvPr name="Freeform 6" id="6"/>
            <p:cNvSpPr/>
            <p:nvPr/>
          </p:nvSpPr>
          <p:spPr>
            <a:xfrm flipH="false" flipV="false" rot="0">
              <a:off x="816483" y="3512693"/>
              <a:ext cx="133223" cy="133223"/>
            </a:xfrm>
            <a:custGeom>
              <a:avLst/>
              <a:gdLst/>
              <a:ahLst/>
              <a:cxnLst/>
              <a:rect r="r" b="b" t="t" l="l"/>
              <a:pathLst>
                <a:path h="133223" w="133223">
                  <a:moveTo>
                    <a:pt x="133223" y="66548"/>
                  </a:moveTo>
                  <a:lnTo>
                    <a:pt x="132842" y="75311"/>
                  </a:lnTo>
                  <a:cubicBezTo>
                    <a:pt x="131191" y="83947"/>
                    <a:pt x="129921" y="88011"/>
                    <a:pt x="128143" y="92075"/>
                  </a:cubicBezTo>
                  <a:lnTo>
                    <a:pt x="124460" y="99949"/>
                  </a:lnTo>
                  <a:cubicBezTo>
                    <a:pt x="119634" y="107188"/>
                    <a:pt x="116840" y="110617"/>
                    <a:pt x="113792" y="113665"/>
                  </a:cubicBezTo>
                  <a:lnTo>
                    <a:pt x="107315" y="119507"/>
                  </a:lnTo>
                  <a:cubicBezTo>
                    <a:pt x="100076" y="124333"/>
                    <a:pt x="96139" y="126365"/>
                    <a:pt x="92202" y="128143"/>
                  </a:cubicBezTo>
                  <a:lnTo>
                    <a:pt x="83947" y="131064"/>
                  </a:lnTo>
                  <a:cubicBezTo>
                    <a:pt x="75311" y="132715"/>
                    <a:pt x="70993" y="133223"/>
                    <a:pt x="66675" y="133223"/>
                  </a:cubicBezTo>
                  <a:lnTo>
                    <a:pt x="57912" y="132842"/>
                  </a:lnTo>
                  <a:cubicBezTo>
                    <a:pt x="49276" y="131191"/>
                    <a:pt x="45212" y="129921"/>
                    <a:pt x="41148" y="128143"/>
                  </a:cubicBezTo>
                  <a:lnTo>
                    <a:pt x="33274" y="124460"/>
                  </a:lnTo>
                  <a:cubicBezTo>
                    <a:pt x="26035" y="119634"/>
                    <a:pt x="22606" y="116840"/>
                    <a:pt x="19558" y="113792"/>
                  </a:cubicBezTo>
                  <a:lnTo>
                    <a:pt x="13716" y="107315"/>
                  </a:lnTo>
                  <a:cubicBezTo>
                    <a:pt x="8890" y="100076"/>
                    <a:pt x="6858" y="96139"/>
                    <a:pt x="5080" y="92202"/>
                  </a:cubicBezTo>
                  <a:lnTo>
                    <a:pt x="2159" y="83947"/>
                  </a:lnTo>
                  <a:cubicBezTo>
                    <a:pt x="508" y="75311"/>
                    <a:pt x="0" y="70993"/>
                    <a:pt x="0" y="66675"/>
                  </a:cubicBezTo>
                  <a:lnTo>
                    <a:pt x="381" y="57912"/>
                  </a:lnTo>
                  <a:cubicBezTo>
                    <a:pt x="2032" y="49276"/>
                    <a:pt x="3302" y="45212"/>
                    <a:pt x="5080" y="41148"/>
                  </a:cubicBezTo>
                  <a:lnTo>
                    <a:pt x="8763" y="33274"/>
                  </a:lnTo>
                  <a:cubicBezTo>
                    <a:pt x="13589" y="26035"/>
                    <a:pt x="16383" y="22606"/>
                    <a:pt x="19431" y="19558"/>
                  </a:cubicBezTo>
                  <a:lnTo>
                    <a:pt x="25908" y="13716"/>
                  </a:lnTo>
                  <a:cubicBezTo>
                    <a:pt x="33147" y="8890"/>
                    <a:pt x="37084" y="6858"/>
                    <a:pt x="41021" y="5080"/>
                  </a:cubicBezTo>
                  <a:lnTo>
                    <a:pt x="49276" y="2159"/>
                  </a:lnTo>
                  <a:cubicBezTo>
                    <a:pt x="57912" y="508"/>
                    <a:pt x="62230" y="0"/>
                    <a:pt x="66548" y="0"/>
                  </a:cubicBezTo>
                  <a:lnTo>
                    <a:pt x="75311" y="381"/>
                  </a:lnTo>
                  <a:cubicBezTo>
                    <a:pt x="83947" y="2032"/>
                    <a:pt x="88011" y="3302"/>
                    <a:pt x="92075" y="5080"/>
                  </a:cubicBezTo>
                  <a:lnTo>
                    <a:pt x="99949" y="8763"/>
                  </a:lnTo>
                  <a:cubicBezTo>
                    <a:pt x="107188" y="13589"/>
                    <a:pt x="110617" y="16383"/>
                    <a:pt x="113665" y="19431"/>
                  </a:cubicBezTo>
                  <a:lnTo>
                    <a:pt x="119507" y="25908"/>
                  </a:lnTo>
                  <a:cubicBezTo>
                    <a:pt x="124333" y="33147"/>
                    <a:pt x="126365" y="37084"/>
                    <a:pt x="128143" y="41021"/>
                  </a:cubicBezTo>
                  <a:lnTo>
                    <a:pt x="131064" y="49276"/>
                  </a:lnTo>
                  <a:cubicBezTo>
                    <a:pt x="132715" y="57912"/>
                    <a:pt x="133223" y="62230"/>
                    <a:pt x="133223" y="66548"/>
                  </a:cubicBezTo>
                  <a:close/>
                </a:path>
              </a:pathLst>
            </a:custGeom>
            <a:solidFill>
              <a:srgbClr val="000000"/>
            </a:solidFill>
          </p:spPr>
        </p:sp>
        <p:sp>
          <p:nvSpPr>
            <p:cNvPr name="Freeform 7" id="7"/>
            <p:cNvSpPr/>
            <p:nvPr/>
          </p:nvSpPr>
          <p:spPr>
            <a:xfrm flipH="false" flipV="false" rot="0">
              <a:off x="816483" y="5449316"/>
              <a:ext cx="133223" cy="133223"/>
            </a:xfrm>
            <a:custGeom>
              <a:avLst/>
              <a:gdLst/>
              <a:ahLst/>
              <a:cxnLst/>
              <a:rect r="r" b="b" t="t" l="l"/>
              <a:pathLst>
                <a:path h="133223" w="133223">
                  <a:moveTo>
                    <a:pt x="133223" y="66548"/>
                  </a:moveTo>
                  <a:lnTo>
                    <a:pt x="132842" y="75311"/>
                  </a:lnTo>
                  <a:cubicBezTo>
                    <a:pt x="131191" y="83947"/>
                    <a:pt x="129921" y="88011"/>
                    <a:pt x="128143" y="92075"/>
                  </a:cubicBezTo>
                  <a:lnTo>
                    <a:pt x="124460" y="99949"/>
                  </a:lnTo>
                  <a:cubicBezTo>
                    <a:pt x="119634" y="107188"/>
                    <a:pt x="116840" y="110617"/>
                    <a:pt x="113792" y="113665"/>
                  </a:cubicBezTo>
                  <a:lnTo>
                    <a:pt x="107315" y="119507"/>
                  </a:lnTo>
                  <a:cubicBezTo>
                    <a:pt x="100076" y="124333"/>
                    <a:pt x="96139" y="126365"/>
                    <a:pt x="92202" y="128143"/>
                  </a:cubicBezTo>
                  <a:lnTo>
                    <a:pt x="83947" y="131064"/>
                  </a:lnTo>
                  <a:cubicBezTo>
                    <a:pt x="75311" y="132715"/>
                    <a:pt x="70993" y="133223"/>
                    <a:pt x="66675" y="133223"/>
                  </a:cubicBezTo>
                  <a:lnTo>
                    <a:pt x="57912" y="132842"/>
                  </a:lnTo>
                  <a:cubicBezTo>
                    <a:pt x="49276" y="131191"/>
                    <a:pt x="45212" y="129921"/>
                    <a:pt x="41148" y="128143"/>
                  </a:cubicBezTo>
                  <a:lnTo>
                    <a:pt x="33274" y="124460"/>
                  </a:lnTo>
                  <a:cubicBezTo>
                    <a:pt x="26035" y="119634"/>
                    <a:pt x="22606" y="116840"/>
                    <a:pt x="19558" y="113792"/>
                  </a:cubicBezTo>
                  <a:lnTo>
                    <a:pt x="13716" y="107315"/>
                  </a:lnTo>
                  <a:cubicBezTo>
                    <a:pt x="8890" y="100076"/>
                    <a:pt x="6858" y="96139"/>
                    <a:pt x="5080" y="92202"/>
                  </a:cubicBezTo>
                  <a:lnTo>
                    <a:pt x="2159" y="83947"/>
                  </a:lnTo>
                  <a:cubicBezTo>
                    <a:pt x="508" y="75311"/>
                    <a:pt x="0" y="70993"/>
                    <a:pt x="0" y="66675"/>
                  </a:cubicBezTo>
                  <a:lnTo>
                    <a:pt x="381" y="57912"/>
                  </a:lnTo>
                  <a:cubicBezTo>
                    <a:pt x="2032" y="49276"/>
                    <a:pt x="3302" y="45212"/>
                    <a:pt x="5080" y="41148"/>
                  </a:cubicBezTo>
                  <a:lnTo>
                    <a:pt x="8763" y="33274"/>
                  </a:lnTo>
                  <a:cubicBezTo>
                    <a:pt x="13589" y="26035"/>
                    <a:pt x="16383" y="22606"/>
                    <a:pt x="19431" y="19558"/>
                  </a:cubicBezTo>
                  <a:lnTo>
                    <a:pt x="25908" y="13716"/>
                  </a:lnTo>
                  <a:cubicBezTo>
                    <a:pt x="33147" y="8890"/>
                    <a:pt x="37084" y="6858"/>
                    <a:pt x="41021" y="5081"/>
                  </a:cubicBezTo>
                  <a:lnTo>
                    <a:pt x="49276" y="2159"/>
                  </a:lnTo>
                  <a:cubicBezTo>
                    <a:pt x="57912" y="508"/>
                    <a:pt x="62230" y="0"/>
                    <a:pt x="66548" y="0"/>
                  </a:cubicBezTo>
                  <a:lnTo>
                    <a:pt x="75311" y="381"/>
                  </a:lnTo>
                  <a:cubicBezTo>
                    <a:pt x="83947" y="2032"/>
                    <a:pt x="88011" y="3302"/>
                    <a:pt x="92075" y="5080"/>
                  </a:cubicBezTo>
                  <a:lnTo>
                    <a:pt x="99949" y="8763"/>
                  </a:lnTo>
                  <a:cubicBezTo>
                    <a:pt x="107188" y="13589"/>
                    <a:pt x="110617" y="16383"/>
                    <a:pt x="113665" y="19431"/>
                  </a:cubicBezTo>
                  <a:lnTo>
                    <a:pt x="119507" y="25908"/>
                  </a:lnTo>
                  <a:cubicBezTo>
                    <a:pt x="124333" y="33147"/>
                    <a:pt x="126365" y="37084"/>
                    <a:pt x="128143" y="41021"/>
                  </a:cubicBezTo>
                  <a:lnTo>
                    <a:pt x="131064" y="49276"/>
                  </a:lnTo>
                  <a:cubicBezTo>
                    <a:pt x="132715" y="57912"/>
                    <a:pt x="133223" y="62230"/>
                    <a:pt x="133223" y="66548"/>
                  </a:cubicBezTo>
                  <a:close/>
                </a:path>
              </a:pathLst>
            </a:custGeom>
            <a:solidFill>
              <a:srgbClr val="000000"/>
            </a:solidFill>
          </p:spPr>
        </p:sp>
      </p:grpSp>
      <p:sp>
        <p:nvSpPr>
          <p:cNvPr name="TextBox 8" id="8"/>
          <p:cNvSpPr txBox="true"/>
          <p:nvPr/>
        </p:nvSpPr>
        <p:spPr>
          <a:xfrm rot="0">
            <a:off x="4334837" y="2142411"/>
            <a:ext cx="9618335" cy="1251147"/>
          </a:xfrm>
          <a:prstGeom prst="rect">
            <a:avLst/>
          </a:prstGeom>
        </p:spPr>
        <p:txBody>
          <a:bodyPr anchor="t" rtlCol="false" tIns="0" lIns="0" bIns="0" rIns="0">
            <a:spAutoFit/>
          </a:bodyPr>
          <a:lstStyle/>
          <a:p>
            <a:pPr algn="l">
              <a:lnSpc>
                <a:spcPts val="9897"/>
              </a:lnSpc>
            </a:pPr>
            <a:r>
              <a:rPr lang="en-US" sz="7069">
                <a:solidFill>
                  <a:srgbClr val="000000"/>
                </a:solidFill>
                <a:latin typeface="Alata"/>
              </a:rPr>
              <a:t>AUTHOR'S PERSPECTIVE</a:t>
            </a:r>
          </a:p>
        </p:txBody>
      </p:sp>
      <p:sp>
        <p:nvSpPr>
          <p:cNvPr name="TextBox 9" id="9"/>
          <p:cNvSpPr txBox="true"/>
          <p:nvPr/>
        </p:nvSpPr>
        <p:spPr>
          <a:xfrm rot="0">
            <a:off x="2277513" y="3984117"/>
            <a:ext cx="14663109" cy="5305273"/>
          </a:xfrm>
          <a:prstGeom prst="rect">
            <a:avLst/>
          </a:prstGeom>
        </p:spPr>
        <p:txBody>
          <a:bodyPr anchor="t" rtlCol="false" tIns="0" lIns="0" bIns="0" rIns="0">
            <a:spAutoFit/>
          </a:bodyPr>
          <a:lstStyle/>
          <a:p>
            <a:pPr algn="l">
              <a:lnSpc>
                <a:spcPts val="4874"/>
              </a:lnSpc>
            </a:pPr>
            <a:r>
              <a:rPr lang="en-US" sz="3499" spc="87">
                <a:solidFill>
                  <a:srgbClr val="000000"/>
                </a:solidFill>
                <a:latin typeface="Arimo"/>
              </a:rPr>
              <a:t>Hardware was the leading segment with 45.34% share of total</a:t>
            </a:r>
          </a:p>
          <a:p>
            <a:pPr algn="l">
              <a:lnSpc>
                <a:spcPts val="4874"/>
              </a:lnSpc>
            </a:pPr>
            <a:r>
              <a:rPr lang="en-US" sz="3499" spc="87">
                <a:solidFill>
                  <a:srgbClr val="000000"/>
                </a:solidFill>
                <a:latin typeface="Arimo"/>
              </a:rPr>
              <a:t>Quantum Computing market in 2022</a:t>
            </a:r>
          </a:p>
          <a:p>
            <a:pPr algn="l">
              <a:lnSpc>
                <a:spcPts val="8748"/>
              </a:lnSpc>
            </a:pPr>
            <a:r>
              <a:rPr lang="en-US" sz="3499" spc="87">
                <a:solidFill>
                  <a:srgbClr val="000000"/>
                </a:solidFill>
                <a:latin typeface="Arimo"/>
              </a:rPr>
              <a:t>By application, the market is categorized into optimization, machine</a:t>
            </a:r>
          </a:p>
          <a:p>
            <a:pPr algn="l">
              <a:lnSpc>
                <a:spcPts val="1749"/>
              </a:lnSpc>
            </a:pPr>
            <a:r>
              <a:rPr lang="en-US" sz="3499" spc="87">
                <a:solidFill>
                  <a:srgbClr val="000000"/>
                </a:solidFill>
                <a:latin typeface="Arimo"/>
              </a:rPr>
              <a:t>learning, finacial services, biomedical simulation, electronic material</a:t>
            </a:r>
          </a:p>
          <a:p>
            <a:pPr algn="l">
              <a:lnSpc>
                <a:spcPts val="7999"/>
              </a:lnSpc>
            </a:pPr>
            <a:r>
              <a:rPr lang="en-US" sz="3499" spc="87">
                <a:solidFill>
                  <a:srgbClr val="000000"/>
                </a:solidFill>
                <a:latin typeface="Arimo"/>
              </a:rPr>
              <a:t>discovery, and others.</a:t>
            </a:r>
          </a:p>
          <a:p>
            <a:pPr algn="l">
              <a:lnSpc>
                <a:spcPts val="2999"/>
              </a:lnSpc>
            </a:pPr>
            <a:r>
              <a:rPr lang="en-US" sz="3499" spc="87">
                <a:solidFill>
                  <a:srgbClr val="000000"/>
                </a:solidFill>
                <a:latin typeface="Arimo"/>
              </a:rPr>
              <a:t> The cloud segment accounts for the highest share in terms of revenue</a:t>
            </a:r>
          </a:p>
          <a:p>
            <a:pPr algn="l">
              <a:lnSpc>
                <a:spcPts val="6750"/>
              </a:lnSpc>
            </a:pPr>
            <a:r>
              <a:rPr lang="en-US" sz="3499" spc="87">
                <a:solidFill>
                  <a:srgbClr val="000000"/>
                </a:solidFill>
                <a:latin typeface="Arimo"/>
              </a:rPr>
              <a:t>in the global market, due to the need for cloud-based computing</a:t>
            </a:r>
          </a:p>
          <a:p>
            <a:pPr algn="l">
              <a:lnSpc>
                <a:spcPts val="2999"/>
              </a:lnSpc>
            </a:pPr>
            <a:r>
              <a:rPr lang="en-US" sz="3499" spc="87">
                <a:solidFill>
                  <a:srgbClr val="000000"/>
                </a:solidFill>
                <a:latin typeface="Arimo"/>
              </a:rPr>
              <a:t>solutions is increase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1135104" y="3605032"/>
            <a:ext cx="16124196" cy="5653268"/>
            <a:chOff x="0" y="0"/>
            <a:chExt cx="16124199" cy="5653265"/>
          </a:xfrm>
        </p:grpSpPr>
        <p:sp>
          <p:nvSpPr>
            <p:cNvPr name="Freeform 4" id="4"/>
            <p:cNvSpPr/>
            <p:nvPr/>
          </p:nvSpPr>
          <p:spPr>
            <a:xfrm flipH="false" flipV="false" rot="0">
              <a:off x="0" y="0"/>
              <a:ext cx="16124174" cy="5653278"/>
            </a:xfrm>
            <a:custGeom>
              <a:avLst/>
              <a:gdLst/>
              <a:ahLst/>
              <a:cxnLst/>
              <a:rect r="r" b="b" t="t" l="l"/>
              <a:pathLst>
                <a:path h="5653278" w="16124174">
                  <a:moveTo>
                    <a:pt x="0" y="0"/>
                  </a:moveTo>
                  <a:lnTo>
                    <a:pt x="0" y="5653278"/>
                  </a:lnTo>
                  <a:lnTo>
                    <a:pt x="16124174" y="5653278"/>
                  </a:lnTo>
                  <a:lnTo>
                    <a:pt x="16124174" y="0"/>
                  </a:lnTo>
                  <a:close/>
                </a:path>
              </a:pathLst>
            </a:custGeom>
            <a:solidFill>
              <a:srgbClr val="FFFFFF"/>
            </a:solidFill>
          </p:spPr>
        </p:sp>
      </p:grpSp>
      <p:grpSp>
        <p:nvGrpSpPr>
          <p:cNvPr name="Group 5" id="5"/>
          <p:cNvGrpSpPr>
            <a:grpSpLocks noChangeAspect="true"/>
          </p:cNvGrpSpPr>
          <p:nvPr/>
        </p:nvGrpSpPr>
        <p:grpSpPr>
          <a:xfrm rot="0">
            <a:off x="5385721" y="565890"/>
            <a:ext cx="7516568" cy="1538468"/>
            <a:chOff x="0" y="0"/>
            <a:chExt cx="7516571" cy="1538465"/>
          </a:xfrm>
        </p:grpSpPr>
        <p:sp>
          <p:nvSpPr>
            <p:cNvPr name="Freeform 6" id="6"/>
            <p:cNvSpPr/>
            <p:nvPr/>
          </p:nvSpPr>
          <p:spPr>
            <a:xfrm flipH="false" flipV="false" rot="0">
              <a:off x="0" y="0"/>
              <a:ext cx="7516622" cy="1538478"/>
            </a:xfrm>
            <a:custGeom>
              <a:avLst/>
              <a:gdLst/>
              <a:ahLst/>
              <a:cxnLst/>
              <a:rect r="r" b="b" t="t" l="l"/>
              <a:pathLst>
                <a:path h="1538478" w="7516622">
                  <a:moveTo>
                    <a:pt x="0" y="0"/>
                  </a:moveTo>
                  <a:lnTo>
                    <a:pt x="0" y="1538478"/>
                  </a:lnTo>
                  <a:lnTo>
                    <a:pt x="7516622" y="1538478"/>
                  </a:lnTo>
                  <a:lnTo>
                    <a:pt x="7516622" y="0"/>
                  </a:lnTo>
                  <a:close/>
                </a:path>
              </a:pathLst>
            </a:custGeom>
            <a:solidFill>
              <a:srgbClr val="FFFFFF"/>
            </a:solidFill>
          </p:spPr>
        </p:sp>
      </p:grpSp>
      <p:sp>
        <p:nvSpPr>
          <p:cNvPr name="Freeform 7" id="7"/>
          <p:cNvSpPr/>
          <p:nvPr/>
        </p:nvSpPr>
        <p:spPr>
          <a:xfrm flipH="false" flipV="false" rot="0">
            <a:off x="7459428" y="3961009"/>
            <a:ext cx="3562350" cy="2362200"/>
          </a:xfrm>
          <a:custGeom>
            <a:avLst/>
            <a:gdLst/>
            <a:ahLst/>
            <a:cxnLst/>
            <a:rect r="r" b="b" t="t" l="l"/>
            <a:pathLst>
              <a:path h="2362200" w="3562350">
                <a:moveTo>
                  <a:pt x="0" y="0"/>
                </a:moveTo>
                <a:lnTo>
                  <a:pt x="3562350" y="0"/>
                </a:lnTo>
                <a:lnTo>
                  <a:pt x="3562350" y="2362200"/>
                </a:lnTo>
                <a:lnTo>
                  <a:pt x="0" y="2362200"/>
                </a:lnTo>
                <a:lnTo>
                  <a:pt x="0" y="0"/>
                </a:lnTo>
                <a:close/>
              </a:path>
            </a:pathLst>
          </a:custGeom>
          <a:blipFill>
            <a:blip r:embed="rId3"/>
            <a:stretch>
              <a:fillRect l="0" t="0" r="0" b="0"/>
            </a:stretch>
          </a:blipFill>
        </p:spPr>
      </p:sp>
      <p:sp>
        <p:nvSpPr>
          <p:cNvPr name="Freeform 8" id="8"/>
          <p:cNvSpPr/>
          <p:nvPr/>
        </p:nvSpPr>
        <p:spPr>
          <a:xfrm flipH="false" flipV="false" rot="0">
            <a:off x="1438027" y="4124230"/>
            <a:ext cx="5372100" cy="2152650"/>
          </a:xfrm>
          <a:custGeom>
            <a:avLst/>
            <a:gdLst/>
            <a:ahLst/>
            <a:cxnLst/>
            <a:rect r="r" b="b" t="t" l="l"/>
            <a:pathLst>
              <a:path h="2152650" w="5372100">
                <a:moveTo>
                  <a:pt x="0" y="0"/>
                </a:moveTo>
                <a:lnTo>
                  <a:pt x="5372100" y="0"/>
                </a:lnTo>
                <a:lnTo>
                  <a:pt x="5372100" y="2152650"/>
                </a:lnTo>
                <a:lnTo>
                  <a:pt x="0" y="2152650"/>
                </a:lnTo>
                <a:lnTo>
                  <a:pt x="0" y="0"/>
                </a:lnTo>
                <a:close/>
              </a:path>
            </a:pathLst>
          </a:custGeom>
          <a:blipFill>
            <a:blip r:embed="rId4"/>
            <a:stretch>
              <a:fillRect l="0" t="0" r="0" b="0"/>
            </a:stretch>
          </a:blipFill>
        </p:spPr>
      </p:sp>
      <p:sp>
        <p:nvSpPr>
          <p:cNvPr name="Freeform 9" id="9"/>
          <p:cNvSpPr/>
          <p:nvPr/>
        </p:nvSpPr>
        <p:spPr>
          <a:xfrm flipH="false" flipV="false" rot="0">
            <a:off x="11672545" y="3743839"/>
            <a:ext cx="5067300" cy="2466975"/>
          </a:xfrm>
          <a:custGeom>
            <a:avLst/>
            <a:gdLst/>
            <a:ahLst/>
            <a:cxnLst/>
            <a:rect r="r" b="b" t="t" l="l"/>
            <a:pathLst>
              <a:path h="2466975" w="5067300">
                <a:moveTo>
                  <a:pt x="0" y="0"/>
                </a:moveTo>
                <a:lnTo>
                  <a:pt x="5067300" y="0"/>
                </a:lnTo>
                <a:lnTo>
                  <a:pt x="5067300" y="2466975"/>
                </a:lnTo>
                <a:lnTo>
                  <a:pt x="0" y="2466975"/>
                </a:lnTo>
                <a:lnTo>
                  <a:pt x="0" y="0"/>
                </a:lnTo>
                <a:close/>
              </a:path>
            </a:pathLst>
          </a:custGeom>
          <a:blipFill>
            <a:blip r:embed="rId5"/>
            <a:stretch>
              <a:fillRect l="0" t="-3926" r="0" b="-3795"/>
            </a:stretch>
          </a:blipFill>
        </p:spPr>
      </p:sp>
      <p:sp>
        <p:nvSpPr>
          <p:cNvPr name="Freeform 10" id="10"/>
          <p:cNvSpPr/>
          <p:nvPr/>
        </p:nvSpPr>
        <p:spPr>
          <a:xfrm flipH="false" flipV="false" rot="0">
            <a:off x="1590284" y="6938477"/>
            <a:ext cx="5448300" cy="2038350"/>
          </a:xfrm>
          <a:custGeom>
            <a:avLst/>
            <a:gdLst/>
            <a:ahLst/>
            <a:cxnLst/>
            <a:rect r="r" b="b" t="t" l="l"/>
            <a:pathLst>
              <a:path h="2038350" w="5448300">
                <a:moveTo>
                  <a:pt x="0" y="0"/>
                </a:moveTo>
                <a:lnTo>
                  <a:pt x="5448300" y="0"/>
                </a:lnTo>
                <a:lnTo>
                  <a:pt x="5448300" y="2038350"/>
                </a:lnTo>
                <a:lnTo>
                  <a:pt x="0" y="2038350"/>
                </a:lnTo>
                <a:lnTo>
                  <a:pt x="0" y="0"/>
                </a:lnTo>
                <a:close/>
              </a:path>
            </a:pathLst>
          </a:custGeom>
          <a:blipFill>
            <a:blip r:embed="rId6"/>
            <a:stretch>
              <a:fillRect l="0" t="-75429" r="0" b="-91860"/>
            </a:stretch>
          </a:blipFill>
        </p:spPr>
      </p:sp>
      <p:sp>
        <p:nvSpPr>
          <p:cNvPr name="Freeform 11" id="11"/>
          <p:cNvSpPr/>
          <p:nvPr/>
        </p:nvSpPr>
        <p:spPr>
          <a:xfrm flipH="false" flipV="false" rot="0">
            <a:off x="7459428" y="6725212"/>
            <a:ext cx="8772525" cy="2247900"/>
          </a:xfrm>
          <a:custGeom>
            <a:avLst/>
            <a:gdLst/>
            <a:ahLst/>
            <a:cxnLst/>
            <a:rect r="r" b="b" t="t" l="l"/>
            <a:pathLst>
              <a:path h="2247900" w="8772525">
                <a:moveTo>
                  <a:pt x="0" y="0"/>
                </a:moveTo>
                <a:lnTo>
                  <a:pt x="8772525" y="0"/>
                </a:lnTo>
                <a:lnTo>
                  <a:pt x="8772525" y="2247900"/>
                </a:lnTo>
                <a:lnTo>
                  <a:pt x="0" y="2247900"/>
                </a:lnTo>
                <a:lnTo>
                  <a:pt x="0" y="0"/>
                </a:lnTo>
                <a:close/>
              </a:path>
            </a:pathLst>
          </a:custGeom>
          <a:blipFill>
            <a:blip r:embed="rId7"/>
            <a:stretch>
              <a:fillRect l="0" t="-60122" r="0" b="-65301"/>
            </a:stretch>
          </a:blipFill>
        </p:spPr>
      </p:sp>
      <p:sp>
        <p:nvSpPr>
          <p:cNvPr name="TextBox 12" id="12"/>
          <p:cNvSpPr txBox="true"/>
          <p:nvPr/>
        </p:nvSpPr>
        <p:spPr>
          <a:xfrm rot="0">
            <a:off x="6840360" y="626564"/>
            <a:ext cx="4607204" cy="1251147"/>
          </a:xfrm>
          <a:prstGeom prst="rect">
            <a:avLst/>
          </a:prstGeom>
        </p:spPr>
        <p:txBody>
          <a:bodyPr anchor="t" rtlCol="false" tIns="0" lIns="0" bIns="0" rIns="0">
            <a:spAutoFit/>
          </a:bodyPr>
          <a:lstStyle/>
          <a:p>
            <a:pPr algn="l">
              <a:lnSpc>
                <a:spcPts val="9897"/>
              </a:lnSpc>
            </a:pPr>
            <a:r>
              <a:rPr lang="en-US" sz="7069" spc="7">
                <a:solidFill>
                  <a:srgbClr val="000000"/>
                </a:solidFill>
                <a:latin typeface="Alata"/>
              </a:rPr>
              <a:t>Key Players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52500"/>
            <a:ext cx="18288000" cy="12192000"/>
          </a:xfrm>
          <a:custGeom>
            <a:avLst/>
            <a:gdLst/>
            <a:ahLst/>
            <a:cxnLst/>
            <a:rect r="r" b="b" t="t" l="l"/>
            <a:pathLst>
              <a:path h="12192000" w="18288000">
                <a:moveTo>
                  <a:pt x="0" y="0"/>
                </a:moveTo>
                <a:lnTo>
                  <a:pt x="18288000" y="0"/>
                </a:lnTo>
                <a:lnTo>
                  <a:pt x="18288000" y="12192000"/>
                </a:lnTo>
                <a:lnTo>
                  <a:pt x="0" y="12192000"/>
                </a:lnTo>
                <a:lnTo>
                  <a:pt x="0" y="0"/>
                </a:lnTo>
                <a:close/>
              </a:path>
            </a:pathLst>
          </a:custGeom>
          <a:blipFill>
            <a:blip r:embed="rId2"/>
            <a:stretch>
              <a:fillRect l="0" t="0" r="0" b="0"/>
            </a:stretch>
          </a:blipFill>
        </p:spPr>
      </p:sp>
      <p:sp>
        <p:nvSpPr>
          <p:cNvPr name="Freeform 3" id="3"/>
          <p:cNvSpPr/>
          <p:nvPr/>
        </p:nvSpPr>
        <p:spPr>
          <a:xfrm flipH="false" flipV="false" rot="0">
            <a:off x="7432224" y="2136838"/>
            <a:ext cx="3419475" cy="2371725"/>
          </a:xfrm>
          <a:custGeom>
            <a:avLst/>
            <a:gdLst/>
            <a:ahLst/>
            <a:cxnLst/>
            <a:rect r="r" b="b" t="t" l="l"/>
            <a:pathLst>
              <a:path h="2371725" w="3419475">
                <a:moveTo>
                  <a:pt x="0" y="0"/>
                </a:moveTo>
                <a:lnTo>
                  <a:pt x="3419475" y="0"/>
                </a:lnTo>
                <a:lnTo>
                  <a:pt x="3419475" y="2371726"/>
                </a:lnTo>
                <a:lnTo>
                  <a:pt x="0" y="2371726"/>
                </a:lnTo>
                <a:lnTo>
                  <a:pt x="0" y="0"/>
                </a:lnTo>
                <a:close/>
              </a:path>
            </a:pathLst>
          </a:custGeom>
          <a:blipFill>
            <a:blip r:embed="rId3"/>
            <a:stretch>
              <a:fillRect l="0" t="0" r="0" b="0"/>
            </a:stretch>
          </a:blipFill>
        </p:spPr>
      </p:sp>
      <p:grpSp>
        <p:nvGrpSpPr>
          <p:cNvPr name="Group 4" id="4"/>
          <p:cNvGrpSpPr>
            <a:grpSpLocks noChangeAspect="true"/>
          </p:cNvGrpSpPr>
          <p:nvPr/>
        </p:nvGrpSpPr>
        <p:grpSpPr>
          <a:xfrm rot="0">
            <a:off x="4479846" y="10202228"/>
            <a:ext cx="9972380" cy="47625"/>
            <a:chOff x="0" y="0"/>
            <a:chExt cx="9972383" cy="47625"/>
          </a:xfrm>
        </p:grpSpPr>
        <p:sp>
          <p:nvSpPr>
            <p:cNvPr name="Freeform 5" id="5"/>
            <p:cNvSpPr/>
            <p:nvPr/>
          </p:nvSpPr>
          <p:spPr>
            <a:xfrm flipH="false" flipV="false" rot="0">
              <a:off x="0" y="0"/>
              <a:ext cx="9972421" cy="47625"/>
            </a:xfrm>
            <a:custGeom>
              <a:avLst/>
              <a:gdLst/>
              <a:ahLst/>
              <a:cxnLst/>
              <a:rect r="r" b="b" t="t" l="l"/>
              <a:pathLst>
                <a:path h="47625" w="9972421">
                  <a:moveTo>
                    <a:pt x="0" y="0"/>
                  </a:moveTo>
                  <a:lnTo>
                    <a:pt x="0" y="47625"/>
                  </a:lnTo>
                  <a:lnTo>
                    <a:pt x="646811" y="47625"/>
                  </a:lnTo>
                  <a:lnTo>
                    <a:pt x="646811" y="0"/>
                  </a:lnTo>
                  <a:close/>
                  <a:moveTo>
                    <a:pt x="790829" y="0"/>
                  </a:moveTo>
                  <a:lnTo>
                    <a:pt x="790829" y="47625"/>
                  </a:lnTo>
                  <a:lnTo>
                    <a:pt x="3594735" y="47625"/>
                  </a:lnTo>
                  <a:lnTo>
                    <a:pt x="3594735" y="0"/>
                  </a:lnTo>
                  <a:close/>
                  <a:moveTo>
                    <a:pt x="3942969" y="0"/>
                  </a:moveTo>
                  <a:lnTo>
                    <a:pt x="3942969" y="47625"/>
                  </a:lnTo>
                  <a:lnTo>
                    <a:pt x="9972421" y="47625"/>
                  </a:lnTo>
                  <a:lnTo>
                    <a:pt x="9972421" y="0"/>
                  </a:lnTo>
                  <a:close/>
                </a:path>
              </a:pathLst>
            </a:custGeom>
            <a:solidFill>
              <a:srgbClr val="000000"/>
            </a:solidFill>
          </p:spPr>
        </p:sp>
      </p:grpSp>
      <p:sp>
        <p:nvSpPr>
          <p:cNvPr name="TextBox 6" id="6"/>
          <p:cNvSpPr txBox="true"/>
          <p:nvPr/>
        </p:nvSpPr>
        <p:spPr>
          <a:xfrm rot="0">
            <a:off x="6351489" y="861355"/>
            <a:ext cx="5585041" cy="1612554"/>
          </a:xfrm>
          <a:prstGeom prst="rect">
            <a:avLst/>
          </a:prstGeom>
        </p:spPr>
        <p:txBody>
          <a:bodyPr anchor="t" rtlCol="false" tIns="0" lIns="0" bIns="0" rIns="0">
            <a:spAutoFit/>
          </a:bodyPr>
          <a:lstStyle/>
          <a:p>
            <a:pPr algn="ctr">
              <a:lnSpc>
                <a:spcPts val="3093"/>
              </a:lnSpc>
            </a:pPr>
            <a:r>
              <a:rPr lang="en-US" sz="4049" spc="4">
                <a:solidFill>
                  <a:srgbClr val="000000"/>
                </a:solidFill>
                <a:latin typeface="Alata"/>
              </a:rPr>
              <a:t>For Full Report</a:t>
            </a:r>
          </a:p>
          <a:p>
            <a:pPr algn="l">
              <a:lnSpc>
                <a:spcPts val="6968"/>
              </a:lnSpc>
            </a:pPr>
            <a:r>
              <a:rPr lang="en-US" sz="9120" spc="9">
                <a:solidFill>
                  <a:srgbClr val="000000"/>
                </a:solidFill>
                <a:latin typeface="Alata"/>
              </a:rPr>
              <a:t>Contact us</a:t>
            </a:r>
          </a:p>
        </p:txBody>
      </p:sp>
      <p:sp>
        <p:nvSpPr>
          <p:cNvPr name="TextBox 7" id="7"/>
          <p:cNvSpPr txBox="true"/>
          <p:nvPr/>
        </p:nvSpPr>
        <p:spPr>
          <a:xfrm rot="0">
            <a:off x="3972354" y="4135326"/>
            <a:ext cx="10343350" cy="1013860"/>
          </a:xfrm>
          <a:prstGeom prst="rect">
            <a:avLst/>
          </a:prstGeom>
        </p:spPr>
        <p:txBody>
          <a:bodyPr anchor="t" rtlCol="false" tIns="0" lIns="0" bIns="0" rIns="0">
            <a:spAutoFit/>
          </a:bodyPr>
          <a:lstStyle/>
          <a:p>
            <a:pPr algn="l">
              <a:lnSpc>
                <a:spcPts val="8049"/>
              </a:lnSpc>
            </a:pPr>
            <a:r>
              <a:rPr lang="en-US" sz="5749" spc="5">
                <a:solidFill>
                  <a:srgbClr val="000000"/>
                </a:solidFill>
                <a:latin typeface="Alata"/>
              </a:rPr>
              <a:t>COGNITIVE MARKET RESEARCH</a:t>
            </a:r>
          </a:p>
        </p:txBody>
      </p:sp>
      <p:sp>
        <p:nvSpPr>
          <p:cNvPr name="TextBox 8" id="8"/>
          <p:cNvSpPr txBox="true"/>
          <p:nvPr/>
        </p:nvSpPr>
        <p:spPr>
          <a:xfrm rot="0">
            <a:off x="4650505" y="5486676"/>
            <a:ext cx="8986914" cy="977456"/>
          </a:xfrm>
          <a:prstGeom prst="rect">
            <a:avLst/>
          </a:prstGeom>
        </p:spPr>
        <p:txBody>
          <a:bodyPr anchor="t" rtlCol="false" tIns="0" lIns="0" bIns="0" rIns="0">
            <a:spAutoFit/>
          </a:bodyPr>
          <a:lstStyle/>
          <a:p>
            <a:pPr algn="l">
              <a:lnSpc>
                <a:spcPts val="2398"/>
              </a:lnSpc>
            </a:pPr>
            <a:r>
              <a:rPr lang="en-US" sz="3466" spc="3">
                <a:solidFill>
                  <a:srgbClr val="000000"/>
                </a:solidFill>
                <a:latin typeface="IBM Plex Sans"/>
              </a:rPr>
              <a:t>Tel: +1 312-376-8303 | +44 020-8123-0732</a:t>
            </a:r>
          </a:p>
          <a:p>
            <a:pPr algn="l">
              <a:lnSpc>
                <a:spcPts val="2398"/>
              </a:lnSpc>
            </a:pPr>
            <a:r>
              <a:rPr lang="en-US" sz="3466">
                <a:solidFill>
                  <a:srgbClr val="000000"/>
                </a:solidFill>
                <a:latin typeface="IBM Plex Sans"/>
              </a:rPr>
              <a:t> </a:t>
            </a:r>
          </a:p>
          <a:p>
            <a:pPr algn="ctr">
              <a:lnSpc>
                <a:spcPts val="2398"/>
              </a:lnSpc>
            </a:pPr>
            <a:r>
              <a:rPr lang="en-US" sz="3466" spc="3">
                <a:solidFill>
                  <a:srgbClr val="000000"/>
                </a:solidFill>
                <a:latin typeface="IBM Plex Sans"/>
              </a:rPr>
              <a:t>India: (+91) 983-496-8611</a:t>
            </a:r>
          </a:p>
        </p:txBody>
      </p:sp>
      <p:sp>
        <p:nvSpPr>
          <p:cNvPr name="TextBox 9" id="9"/>
          <p:cNvSpPr txBox="true"/>
          <p:nvPr/>
        </p:nvSpPr>
        <p:spPr>
          <a:xfrm rot="0">
            <a:off x="3038732" y="6478333"/>
            <a:ext cx="12210640" cy="822672"/>
          </a:xfrm>
          <a:prstGeom prst="rect">
            <a:avLst/>
          </a:prstGeom>
        </p:spPr>
        <p:txBody>
          <a:bodyPr anchor="t" rtlCol="false" tIns="0" lIns="0" bIns="0" rIns="0">
            <a:spAutoFit/>
          </a:bodyPr>
          <a:lstStyle/>
          <a:p>
            <a:pPr algn="ctr">
              <a:lnSpc>
                <a:spcPts val="6841"/>
              </a:lnSpc>
            </a:pPr>
            <a:r>
              <a:rPr lang="en-US" sz="4349" spc="4">
                <a:solidFill>
                  <a:srgbClr val="000000"/>
                </a:solidFill>
                <a:latin typeface="IBM Plex Sans"/>
              </a:rPr>
              <a:t>sales@cognitivemarketresearch.com</a:t>
            </a:r>
          </a:p>
        </p:txBody>
      </p:sp>
      <p:sp>
        <p:nvSpPr>
          <p:cNvPr name="TextBox 10" id="10"/>
          <p:cNvSpPr txBox="true"/>
          <p:nvPr/>
        </p:nvSpPr>
        <p:spPr>
          <a:xfrm rot="0">
            <a:off x="4497823" y="9296400"/>
            <a:ext cx="9936426" cy="758820"/>
          </a:xfrm>
          <a:prstGeom prst="rect">
            <a:avLst/>
          </a:prstGeom>
        </p:spPr>
        <p:txBody>
          <a:bodyPr anchor="t" rtlCol="false" tIns="0" lIns="0" bIns="0" rIns="0">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spc="283" u="sng">
                <a:solidFill>
                  <a:srgbClr val="000000"/>
                </a:solidFill>
                <a:latin typeface="Lato"/>
                <a:hlinkClick r:id="rId4" tooltip="https://www.cognitivemarketresearch.com"/>
              </a:rPr>
              <a:t>https://www.cognitivemarketresearch.com</a:t>
            </a:r>
          </a:p>
        </p:txBody>
      </p:sp>
      <p:sp>
        <p:nvSpPr>
          <p:cNvPr name="TextBox 11" id="11"/>
          <p:cNvSpPr txBox="true"/>
          <p:nvPr/>
        </p:nvSpPr>
        <p:spPr>
          <a:xfrm rot="0">
            <a:off x="2017070" y="7403060"/>
            <a:ext cx="15219402" cy="821062"/>
          </a:xfrm>
          <a:prstGeom prst="rect">
            <a:avLst/>
          </a:prstGeom>
        </p:spPr>
        <p:txBody>
          <a:bodyPr anchor="t" rtlCol="false" tIns="0" lIns="0" bIns="0" rIns="0">
            <a:spAutoFit/>
          </a:bodyPr>
          <a:lstStyle/>
          <a:p>
            <a:pPr algn="ctr">
              <a:lnSpc>
                <a:spcPts val="6719"/>
              </a:lnSpc>
              <a:spcBef>
                <a:spcPct val="0"/>
              </a:spcBef>
            </a:pPr>
            <a:r>
              <a:rPr lang="en-US" sz="4799" spc="119">
                <a:solidFill>
                  <a:srgbClr val="000000"/>
                </a:solidFill>
                <a:latin typeface="Alata"/>
              </a:rPr>
              <a:t>Access the Full Report : </a:t>
            </a:r>
            <a:r>
              <a:rPr lang="en-US" sz="4799" spc="119" u="sng">
                <a:solidFill>
                  <a:srgbClr val="000000"/>
                </a:solidFill>
                <a:latin typeface="Alata"/>
                <a:hlinkClick r:id="rId5" tooltip="http://tinyurl.com/3z8n8fhh"/>
              </a:rPr>
              <a:t>http://tinyurl.com/3z8n8fhh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DAF3q8wzhBs</dc:identifier>
  <dcterms:modified xsi:type="dcterms:W3CDTF">2011-08-01T06:04:30Z</dcterms:modified>
  <cp:revision>1</cp:revision>
  <dc:title>Quantum Computing Market Report.pdf</dc:title>
</cp:coreProperties>
</file>