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1" Type="http://schemas.openxmlformats.org/officeDocument/2006/relationships/image" Target="../media/image13.png"/><Relationship Id="rId12" Type="http://schemas.openxmlformats.org/officeDocument/2006/relationships/image" Target="../media/image14.png"/><Relationship Id="rId13" Type="http://schemas.openxmlformats.org/officeDocument/2006/relationships/image" Target="../media/image15.png"/><Relationship Id="rId14" Type="http://schemas.openxmlformats.org/officeDocument/2006/relationships/image" Target="../media/image16.png"/><Relationship Id="rId15" Type="http://schemas.openxmlformats.org/officeDocument/2006/relationships/image" Target="../media/image17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0300" y="1082124"/>
            <a:ext cx="11126618" cy="914594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47257" y="158782"/>
            <a:ext cx="17593485" cy="863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3458687" y="3108075"/>
            <a:ext cx="6555105" cy="2626360"/>
          </a:xfrm>
          <a:custGeom>
            <a:avLst/>
            <a:gdLst/>
            <a:ahLst/>
            <a:cxnLst/>
            <a:rect l="l" t="t" r="r" b="b"/>
            <a:pathLst>
              <a:path w="6555105" h="2626360">
                <a:moveTo>
                  <a:pt x="6444057" y="2625997"/>
                </a:moveTo>
                <a:lnTo>
                  <a:pt x="113714" y="2625997"/>
                </a:lnTo>
                <a:lnTo>
                  <a:pt x="69527" y="2617043"/>
                </a:lnTo>
                <a:lnTo>
                  <a:pt x="33364" y="2592628"/>
                </a:lnTo>
                <a:lnTo>
                  <a:pt x="8956" y="2556464"/>
                </a:lnTo>
                <a:lnTo>
                  <a:pt x="0" y="2512253"/>
                </a:lnTo>
                <a:lnTo>
                  <a:pt x="0" y="113750"/>
                </a:lnTo>
                <a:lnTo>
                  <a:pt x="8956" y="69540"/>
                </a:lnTo>
                <a:lnTo>
                  <a:pt x="33364" y="33375"/>
                </a:lnTo>
                <a:lnTo>
                  <a:pt x="69527" y="8961"/>
                </a:lnTo>
                <a:lnTo>
                  <a:pt x="113750" y="0"/>
                </a:lnTo>
                <a:lnTo>
                  <a:pt x="6444021" y="0"/>
                </a:lnTo>
                <a:lnTo>
                  <a:pt x="6488244" y="8961"/>
                </a:lnTo>
                <a:lnTo>
                  <a:pt x="6524407" y="33375"/>
                </a:lnTo>
                <a:lnTo>
                  <a:pt x="6548815" y="69540"/>
                </a:lnTo>
                <a:lnTo>
                  <a:pt x="6554734" y="98758"/>
                </a:lnTo>
                <a:lnTo>
                  <a:pt x="6554734" y="2527245"/>
                </a:lnTo>
                <a:lnTo>
                  <a:pt x="6548815" y="2556464"/>
                </a:lnTo>
                <a:lnTo>
                  <a:pt x="6524407" y="2592628"/>
                </a:lnTo>
                <a:lnTo>
                  <a:pt x="6488244" y="2617043"/>
                </a:lnTo>
                <a:lnTo>
                  <a:pt x="6444057" y="2625997"/>
                </a:lnTo>
                <a:close/>
              </a:path>
            </a:pathLst>
          </a:custGeom>
          <a:solidFill>
            <a:srgbClr val="8293B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805" y="3720632"/>
            <a:ext cx="4783455" cy="1294765"/>
          </a:xfrm>
          <a:custGeom>
            <a:avLst/>
            <a:gdLst/>
            <a:ahLst/>
            <a:cxnLst/>
            <a:rect l="l" t="t" r="r" b="b"/>
            <a:pathLst>
              <a:path w="4783455" h="1294764">
                <a:moveTo>
                  <a:pt x="0" y="1294326"/>
                </a:moveTo>
                <a:lnTo>
                  <a:pt x="0" y="0"/>
                </a:lnTo>
                <a:lnTo>
                  <a:pt x="4318241" y="0"/>
                </a:lnTo>
                <a:lnTo>
                  <a:pt x="4782929" y="1294305"/>
                </a:lnTo>
                <a:lnTo>
                  <a:pt x="0" y="1294326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3458687" y="6033211"/>
            <a:ext cx="6555105" cy="2626360"/>
          </a:xfrm>
          <a:custGeom>
            <a:avLst/>
            <a:gdLst/>
            <a:ahLst/>
            <a:cxnLst/>
            <a:rect l="l" t="t" r="r" b="b"/>
            <a:pathLst>
              <a:path w="6555105" h="2626359">
                <a:moveTo>
                  <a:pt x="6444056" y="2625997"/>
                </a:moveTo>
                <a:lnTo>
                  <a:pt x="113715" y="2625997"/>
                </a:lnTo>
                <a:lnTo>
                  <a:pt x="69527" y="2617043"/>
                </a:lnTo>
                <a:lnTo>
                  <a:pt x="33364" y="2592628"/>
                </a:lnTo>
                <a:lnTo>
                  <a:pt x="8956" y="2556464"/>
                </a:lnTo>
                <a:lnTo>
                  <a:pt x="0" y="2512253"/>
                </a:lnTo>
                <a:lnTo>
                  <a:pt x="0" y="113750"/>
                </a:lnTo>
                <a:lnTo>
                  <a:pt x="8956" y="69539"/>
                </a:lnTo>
                <a:lnTo>
                  <a:pt x="33364" y="33375"/>
                </a:lnTo>
                <a:lnTo>
                  <a:pt x="69527" y="8960"/>
                </a:lnTo>
                <a:lnTo>
                  <a:pt x="113750" y="0"/>
                </a:lnTo>
                <a:lnTo>
                  <a:pt x="6444021" y="0"/>
                </a:lnTo>
                <a:lnTo>
                  <a:pt x="6488244" y="8960"/>
                </a:lnTo>
                <a:lnTo>
                  <a:pt x="6524407" y="33375"/>
                </a:lnTo>
                <a:lnTo>
                  <a:pt x="6548815" y="69539"/>
                </a:lnTo>
                <a:lnTo>
                  <a:pt x="6554734" y="98758"/>
                </a:lnTo>
                <a:lnTo>
                  <a:pt x="6554734" y="2527245"/>
                </a:lnTo>
                <a:lnTo>
                  <a:pt x="6548815" y="2556464"/>
                </a:lnTo>
                <a:lnTo>
                  <a:pt x="6524407" y="2592628"/>
                </a:lnTo>
                <a:lnTo>
                  <a:pt x="6488244" y="2617043"/>
                </a:lnTo>
                <a:lnTo>
                  <a:pt x="6444056" y="2625997"/>
                </a:lnTo>
                <a:close/>
              </a:path>
            </a:pathLst>
          </a:custGeom>
          <a:solidFill>
            <a:srgbClr val="35617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805" y="6645767"/>
            <a:ext cx="4783455" cy="1294765"/>
          </a:xfrm>
          <a:custGeom>
            <a:avLst/>
            <a:gdLst/>
            <a:ahLst/>
            <a:cxnLst/>
            <a:rect l="l" t="t" r="r" b="b"/>
            <a:pathLst>
              <a:path w="4783455" h="1294765">
                <a:moveTo>
                  <a:pt x="0" y="1294326"/>
                </a:moveTo>
                <a:lnTo>
                  <a:pt x="0" y="0"/>
                </a:lnTo>
                <a:lnTo>
                  <a:pt x="4318241" y="0"/>
                </a:lnTo>
                <a:lnTo>
                  <a:pt x="4782929" y="1294305"/>
                </a:lnTo>
                <a:lnTo>
                  <a:pt x="0" y="1294326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39026" y="1828418"/>
            <a:ext cx="4305299" cy="100012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12016" y="1828418"/>
            <a:ext cx="4943489" cy="84772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170335" y="1564666"/>
            <a:ext cx="3638549" cy="1523993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562167" y="2828391"/>
            <a:ext cx="1990724" cy="2419346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761390" y="3137641"/>
            <a:ext cx="4210049" cy="143825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449153" y="3096127"/>
            <a:ext cx="3409949" cy="148589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168597" y="1564708"/>
            <a:ext cx="3960265" cy="3960278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562167" y="5521573"/>
            <a:ext cx="3124199" cy="1885949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902104" y="4579253"/>
            <a:ext cx="1924049" cy="160970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056693" y="4636434"/>
            <a:ext cx="4095749" cy="1771649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056693" y="6309192"/>
            <a:ext cx="2190749" cy="1400159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07504" y="6603674"/>
            <a:ext cx="2590799" cy="809624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446672" y="7468971"/>
            <a:ext cx="6305549" cy="115250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98952"/>
            <a:ext cx="17002587" cy="2239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949373" y="2074865"/>
            <a:ext cx="12026265" cy="4787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1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image" Target="../media/image28.png"/><Relationship Id="rId4" Type="http://schemas.openxmlformats.org/officeDocument/2006/relationships/image" Target="../media/image29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Relationship Id="rId3" Type="http://schemas.openxmlformats.org/officeDocument/2006/relationships/image" Target="../media/image31.png"/><Relationship Id="rId4" Type="http://schemas.openxmlformats.org/officeDocument/2006/relationships/hyperlink" Target="http://tinyurl.com/cpd9eke3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618154" y="2046674"/>
            <a:ext cx="13040994" cy="6193790"/>
          </a:xfrm>
          <a:custGeom>
            <a:avLst/>
            <a:gdLst/>
            <a:ahLst/>
            <a:cxnLst/>
            <a:rect l="l" t="t" r="r" b="b"/>
            <a:pathLst>
              <a:path w="13040994" h="6193790">
                <a:moveTo>
                  <a:pt x="13040542" y="6193652"/>
                </a:moveTo>
                <a:lnTo>
                  <a:pt x="0" y="6193652"/>
                </a:lnTo>
                <a:lnTo>
                  <a:pt x="0" y="0"/>
                </a:lnTo>
                <a:lnTo>
                  <a:pt x="13040542" y="0"/>
                </a:lnTo>
                <a:lnTo>
                  <a:pt x="13040542" y="6193652"/>
                </a:lnTo>
                <a:close/>
              </a:path>
            </a:pathLst>
          </a:custGeom>
          <a:solidFill>
            <a:srgbClr val="A6CAF1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63625" y="2514300"/>
            <a:ext cx="4920615" cy="1397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0" spc="-459">
                <a:latin typeface="Arial Black"/>
                <a:cs typeface="Arial Black"/>
              </a:rPr>
              <a:t>GLOBAL</a:t>
            </a:r>
            <a:endParaRPr sz="9000">
              <a:latin typeface="Arial Black"/>
              <a:cs typeface="Arial Black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263625" y="3590625"/>
            <a:ext cx="7330440" cy="1397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0" spc="-670">
                <a:latin typeface="Arial Black"/>
                <a:cs typeface="Arial Black"/>
              </a:rPr>
              <a:t>PUZZLE</a:t>
            </a:r>
            <a:r>
              <a:rPr dirty="0" sz="9000" spc="-110">
                <a:latin typeface="Arial Black"/>
                <a:cs typeface="Arial Black"/>
              </a:rPr>
              <a:t> </a:t>
            </a:r>
            <a:r>
              <a:rPr dirty="0" sz="9000" spc="-785">
                <a:latin typeface="Arial Black"/>
                <a:cs typeface="Arial Black"/>
              </a:rPr>
              <a:t>TOY</a:t>
            </a:r>
            <a:endParaRPr sz="9000">
              <a:latin typeface="Arial Black"/>
              <a:cs typeface="Arial Black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263625" y="4666950"/>
            <a:ext cx="10151745" cy="1397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0" spc="-675">
                <a:latin typeface="Arial Black"/>
                <a:cs typeface="Arial Black"/>
              </a:rPr>
              <a:t>MARKET</a:t>
            </a:r>
            <a:r>
              <a:rPr dirty="0" sz="9000" spc="-125">
                <a:latin typeface="Arial Black"/>
                <a:cs typeface="Arial Black"/>
              </a:rPr>
              <a:t> </a:t>
            </a:r>
            <a:r>
              <a:rPr dirty="0" sz="9000" spc="-625">
                <a:latin typeface="Arial Black"/>
                <a:cs typeface="Arial Black"/>
              </a:rPr>
              <a:t>REPORT</a:t>
            </a:r>
            <a:endParaRPr sz="9000">
              <a:latin typeface="Arial Black"/>
              <a:cs typeface="Arial Black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263625" y="5048053"/>
            <a:ext cx="9471660" cy="2896235"/>
          </a:xfrm>
          <a:prstGeom prst="rect">
            <a:avLst/>
          </a:prstGeom>
        </p:spPr>
        <p:txBody>
          <a:bodyPr wrap="square" lIns="0" tIns="7073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70"/>
              </a:spcBef>
            </a:pPr>
            <a:r>
              <a:rPr dirty="0" sz="9000" spc="-295">
                <a:latin typeface="Arial Black"/>
                <a:cs typeface="Arial Black"/>
              </a:rPr>
              <a:t>2024</a:t>
            </a:r>
            <a:endParaRPr sz="9000">
              <a:latin typeface="Arial Black"/>
              <a:cs typeface="Arial Black"/>
            </a:endParaRPr>
          </a:p>
          <a:p>
            <a:pPr marL="2901950">
              <a:lnSpc>
                <a:spcPct val="100000"/>
              </a:lnSpc>
              <a:spcBef>
                <a:spcPts val="2130"/>
              </a:spcBef>
            </a:pPr>
            <a:r>
              <a:rPr dirty="0" sz="3500" spc="-10"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48732" y="1630036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/>
              <a:t>INTRODUCTION</a:t>
            </a:r>
            <a:endParaRPr sz="6500"/>
          </a:p>
        </p:txBody>
      </p:sp>
      <p:sp>
        <p:nvSpPr>
          <p:cNvPr id="4" name="object 4" descr=""/>
          <p:cNvSpPr txBox="1"/>
          <p:nvPr/>
        </p:nvSpPr>
        <p:spPr>
          <a:xfrm>
            <a:off x="3212724" y="2741746"/>
            <a:ext cx="11711305" cy="57880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3000" spc="-10">
                <a:latin typeface="Verdana"/>
                <a:cs typeface="Verdana"/>
              </a:rPr>
              <a:t>The</a:t>
            </a:r>
            <a:r>
              <a:rPr dirty="0" sz="3000" spc="-180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growth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in</a:t>
            </a:r>
            <a:r>
              <a:rPr dirty="0" sz="3000" spc="-18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market</a:t>
            </a:r>
            <a:r>
              <a:rPr dirty="0" sz="3000" spc="-180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factors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 spc="60">
                <a:latin typeface="Verdana"/>
                <a:cs typeface="Verdana"/>
              </a:rPr>
              <a:t>include</a:t>
            </a:r>
            <a:r>
              <a:rPr dirty="0" sz="3000" spc="-18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increasing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 spc="95">
                <a:latin typeface="Verdana"/>
                <a:cs typeface="Verdana"/>
              </a:rPr>
              <a:t>demand </a:t>
            </a:r>
            <a:r>
              <a:rPr dirty="0" sz="3000" spc="-30">
                <a:latin typeface="Verdana"/>
                <a:cs typeface="Verdana"/>
              </a:rPr>
              <a:t>for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 spc="85">
                <a:latin typeface="Verdana"/>
                <a:cs typeface="Verdana"/>
              </a:rPr>
              <a:t>wooden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 spc="-140">
                <a:latin typeface="Verdana"/>
                <a:cs typeface="Verdana"/>
              </a:rPr>
              <a:t>toys,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rising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disposable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income,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and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rising awareness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 spc="55">
                <a:latin typeface="Verdana"/>
                <a:cs typeface="Verdana"/>
              </a:rPr>
              <a:t>about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benefits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of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puzzles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 spc="105">
                <a:latin typeface="Verdana"/>
                <a:cs typeface="Verdana"/>
              </a:rPr>
              <a:t>among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children.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In </a:t>
            </a:r>
            <a:r>
              <a:rPr dirty="0" sz="3000">
                <a:latin typeface="Verdana"/>
                <a:cs typeface="Verdana"/>
              </a:rPr>
              <a:t>terms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of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 spc="-95">
                <a:latin typeface="Verdana"/>
                <a:cs typeface="Verdana"/>
              </a:rPr>
              <a:t>type,</a:t>
            </a:r>
            <a:r>
              <a:rPr dirty="0" sz="3000" spc="-19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plastic</a:t>
            </a:r>
            <a:r>
              <a:rPr dirty="0" sz="3000" spc="-190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toy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 spc="65">
                <a:latin typeface="Verdana"/>
                <a:cs typeface="Verdana"/>
              </a:rPr>
              <a:t>segment</a:t>
            </a:r>
            <a:r>
              <a:rPr dirty="0" sz="3000" spc="-190">
                <a:latin typeface="Verdana"/>
                <a:cs typeface="Verdana"/>
              </a:rPr>
              <a:t> </a:t>
            </a:r>
            <a:r>
              <a:rPr dirty="0" sz="3000" spc="-75">
                <a:latin typeface="Verdana"/>
                <a:cs typeface="Verdana"/>
              </a:rPr>
              <a:t>is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expected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to </a:t>
            </a:r>
            <a:r>
              <a:rPr dirty="0" sz="3000" spc="65">
                <a:latin typeface="Verdana"/>
                <a:cs typeface="Verdana"/>
              </a:rPr>
              <a:t>dominate</a:t>
            </a:r>
            <a:r>
              <a:rPr dirty="0" sz="3000" spc="-16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15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global</a:t>
            </a:r>
            <a:r>
              <a:rPr dirty="0" sz="3000" spc="-15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puzzle</a:t>
            </a:r>
            <a:r>
              <a:rPr dirty="0" sz="3000" spc="-155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toy</a:t>
            </a:r>
            <a:r>
              <a:rPr dirty="0" sz="3000" spc="-16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market</a:t>
            </a:r>
            <a:r>
              <a:rPr dirty="0" sz="3000" spc="-155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during</a:t>
            </a:r>
            <a:r>
              <a:rPr dirty="0" sz="3000" spc="-15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15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forecast </a:t>
            </a:r>
            <a:r>
              <a:rPr dirty="0" sz="3000">
                <a:latin typeface="Verdana"/>
                <a:cs typeface="Verdana"/>
              </a:rPr>
              <a:t>period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90">
                <a:latin typeface="Verdana"/>
                <a:cs typeface="Verdana"/>
              </a:rPr>
              <a:t>owing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to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-50">
                <a:latin typeface="Verdana"/>
                <a:cs typeface="Verdana"/>
              </a:rPr>
              <a:t>its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60">
                <a:latin typeface="Verdana"/>
                <a:cs typeface="Verdana"/>
              </a:rPr>
              <a:t>low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cost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and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wide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-75">
                <a:latin typeface="Verdana"/>
                <a:cs typeface="Verdana"/>
              </a:rPr>
              <a:t>availability.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However, </a:t>
            </a:r>
            <a:r>
              <a:rPr dirty="0" sz="3000" spc="85">
                <a:latin typeface="Verdana"/>
                <a:cs typeface="Verdana"/>
              </a:rPr>
              <a:t>wooden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 spc="-60">
                <a:latin typeface="Verdana"/>
                <a:cs typeface="Verdana"/>
              </a:rPr>
              <a:t>toys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are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witnessing</a:t>
            </a:r>
            <a:r>
              <a:rPr dirty="0" sz="3000" spc="-190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a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surge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in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popularity</a:t>
            </a:r>
            <a:r>
              <a:rPr dirty="0" sz="3000" spc="-190">
                <a:latin typeface="Verdana"/>
                <a:cs typeface="Verdana"/>
              </a:rPr>
              <a:t> </a:t>
            </a:r>
            <a:r>
              <a:rPr dirty="0" sz="3000" spc="90">
                <a:latin typeface="Verdana"/>
                <a:cs typeface="Verdana"/>
              </a:rPr>
              <a:t>due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to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their </a:t>
            </a:r>
            <a:r>
              <a:rPr dirty="0" sz="3000" spc="-20">
                <a:latin typeface="Verdana"/>
                <a:cs typeface="Verdana"/>
              </a:rPr>
              <a:t>eco-friendly</a:t>
            </a:r>
            <a:r>
              <a:rPr dirty="0" sz="3000" spc="-16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nature</a:t>
            </a:r>
            <a:r>
              <a:rPr dirty="0" sz="3000" spc="-160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and</a:t>
            </a:r>
            <a:r>
              <a:rPr dirty="0" sz="3000" spc="-15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ability</a:t>
            </a:r>
            <a:r>
              <a:rPr dirty="0" sz="3000" spc="-16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to</a:t>
            </a:r>
            <a:r>
              <a:rPr dirty="0" sz="3000" spc="-15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improve</a:t>
            </a:r>
            <a:r>
              <a:rPr dirty="0" sz="3000" spc="-16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hand-</a:t>
            </a:r>
            <a:r>
              <a:rPr dirty="0" sz="3000" spc="-25">
                <a:latin typeface="Verdana"/>
                <a:cs typeface="Verdana"/>
              </a:rPr>
              <a:t>eye </a:t>
            </a:r>
            <a:r>
              <a:rPr dirty="0" sz="3000">
                <a:latin typeface="Verdana"/>
                <a:cs typeface="Verdana"/>
              </a:rPr>
              <a:t>coordination</a:t>
            </a:r>
            <a:r>
              <a:rPr dirty="0" sz="3000" spc="-160">
                <a:latin typeface="Verdana"/>
                <a:cs typeface="Verdana"/>
              </a:rPr>
              <a:t> </a:t>
            </a:r>
            <a:r>
              <a:rPr dirty="0" sz="3000" spc="-60">
                <a:latin typeface="Verdana"/>
                <a:cs typeface="Verdana"/>
              </a:rPr>
              <a:t>skills</a:t>
            </a:r>
            <a:r>
              <a:rPr dirty="0" sz="3000" spc="-15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in</a:t>
            </a:r>
            <a:r>
              <a:rPr dirty="0" sz="3000" spc="-160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children.</a:t>
            </a:r>
            <a:r>
              <a:rPr dirty="0" sz="3000" spc="-155">
                <a:latin typeface="Verdana"/>
                <a:cs typeface="Verdana"/>
              </a:rPr>
              <a:t> </a:t>
            </a:r>
            <a:r>
              <a:rPr dirty="0" sz="3000" spc="-30">
                <a:latin typeface="Verdana"/>
                <a:cs typeface="Verdana"/>
              </a:rPr>
              <a:t>These</a:t>
            </a:r>
            <a:r>
              <a:rPr dirty="0" sz="3000" spc="-160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strategies</a:t>
            </a:r>
            <a:r>
              <a:rPr dirty="0" sz="3000" spc="-155">
                <a:latin typeface="Verdana"/>
                <a:cs typeface="Verdana"/>
              </a:rPr>
              <a:t> </a:t>
            </a:r>
            <a:r>
              <a:rPr dirty="0" sz="3000" spc="60">
                <a:latin typeface="Verdana"/>
                <a:cs typeface="Verdana"/>
              </a:rPr>
              <a:t>help</a:t>
            </a:r>
            <a:r>
              <a:rPr dirty="0" sz="3000" spc="-15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key </a:t>
            </a:r>
            <a:r>
              <a:rPr dirty="0" sz="3000" spc="-45">
                <a:latin typeface="Verdana"/>
                <a:cs typeface="Verdana"/>
              </a:rPr>
              <a:t>players</a:t>
            </a:r>
            <a:r>
              <a:rPr dirty="0" sz="3000" spc="-17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capture</a:t>
            </a:r>
            <a:r>
              <a:rPr dirty="0" sz="3000" spc="-165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a</a:t>
            </a:r>
            <a:r>
              <a:rPr dirty="0" sz="3000" spc="-16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significant</a:t>
            </a:r>
            <a:r>
              <a:rPr dirty="0" sz="3000" spc="-16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market</a:t>
            </a:r>
            <a:r>
              <a:rPr dirty="0" sz="3000" spc="-165">
                <a:latin typeface="Verdana"/>
                <a:cs typeface="Verdana"/>
              </a:rPr>
              <a:t> </a:t>
            </a:r>
            <a:r>
              <a:rPr dirty="0" sz="3000" spc="-30">
                <a:latin typeface="Verdana"/>
                <a:cs typeface="Verdana"/>
              </a:rPr>
              <a:t>share</a:t>
            </a:r>
            <a:r>
              <a:rPr dirty="0" sz="3000" spc="-165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and</a:t>
            </a:r>
            <a:r>
              <a:rPr dirty="0" sz="3000" spc="-165">
                <a:latin typeface="Verdana"/>
                <a:cs typeface="Verdana"/>
              </a:rPr>
              <a:t> </a:t>
            </a:r>
            <a:r>
              <a:rPr dirty="0" sz="3000" spc="85">
                <a:latin typeface="Verdana"/>
                <a:cs typeface="Verdana"/>
              </a:rPr>
              <a:t>compete</a:t>
            </a:r>
            <a:r>
              <a:rPr dirty="0" sz="3000" spc="-16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in </a:t>
            </a: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 spc="55">
                <a:latin typeface="Verdana"/>
                <a:cs typeface="Verdana"/>
              </a:rPr>
              <a:t>dynamic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Puzzle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 spc="-90">
                <a:latin typeface="Verdana"/>
                <a:cs typeface="Verdana"/>
              </a:rPr>
              <a:t>Toy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market.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9144000" y="4037167"/>
            <a:ext cx="9144000" cy="2974975"/>
            <a:chOff x="9144000" y="4037167"/>
            <a:chExt cx="9144000" cy="2974975"/>
          </a:xfrm>
        </p:grpSpPr>
        <p:sp>
          <p:nvSpPr>
            <p:cNvPr id="4" name="object 4" descr=""/>
            <p:cNvSpPr/>
            <p:nvPr/>
          </p:nvSpPr>
          <p:spPr>
            <a:xfrm>
              <a:off x="9144000" y="4037167"/>
              <a:ext cx="9144000" cy="2974975"/>
            </a:xfrm>
            <a:custGeom>
              <a:avLst/>
              <a:gdLst/>
              <a:ahLst/>
              <a:cxnLst/>
              <a:rect l="l" t="t" r="r" b="b"/>
              <a:pathLst>
                <a:path w="9144000" h="2974975">
                  <a:moveTo>
                    <a:pt x="8873611" y="2974847"/>
                  </a:moveTo>
                  <a:lnTo>
                    <a:pt x="952499" y="2974847"/>
                  </a:lnTo>
                  <a:lnTo>
                    <a:pt x="904960" y="2973682"/>
                  </a:lnTo>
                  <a:lnTo>
                    <a:pt x="858023" y="2970221"/>
                  </a:lnTo>
                  <a:lnTo>
                    <a:pt x="811745" y="2964520"/>
                  </a:lnTo>
                  <a:lnTo>
                    <a:pt x="766179" y="2956633"/>
                  </a:lnTo>
                  <a:lnTo>
                    <a:pt x="721381" y="2946615"/>
                  </a:lnTo>
                  <a:lnTo>
                    <a:pt x="677404" y="2934520"/>
                  </a:lnTo>
                  <a:lnTo>
                    <a:pt x="634303" y="2920403"/>
                  </a:lnTo>
                  <a:lnTo>
                    <a:pt x="592133" y="2904318"/>
                  </a:lnTo>
                  <a:lnTo>
                    <a:pt x="550948" y="2886320"/>
                  </a:lnTo>
                  <a:lnTo>
                    <a:pt x="510803" y="2866464"/>
                  </a:lnTo>
                  <a:lnTo>
                    <a:pt x="471753" y="2844804"/>
                  </a:lnTo>
                  <a:lnTo>
                    <a:pt x="433852" y="2821395"/>
                  </a:lnTo>
                  <a:lnTo>
                    <a:pt x="397154" y="2796290"/>
                  </a:lnTo>
                  <a:lnTo>
                    <a:pt x="361715" y="2769546"/>
                  </a:lnTo>
                  <a:lnTo>
                    <a:pt x="327588" y="2741216"/>
                  </a:lnTo>
                  <a:lnTo>
                    <a:pt x="294829" y="2711355"/>
                  </a:lnTo>
                  <a:lnTo>
                    <a:pt x="263491" y="2680018"/>
                  </a:lnTo>
                  <a:lnTo>
                    <a:pt x="233630" y="2647259"/>
                  </a:lnTo>
                  <a:lnTo>
                    <a:pt x="205301" y="2613132"/>
                  </a:lnTo>
                  <a:lnTo>
                    <a:pt x="178556" y="2577693"/>
                  </a:lnTo>
                  <a:lnTo>
                    <a:pt x="153452" y="2540995"/>
                  </a:lnTo>
                  <a:lnTo>
                    <a:pt x="130043" y="2503094"/>
                  </a:lnTo>
                  <a:lnTo>
                    <a:pt x="108383" y="2464043"/>
                  </a:lnTo>
                  <a:lnTo>
                    <a:pt x="88527" y="2423899"/>
                  </a:lnTo>
                  <a:lnTo>
                    <a:pt x="70529" y="2382714"/>
                  </a:lnTo>
                  <a:lnTo>
                    <a:pt x="54444" y="2340544"/>
                  </a:lnTo>
                  <a:lnTo>
                    <a:pt x="40327" y="2297443"/>
                  </a:lnTo>
                  <a:lnTo>
                    <a:pt x="28232" y="2253466"/>
                  </a:lnTo>
                  <a:lnTo>
                    <a:pt x="18214" y="2208667"/>
                  </a:lnTo>
                  <a:lnTo>
                    <a:pt x="10327" y="2163102"/>
                  </a:lnTo>
                  <a:lnTo>
                    <a:pt x="4626" y="2116823"/>
                  </a:lnTo>
                  <a:lnTo>
                    <a:pt x="1165" y="2069887"/>
                  </a:lnTo>
                  <a:lnTo>
                    <a:pt x="0" y="2022356"/>
                  </a:lnTo>
                  <a:lnTo>
                    <a:pt x="0" y="952491"/>
                  </a:lnTo>
                  <a:lnTo>
                    <a:pt x="1165" y="904960"/>
                  </a:lnTo>
                  <a:lnTo>
                    <a:pt x="4626" y="858024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4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3" y="510803"/>
                  </a:lnTo>
                  <a:lnTo>
                    <a:pt x="130043" y="471753"/>
                  </a:lnTo>
                  <a:lnTo>
                    <a:pt x="153452" y="433852"/>
                  </a:lnTo>
                  <a:lnTo>
                    <a:pt x="178556" y="397154"/>
                  </a:lnTo>
                  <a:lnTo>
                    <a:pt x="205301" y="361715"/>
                  </a:lnTo>
                  <a:lnTo>
                    <a:pt x="233630" y="327588"/>
                  </a:lnTo>
                  <a:lnTo>
                    <a:pt x="263491" y="294829"/>
                  </a:lnTo>
                  <a:lnTo>
                    <a:pt x="294829" y="263491"/>
                  </a:lnTo>
                  <a:lnTo>
                    <a:pt x="327588" y="233631"/>
                  </a:lnTo>
                  <a:lnTo>
                    <a:pt x="361715" y="205301"/>
                  </a:lnTo>
                  <a:lnTo>
                    <a:pt x="397154" y="178556"/>
                  </a:lnTo>
                  <a:lnTo>
                    <a:pt x="433852" y="153452"/>
                  </a:lnTo>
                  <a:lnTo>
                    <a:pt x="471753" y="130043"/>
                  </a:lnTo>
                  <a:lnTo>
                    <a:pt x="510803" y="108383"/>
                  </a:lnTo>
                  <a:lnTo>
                    <a:pt x="550948" y="88527"/>
                  </a:lnTo>
                  <a:lnTo>
                    <a:pt x="592133" y="70529"/>
                  </a:lnTo>
                  <a:lnTo>
                    <a:pt x="634303" y="54444"/>
                  </a:lnTo>
                  <a:lnTo>
                    <a:pt x="677404" y="40327"/>
                  </a:lnTo>
                  <a:lnTo>
                    <a:pt x="721381" y="28232"/>
                  </a:lnTo>
                  <a:lnTo>
                    <a:pt x="766179" y="18214"/>
                  </a:lnTo>
                  <a:lnTo>
                    <a:pt x="811745" y="10327"/>
                  </a:lnTo>
                  <a:lnTo>
                    <a:pt x="858023" y="4626"/>
                  </a:lnTo>
                  <a:lnTo>
                    <a:pt x="904960" y="1165"/>
                  </a:lnTo>
                  <a:lnTo>
                    <a:pt x="952496" y="0"/>
                  </a:lnTo>
                  <a:lnTo>
                    <a:pt x="8873615" y="0"/>
                  </a:lnTo>
                  <a:lnTo>
                    <a:pt x="8921151" y="1165"/>
                  </a:lnTo>
                  <a:lnTo>
                    <a:pt x="8968087" y="4626"/>
                  </a:lnTo>
                  <a:lnTo>
                    <a:pt x="9014365" y="10327"/>
                  </a:lnTo>
                  <a:lnTo>
                    <a:pt x="9059931" y="18214"/>
                  </a:lnTo>
                  <a:lnTo>
                    <a:pt x="9104730" y="28232"/>
                  </a:lnTo>
                  <a:lnTo>
                    <a:pt x="9143999" y="39032"/>
                  </a:lnTo>
                  <a:lnTo>
                    <a:pt x="9143999" y="2935814"/>
                  </a:lnTo>
                  <a:lnTo>
                    <a:pt x="9104730" y="2946615"/>
                  </a:lnTo>
                  <a:lnTo>
                    <a:pt x="9059931" y="2956633"/>
                  </a:lnTo>
                  <a:lnTo>
                    <a:pt x="9014365" y="2964520"/>
                  </a:lnTo>
                  <a:lnTo>
                    <a:pt x="8968087" y="2970221"/>
                  </a:lnTo>
                  <a:lnTo>
                    <a:pt x="8921151" y="2973682"/>
                  </a:lnTo>
                  <a:lnTo>
                    <a:pt x="8873611" y="2974847"/>
                  </a:lnTo>
                  <a:close/>
                </a:path>
              </a:pathLst>
            </a:custGeom>
            <a:solidFill>
              <a:srgbClr val="866A9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48500" y="4402683"/>
              <a:ext cx="2400299" cy="24002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9492539" y="4306732"/>
              <a:ext cx="2364740" cy="2364740"/>
            </a:xfrm>
            <a:custGeom>
              <a:avLst/>
              <a:gdLst/>
              <a:ahLst/>
              <a:cxnLst/>
              <a:rect l="l" t="t" r="r" b="b"/>
              <a:pathLst>
                <a:path w="2364740" h="2364740">
                  <a:moveTo>
                    <a:pt x="1183728" y="2364701"/>
                  </a:moveTo>
                  <a:lnTo>
                    <a:pt x="1180970" y="2364701"/>
                  </a:lnTo>
                  <a:lnTo>
                    <a:pt x="1133612" y="2363743"/>
                  </a:lnTo>
                  <a:lnTo>
                    <a:pt x="1085377" y="2360810"/>
                  </a:lnTo>
                  <a:lnTo>
                    <a:pt x="1037681" y="2355967"/>
                  </a:lnTo>
                  <a:lnTo>
                    <a:pt x="990563" y="2349254"/>
                  </a:lnTo>
                  <a:lnTo>
                    <a:pt x="944061" y="2340707"/>
                  </a:lnTo>
                  <a:lnTo>
                    <a:pt x="898213" y="2330366"/>
                  </a:lnTo>
                  <a:lnTo>
                    <a:pt x="853057" y="2318267"/>
                  </a:lnTo>
                  <a:lnTo>
                    <a:pt x="808631" y="2304450"/>
                  </a:lnTo>
                  <a:lnTo>
                    <a:pt x="764973" y="2288952"/>
                  </a:lnTo>
                  <a:lnTo>
                    <a:pt x="722121" y="2271811"/>
                  </a:lnTo>
                  <a:lnTo>
                    <a:pt x="680113" y="2253066"/>
                  </a:lnTo>
                  <a:lnTo>
                    <a:pt x="638987" y="2232754"/>
                  </a:lnTo>
                  <a:lnTo>
                    <a:pt x="598781" y="2210913"/>
                  </a:lnTo>
                  <a:lnTo>
                    <a:pt x="559533" y="2187581"/>
                  </a:lnTo>
                  <a:lnTo>
                    <a:pt x="521282" y="2162797"/>
                  </a:lnTo>
                  <a:lnTo>
                    <a:pt x="484064" y="2136598"/>
                  </a:lnTo>
                  <a:lnTo>
                    <a:pt x="447919" y="2109023"/>
                  </a:lnTo>
                  <a:lnTo>
                    <a:pt x="412884" y="2080110"/>
                  </a:lnTo>
                  <a:lnTo>
                    <a:pt x="378998" y="2049896"/>
                  </a:lnTo>
                  <a:lnTo>
                    <a:pt x="346298" y="2018419"/>
                  </a:lnTo>
                  <a:lnTo>
                    <a:pt x="314822" y="1985719"/>
                  </a:lnTo>
                  <a:lnTo>
                    <a:pt x="284609" y="1951832"/>
                  </a:lnTo>
                  <a:lnTo>
                    <a:pt x="255696" y="1916796"/>
                  </a:lnTo>
                  <a:lnTo>
                    <a:pt x="228121" y="1880651"/>
                  </a:lnTo>
                  <a:lnTo>
                    <a:pt x="201923" y="1843433"/>
                  </a:lnTo>
                  <a:lnTo>
                    <a:pt x="177140" y="1805182"/>
                  </a:lnTo>
                  <a:lnTo>
                    <a:pt x="153809" y="1765934"/>
                  </a:lnTo>
                  <a:lnTo>
                    <a:pt x="131969" y="1725728"/>
                  </a:lnTo>
                  <a:lnTo>
                    <a:pt x="111658" y="1684602"/>
                  </a:lnTo>
                  <a:lnTo>
                    <a:pt x="92913" y="1642595"/>
                  </a:lnTo>
                  <a:lnTo>
                    <a:pt x="75773" y="1599743"/>
                  </a:lnTo>
                  <a:lnTo>
                    <a:pt x="60275" y="1556086"/>
                  </a:lnTo>
                  <a:lnTo>
                    <a:pt x="46459" y="1511660"/>
                  </a:lnTo>
                  <a:lnTo>
                    <a:pt x="34361" y="1466505"/>
                  </a:lnTo>
                  <a:lnTo>
                    <a:pt x="24020" y="1420658"/>
                  </a:lnTo>
                  <a:lnTo>
                    <a:pt x="15474" y="1374158"/>
                  </a:lnTo>
                  <a:lnTo>
                    <a:pt x="8761" y="1327042"/>
                  </a:lnTo>
                  <a:lnTo>
                    <a:pt x="3919" y="1279348"/>
                  </a:lnTo>
                  <a:lnTo>
                    <a:pt x="985" y="1231114"/>
                  </a:lnTo>
                  <a:lnTo>
                    <a:pt x="0" y="1182390"/>
                  </a:lnTo>
                  <a:lnTo>
                    <a:pt x="985" y="1133642"/>
                  </a:lnTo>
                  <a:lnTo>
                    <a:pt x="3919" y="1085407"/>
                  </a:lnTo>
                  <a:lnTo>
                    <a:pt x="8761" y="1037711"/>
                  </a:lnTo>
                  <a:lnTo>
                    <a:pt x="15474" y="990593"/>
                  </a:lnTo>
                  <a:lnTo>
                    <a:pt x="24020" y="944091"/>
                  </a:lnTo>
                  <a:lnTo>
                    <a:pt x="34361" y="898242"/>
                  </a:lnTo>
                  <a:lnTo>
                    <a:pt x="46459" y="853085"/>
                  </a:lnTo>
                  <a:lnTo>
                    <a:pt x="60275" y="808659"/>
                  </a:lnTo>
                  <a:lnTo>
                    <a:pt x="75773" y="765000"/>
                  </a:lnTo>
                  <a:lnTo>
                    <a:pt x="92913" y="722147"/>
                  </a:lnTo>
                  <a:lnTo>
                    <a:pt x="111658" y="680138"/>
                  </a:lnTo>
                  <a:lnTo>
                    <a:pt x="131969" y="639011"/>
                  </a:lnTo>
                  <a:lnTo>
                    <a:pt x="153809" y="598804"/>
                  </a:lnTo>
                  <a:lnTo>
                    <a:pt x="177140" y="559555"/>
                  </a:lnTo>
                  <a:lnTo>
                    <a:pt x="201923" y="521303"/>
                  </a:lnTo>
                  <a:lnTo>
                    <a:pt x="228121" y="484084"/>
                  </a:lnTo>
                  <a:lnTo>
                    <a:pt x="255696" y="447938"/>
                  </a:lnTo>
                  <a:lnTo>
                    <a:pt x="284609" y="412902"/>
                  </a:lnTo>
                  <a:lnTo>
                    <a:pt x="314822" y="379014"/>
                  </a:lnTo>
                  <a:lnTo>
                    <a:pt x="346298" y="346313"/>
                  </a:lnTo>
                  <a:lnTo>
                    <a:pt x="378998" y="314836"/>
                  </a:lnTo>
                  <a:lnTo>
                    <a:pt x="412884" y="284622"/>
                  </a:lnTo>
                  <a:lnTo>
                    <a:pt x="447919" y="255708"/>
                  </a:lnTo>
                  <a:lnTo>
                    <a:pt x="484064" y="228132"/>
                  </a:lnTo>
                  <a:lnTo>
                    <a:pt x="521282" y="201933"/>
                  </a:lnTo>
                  <a:lnTo>
                    <a:pt x="559533" y="177149"/>
                  </a:lnTo>
                  <a:lnTo>
                    <a:pt x="598781" y="153817"/>
                  </a:lnTo>
                  <a:lnTo>
                    <a:pt x="638987" y="131976"/>
                  </a:lnTo>
                  <a:lnTo>
                    <a:pt x="680113" y="111663"/>
                  </a:lnTo>
                  <a:lnTo>
                    <a:pt x="722121" y="92918"/>
                  </a:lnTo>
                  <a:lnTo>
                    <a:pt x="764973" y="75777"/>
                  </a:lnTo>
                  <a:lnTo>
                    <a:pt x="808631" y="60279"/>
                  </a:lnTo>
                  <a:lnTo>
                    <a:pt x="853057" y="46461"/>
                  </a:lnTo>
                  <a:lnTo>
                    <a:pt x="898213" y="34363"/>
                  </a:lnTo>
                  <a:lnTo>
                    <a:pt x="944061" y="24021"/>
                  </a:lnTo>
                  <a:lnTo>
                    <a:pt x="990563" y="15475"/>
                  </a:lnTo>
                  <a:lnTo>
                    <a:pt x="1037681" y="8761"/>
                  </a:lnTo>
                  <a:lnTo>
                    <a:pt x="1085377" y="3919"/>
                  </a:lnTo>
                  <a:lnTo>
                    <a:pt x="1133612" y="986"/>
                  </a:lnTo>
                  <a:lnTo>
                    <a:pt x="1182344" y="0"/>
                  </a:lnTo>
                  <a:lnTo>
                    <a:pt x="1231086" y="986"/>
                  </a:lnTo>
                  <a:lnTo>
                    <a:pt x="1279321" y="3919"/>
                  </a:lnTo>
                  <a:lnTo>
                    <a:pt x="1327017" y="8761"/>
                  </a:lnTo>
                  <a:lnTo>
                    <a:pt x="1374135" y="15475"/>
                  </a:lnTo>
                  <a:lnTo>
                    <a:pt x="1420636" y="24021"/>
                  </a:lnTo>
                  <a:lnTo>
                    <a:pt x="1466484" y="34363"/>
                  </a:lnTo>
                  <a:lnTo>
                    <a:pt x="1511640" y="46461"/>
                  </a:lnTo>
                  <a:lnTo>
                    <a:pt x="1556067" y="60279"/>
                  </a:lnTo>
                  <a:lnTo>
                    <a:pt x="1599725" y="75777"/>
                  </a:lnTo>
                  <a:lnTo>
                    <a:pt x="1642577" y="92918"/>
                  </a:lnTo>
                  <a:lnTo>
                    <a:pt x="1684585" y="111663"/>
                  </a:lnTo>
                  <a:lnTo>
                    <a:pt x="1725711" y="131976"/>
                  </a:lnTo>
                  <a:lnTo>
                    <a:pt x="1765917" y="153817"/>
                  </a:lnTo>
                  <a:lnTo>
                    <a:pt x="1805165" y="177149"/>
                  </a:lnTo>
                  <a:lnTo>
                    <a:pt x="1843416" y="201933"/>
                  </a:lnTo>
                  <a:lnTo>
                    <a:pt x="1880634" y="228132"/>
                  </a:lnTo>
                  <a:lnTo>
                    <a:pt x="1916779" y="255708"/>
                  </a:lnTo>
                  <a:lnTo>
                    <a:pt x="1951813" y="284622"/>
                  </a:lnTo>
                  <a:lnTo>
                    <a:pt x="1985700" y="314836"/>
                  </a:lnTo>
                  <a:lnTo>
                    <a:pt x="2018400" y="346313"/>
                  </a:lnTo>
                  <a:lnTo>
                    <a:pt x="2049876" y="379014"/>
                  </a:lnTo>
                  <a:lnTo>
                    <a:pt x="2080089" y="412902"/>
                  </a:lnTo>
                  <a:lnTo>
                    <a:pt x="2109002" y="447938"/>
                  </a:lnTo>
                  <a:lnTo>
                    <a:pt x="2136576" y="484084"/>
                  </a:lnTo>
                  <a:lnTo>
                    <a:pt x="2162774" y="521303"/>
                  </a:lnTo>
                  <a:lnTo>
                    <a:pt x="2187558" y="559555"/>
                  </a:lnTo>
                  <a:lnTo>
                    <a:pt x="2210889" y="598804"/>
                  </a:lnTo>
                  <a:lnTo>
                    <a:pt x="2232729" y="639011"/>
                  </a:lnTo>
                  <a:lnTo>
                    <a:pt x="2253040" y="680138"/>
                  </a:lnTo>
                  <a:lnTo>
                    <a:pt x="2271785" y="722147"/>
                  </a:lnTo>
                  <a:lnTo>
                    <a:pt x="2288925" y="765000"/>
                  </a:lnTo>
                  <a:lnTo>
                    <a:pt x="2304423" y="808659"/>
                  </a:lnTo>
                  <a:lnTo>
                    <a:pt x="2318239" y="853085"/>
                  </a:lnTo>
                  <a:lnTo>
                    <a:pt x="2330337" y="898242"/>
                  </a:lnTo>
                  <a:lnTo>
                    <a:pt x="2340678" y="944091"/>
                  </a:lnTo>
                  <a:lnTo>
                    <a:pt x="2349224" y="990593"/>
                  </a:lnTo>
                  <a:lnTo>
                    <a:pt x="2355937" y="1037711"/>
                  </a:lnTo>
                  <a:lnTo>
                    <a:pt x="2360779" y="1085407"/>
                  </a:lnTo>
                  <a:lnTo>
                    <a:pt x="2363712" y="1133642"/>
                  </a:lnTo>
                  <a:lnTo>
                    <a:pt x="2364698" y="1182369"/>
                  </a:lnTo>
                  <a:lnTo>
                    <a:pt x="2363712" y="1231114"/>
                  </a:lnTo>
                  <a:lnTo>
                    <a:pt x="2360779" y="1279348"/>
                  </a:lnTo>
                  <a:lnTo>
                    <a:pt x="2355937" y="1327042"/>
                  </a:lnTo>
                  <a:lnTo>
                    <a:pt x="2349224" y="1374158"/>
                  </a:lnTo>
                  <a:lnTo>
                    <a:pt x="2340678" y="1420658"/>
                  </a:lnTo>
                  <a:lnTo>
                    <a:pt x="2330337" y="1466505"/>
                  </a:lnTo>
                  <a:lnTo>
                    <a:pt x="2318239" y="1511660"/>
                  </a:lnTo>
                  <a:lnTo>
                    <a:pt x="2304423" y="1556086"/>
                  </a:lnTo>
                  <a:lnTo>
                    <a:pt x="2288925" y="1599743"/>
                  </a:lnTo>
                  <a:lnTo>
                    <a:pt x="2271785" y="1642595"/>
                  </a:lnTo>
                  <a:lnTo>
                    <a:pt x="2253040" y="1684602"/>
                  </a:lnTo>
                  <a:lnTo>
                    <a:pt x="2232729" y="1725728"/>
                  </a:lnTo>
                  <a:lnTo>
                    <a:pt x="2210889" y="1765934"/>
                  </a:lnTo>
                  <a:lnTo>
                    <a:pt x="2187558" y="1805182"/>
                  </a:lnTo>
                  <a:lnTo>
                    <a:pt x="2162774" y="1843433"/>
                  </a:lnTo>
                  <a:lnTo>
                    <a:pt x="2136576" y="1880651"/>
                  </a:lnTo>
                  <a:lnTo>
                    <a:pt x="2109002" y="1916796"/>
                  </a:lnTo>
                  <a:lnTo>
                    <a:pt x="2080089" y="1951832"/>
                  </a:lnTo>
                  <a:lnTo>
                    <a:pt x="2049876" y="1985719"/>
                  </a:lnTo>
                  <a:lnTo>
                    <a:pt x="2018400" y="2018419"/>
                  </a:lnTo>
                  <a:lnTo>
                    <a:pt x="1985700" y="2049896"/>
                  </a:lnTo>
                  <a:lnTo>
                    <a:pt x="1951813" y="2080110"/>
                  </a:lnTo>
                  <a:lnTo>
                    <a:pt x="1916779" y="2109023"/>
                  </a:lnTo>
                  <a:lnTo>
                    <a:pt x="1880634" y="2136598"/>
                  </a:lnTo>
                  <a:lnTo>
                    <a:pt x="1843416" y="2162797"/>
                  </a:lnTo>
                  <a:lnTo>
                    <a:pt x="1805165" y="2187581"/>
                  </a:lnTo>
                  <a:lnTo>
                    <a:pt x="1765917" y="2210913"/>
                  </a:lnTo>
                  <a:lnTo>
                    <a:pt x="1725711" y="2232754"/>
                  </a:lnTo>
                  <a:lnTo>
                    <a:pt x="1684585" y="2253066"/>
                  </a:lnTo>
                  <a:lnTo>
                    <a:pt x="1642577" y="2271811"/>
                  </a:lnTo>
                  <a:lnTo>
                    <a:pt x="1599725" y="2288952"/>
                  </a:lnTo>
                  <a:lnTo>
                    <a:pt x="1556067" y="2304450"/>
                  </a:lnTo>
                  <a:lnTo>
                    <a:pt x="1511640" y="2318267"/>
                  </a:lnTo>
                  <a:lnTo>
                    <a:pt x="1466484" y="2330366"/>
                  </a:lnTo>
                  <a:lnTo>
                    <a:pt x="1420636" y="2340707"/>
                  </a:lnTo>
                  <a:lnTo>
                    <a:pt x="1374135" y="2349254"/>
                  </a:lnTo>
                  <a:lnTo>
                    <a:pt x="1327017" y="2355967"/>
                  </a:lnTo>
                  <a:lnTo>
                    <a:pt x="1279321" y="2360810"/>
                  </a:lnTo>
                  <a:lnTo>
                    <a:pt x="1231086" y="2363743"/>
                  </a:lnTo>
                  <a:lnTo>
                    <a:pt x="1183728" y="23647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0"/>
            <a:ext cx="18286730" cy="1353820"/>
          </a:xfrm>
          <a:custGeom>
            <a:avLst/>
            <a:gdLst/>
            <a:ahLst/>
            <a:cxnLst/>
            <a:rect l="l" t="t" r="r" b="b"/>
            <a:pathLst>
              <a:path w="18286730" h="1353820">
                <a:moveTo>
                  <a:pt x="0" y="0"/>
                </a:moveTo>
                <a:lnTo>
                  <a:pt x="18286179" y="0"/>
                </a:lnTo>
                <a:lnTo>
                  <a:pt x="18286179" y="1353339"/>
                </a:lnTo>
                <a:lnTo>
                  <a:pt x="0" y="1353339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6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9921667" y="4653627"/>
            <a:ext cx="1506220" cy="7410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4700" spc="-200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4700" spc="-182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825" sz="7050" spc="-1875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4700" spc="-620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470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922954" y="5462498"/>
            <a:ext cx="1503680" cy="7410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4700" spc="-46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70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4018021" y="4459137"/>
            <a:ext cx="2024380" cy="19837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8255">
              <a:lnSpc>
                <a:spcPct val="116799"/>
              </a:lnSpc>
              <a:spcBef>
                <a:spcPts val="95"/>
              </a:spcBef>
            </a:pPr>
            <a:r>
              <a:rPr dirty="0" sz="5500" spc="-7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5500" spc="-10">
                <a:solidFill>
                  <a:srgbClr val="FFFFFF"/>
                </a:solidFill>
                <a:latin typeface="Arial"/>
                <a:cs typeface="Arial"/>
              </a:rPr>
              <a:t>5.80%</a:t>
            </a:r>
            <a:endParaRPr sz="55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497195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002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803080" y="4052322"/>
            <a:ext cx="3129915" cy="544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400" spc="160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r>
              <a:rPr dirty="0" sz="3400" spc="-15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400" spc="32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400">
              <a:latin typeface="Trebuchet MS"/>
              <a:cs typeface="Trebuchet MS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60055" y="3992468"/>
            <a:ext cx="161925" cy="16192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60055" y="4697318"/>
            <a:ext cx="161925" cy="161925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5634606" y="3624162"/>
            <a:ext cx="3240405" cy="1435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dirty="0" sz="4000" spc="50">
                <a:solidFill>
                  <a:srgbClr val="FFFFFF"/>
                </a:solidFill>
                <a:latin typeface="Verdana"/>
                <a:cs typeface="Verdana"/>
              </a:rPr>
              <a:t>Plastic</a:t>
            </a:r>
            <a:r>
              <a:rPr dirty="0" sz="4000" spc="-3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20">
                <a:solidFill>
                  <a:srgbClr val="FFFFFF"/>
                </a:solidFill>
                <a:latin typeface="Verdana"/>
                <a:cs typeface="Verdana"/>
              </a:rPr>
              <a:t>Toys </a:t>
            </a:r>
            <a:r>
              <a:rPr dirty="0" sz="4000" spc="165">
                <a:solidFill>
                  <a:srgbClr val="FFFFFF"/>
                </a:solidFill>
                <a:latin typeface="Verdana"/>
                <a:cs typeface="Verdana"/>
              </a:rPr>
              <a:t>Wooden</a:t>
            </a:r>
            <a:r>
              <a:rPr dirty="0" sz="4000" spc="-3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85">
                <a:solidFill>
                  <a:srgbClr val="FFFFFF"/>
                </a:solidFill>
                <a:latin typeface="Verdana"/>
                <a:cs typeface="Verdana"/>
              </a:rPr>
              <a:t>Toy</a:t>
            </a:r>
            <a:endParaRPr sz="400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101385" y="6858372"/>
            <a:ext cx="2533650" cy="975994"/>
          </a:xfrm>
          <a:prstGeom prst="rect">
            <a:avLst/>
          </a:prstGeom>
        </p:spPr>
        <p:txBody>
          <a:bodyPr wrap="square" lIns="0" tIns="99060" rIns="0" bIns="0" rtlCol="0" vert="horz">
            <a:spAutoFit/>
          </a:bodyPr>
          <a:lstStyle/>
          <a:p>
            <a:pPr marL="283210" marR="5080" indent="-271145">
              <a:lnSpc>
                <a:spcPts val="3400"/>
              </a:lnSpc>
              <a:spcBef>
                <a:spcPts val="780"/>
              </a:spcBef>
            </a:pPr>
            <a:r>
              <a:rPr dirty="0" sz="3400" spc="204">
                <a:solidFill>
                  <a:srgbClr val="43B4BD"/>
                </a:solidFill>
                <a:latin typeface="Trebuchet MS"/>
                <a:cs typeface="Trebuchet MS"/>
              </a:rPr>
              <a:t>Application </a:t>
            </a:r>
            <a:r>
              <a:rPr dirty="0" sz="3400" spc="32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400">
              <a:latin typeface="Trebuchet MS"/>
              <a:cs typeface="Trebuchet MS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5487070" y="6917573"/>
            <a:ext cx="161925" cy="866775"/>
            <a:chOff x="5487070" y="6917573"/>
            <a:chExt cx="161925" cy="866775"/>
          </a:xfrm>
        </p:grpSpPr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7070" y="6917573"/>
              <a:ext cx="161925" cy="161925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7070" y="7622423"/>
              <a:ext cx="161925" cy="161925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5861621" y="6549266"/>
            <a:ext cx="1419225" cy="1435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dirty="0" sz="4000" spc="85">
                <a:solidFill>
                  <a:srgbClr val="FFFFFF"/>
                </a:solidFill>
                <a:latin typeface="Verdana"/>
                <a:cs typeface="Verdana"/>
              </a:rPr>
              <a:t>Adult </a:t>
            </a:r>
            <a:r>
              <a:rPr dirty="0" sz="4000" spc="65">
                <a:solidFill>
                  <a:srgbClr val="FFFFFF"/>
                </a:solidFill>
                <a:latin typeface="Verdana"/>
                <a:cs typeface="Verdana"/>
              </a:rPr>
              <a:t>Child</a:t>
            </a:r>
            <a:endParaRPr sz="4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0" spc="114"/>
              <a:t>Global</a:t>
            </a:r>
            <a:r>
              <a:rPr dirty="0" sz="5500" spc="-200"/>
              <a:t> </a:t>
            </a:r>
            <a:r>
              <a:rPr dirty="0" sz="5500" spc="50"/>
              <a:t>Puzzle</a:t>
            </a:r>
            <a:r>
              <a:rPr dirty="0" sz="5500" spc="-200"/>
              <a:t> </a:t>
            </a:r>
            <a:r>
              <a:rPr dirty="0" sz="5500"/>
              <a:t>Toy</a:t>
            </a:r>
            <a:r>
              <a:rPr dirty="0" sz="5500" spc="-200"/>
              <a:t> </a:t>
            </a:r>
            <a:r>
              <a:rPr dirty="0" sz="5500" spc="50"/>
              <a:t>Market</a:t>
            </a:r>
            <a:r>
              <a:rPr dirty="0" sz="5500" spc="-195"/>
              <a:t> </a:t>
            </a:r>
            <a:r>
              <a:rPr dirty="0" sz="5500"/>
              <a:t>Revenue</a:t>
            </a:r>
            <a:r>
              <a:rPr dirty="0" sz="5500" spc="-200"/>
              <a:t> </a:t>
            </a:r>
            <a:r>
              <a:rPr dirty="0" sz="5500"/>
              <a:t>share</a:t>
            </a:r>
            <a:r>
              <a:rPr dirty="0" sz="5500" spc="-200"/>
              <a:t> </a:t>
            </a:r>
            <a:r>
              <a:rPr dirty="0" sz="5500" spc="155"/>
              <a:t>for</a:t>
            </a:r>
            <a:r>
              <a:rPr dirty="0" sz="5500" spc="-200"/>
              <a:t> </a:t>
            </a:r>
            <a:r>
              <a:rPr dirty="0" sz="5500" spc="-20"/>
              <a:t>2022</a:t>
            </a:r>
            <a:endParaRPr sz="5500"/>
          </a:p>
        </p:txBody>
      </p:sp>
      <p:sp>
        <p:nvSpPr>
          <p:cNvPr id="3" name="object 3" descr=""/>
          <p:cNvSpPr txBox="1"/>
          <p:nvPr/>
        </p:nvSpPr>
        <p:spPr>
          <a:xfrm>
            <a:off x="11654359" y="4893852"/>
            <a:ext cx="5656580" cy="1758950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marL="2054225" marR="5080" indent="-2042160">
              <a:lnSpc>
                <a:spcPts val="6450"/>
              </a:lnSpc>
              <a:spcBef>
                <a:spcPts val="940"/>
              </a:spcBef>
            </a:pPr>
            <a:r>
              <a:rPr dirty="0" sz="6000" spc="110">
                <a:latin typeface="Verdana"/>
                <a:cs typeface="Verdana"/>
              </a:rPr>
              <a:t>North</a:t>
            </a:r>
            <a:r>
              <a:rPr dirty="0" sz="6000" spc="-525">
                <a:latin typeface="Verdana"/>
                <a:cs typeface="Verdana"/>
              </a:rPr>
              <a:t> </a:t>
            </a:r>
            <a:r>
              <a:rPr dirty="0" sz="6000" spc="80">
                <a:latin typeface="Verdana"/>
                <a:cs typeface="Verdana"/>
              </a:rPr>
              <a:t>America </a:t>
            </a:r>
            <a:r>
              <a:rPr dirty="0" sz="6000" spc="-700">
                <a:latin typeface="Verdana"/>
                <a:cs typeface="Verdana"/>
              </a:rPr>
              <a:t>38%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249532" y="2276751"/>
            <a:ext cx="8627110" cy="2745740"/>
            <a:chOff x="249532" y="2276751"/>
            <a:chExt cx="8627110" cy="2745740"/>
          </a:xfrm>
        </p:grpSpPr>
        <p:sp>
          <p:nvSpPr>
            <p:cNvPr id="4" name="object 4" descr=""/>
            <p:cNvSpPr/>
            <p:nvPr/>
          </p:nvSpPr>
          <p:spPr>
            <a:xfrm>
              <a:off x="2062154" y="2421321"/>
              <a:ext cx="6814184" cy="2512060"/>
            </a:xfrm>
            <a:custGeom>
              <a:avLst/>
              <a:gdLst/>
              <a:ahLst/>
              <a:cxnLst/>
              <a:rect l="l" t="t" r="r" b="b"/>
              <a:pathLst>
                <a:path w="6814184" h="2512060">
                  <a:moveTo>
                    <a:pt x="6690116" y="2511439"/>
                  </a:moveTo>
                  <a:lnTo>
                    <a:pt x="123837" y="2511439"/>
                  </a:lnTo>
                  <a:lnTo>
                    <a:pt x="75700" y="2501686"/>
                  </a:lnTo>
                  <a:lnTo>
                    <a:pt x="36330" y="2475110"/>
                  </a:lnTo>
                  <a:lnTo>
                    <a:pt x="9753" y="2435739"/>
                  </a:lnTo>
                  <a:lnTo>
                    <a:pt x="0" y="2387599"/>
                  </a:lnTo>
                  <a:lnTo>
                    <a:pt x="0" y="123836"/>
                  </a:lnTo>
                  <a:lnTo>
                    <a:pt x="9753" y="75699"/>
                  </a:lnTo>
                  <a:lnTo>
                    <a:pt x="36330" y="36329"/>
                  </a:lnTo>
                  <a:lnTo>
                    <a:pt x="75700" y="9753"/>
                  </a:lnTo>
                  <a:lnTo>
                    <a:pt x="123836" y="0"/>
                  </a:lnTo>
                  <a:lnTo>
                    <a:pt x="6690116" y="0"/>
                  </a:lnTo>
                  <a:lnTo>
                    <a:pt x="6738257" y="9753"/>
                  </a:lnTo>
                  <a:lnTo>
                    <a:pt x="6777628" y="36329"/>
                  </a:lnTo>
                  <a:lnTo>
                    <a:pt x="6804203" y="75699"/>
                  </a:lnTo>
                  <a:lnTo>
                    <a:pt x="6813956" y="123836"/>
                  </a:lnTo>
                  <a:lnTo>
                    <a:pt x="6813956" y="2387599"/>
                  </a:lnTo>
                  <a:lnTo>
                    <a:pt x="6804203" y="2435739"/>
                  </a:lnTo>
                  <a:lnTo>
                    <a:pt x="6777628" y="2475110"/>
                  </a:lnTo>
                  <a:lnTo>
                    <a:pt x="6738257" y="2501686"/>
                  </a:lnTo>
                  <a:lnTo>
                    <a:pt x="6690116" y="2511439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426339" y="2276751"/>
              <a:ext cx="7449820" cy="2745740"/>
            </a:xfrm>
            <a:custGeom>
              <a:avLst/>
              <a:gdLst/>
              <a:ahLst/>
              <a:cxnLst/>
              <a:rect l="l" t="t" r="r" b="b"/>
              <a:pathLst>
                <a:path w="7449820" h="2745740">
                  <a:moveTo>
                    <a:pt x="7325977" y="2745275"/>
                  </a:moveTo>
                  <a:lnTo>
                    <a:pt x="123792" y="2745275"/>
                  </a:lnTo>
                  <a:lnTo>
                    <a:pt x="75700" y="2735531"/>
                  </a:lnTo>
                  <a:lnTo>
                    <a:pt x="36330" y="2708956"/>
                  </a:lnTo>
                  <a:lnTo>
                    <a:pt x="9753" y="2669585"/>
                  </a:lnTo>
                  <a:lnTo>
                    <a:pt x="0" y="2621444"/>
                  </a:lnTo>
                  <a:lnTo>
                    <a:pt x="0" y="123836"/>
                  </a:lnTo>
                  <a:lnTo>
                    <a:pt x="9753" y="75700"/>
                  </a:lnTo>
                  <a:lnTo>
                    <a:pt x="36330" y="36330"/>
                  </a:lnTo>
                  <a:lnTo>
                    <a:pt x="75700" y="9753"/>
                  </a:lnTo>
                  <a:lnTo>
                    <a:pt x="123836" y="0"/>
                  </a:lnTo>
                  <a:lnTo>
                    <a:pt x="7325932" y="0"/>
                  </a:lnTo>
                  <a:lnTo>
                    <a:pt x="7374072" y="9753"/>
                  </a:lnTo>
                  <a:lnTo>
                    <a:pt x="7413443" y="36330"/>
                  </a:lnTo>
                  <a:lnTo>
                    <a:pt x="7440019" y="75700"/>
                  </a:lnTo>
                  <a:lnTo>
                    <a:pt x="7449772" y="123836"/>
                  </a:lnTo>
                  <a:lnTo>
                    <a:pt x="7449772" y="2621444"/>
                  </a:lnTo>
                  <a:lnTo>
                    <a:pt x="7440019" y="2669585"/>
                  </a:lnTo>
                  <a:lnTo>
                    <a:pt x="7413443" y="2708956"/>
                  </a:lnTo>
                  <a:lnTo>
                    <a:pt x="7374072" y="2735531"/>
                  </a:lnTo>
                  <a:lnTo>
                    <a:pt x="7325977" y="2745275"/>
                  </a:lnTo>
                  <a:close/>
                </a:path>
              </a:pathLst>
            </a:custGeom>
            <a:solidFill>
              <a:srgbClr val="A6CA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49529" y="2809887"/>
              <a:ext cx="2573655" cy="1734820"/>
            </a:xfrm>
            <a:custGeom>
              <a:avLst/>
              <a:gdLst/>
              <a:ahLst/>
              <a:cxnLst/>
              <a:rect l="l" t="t" r="r" b="b"/>
              <a:pathLst>
                <a:path w="2573655" h="1734820">
                  <a:moveTo>
                    <a:pt x="2573375" y="867156"/>
                  </a:moveTo>
                  <a:lnTo>
                    <a:pt x="2133714" y="613321"/>
                  </a:lnTo>
                  <a:lnTo>
                    <a:pt x="2133714" y="123837"/>
                  </a:lnTo>
                  <a:lnTo>
                    <a:pt x="2123960" y="75692"/>
                  </a:lnTo>
                  <a:lnTo>
                    <a:pt x="2097379" y="36322"/>
                  </a:lnTo>
                  <a:lnTo>
                    <a:pt x="2058009" y="9753"/>
                  </a:lnTo>
                  <a:lnTo>
                    <a:pt x="2009876" y="0"/>
                  </a:lnTo>
                  <a:lnTo>
                    <a:pt x="123837" y="0"/>
                  </a:lnTo>
                  <a:lnTo>
                    <a:pt x="75692" y="9753"/>
                  </a:lnTo>
                  <a:lnTo>
                    <a:pt x="36322" y="36322"/>
                  </a:lnTo>
                  <a:lnTo>
                    <a:pt x="9753" y="75692"/>
                  </a:lnTo>
                  <a:lnTo>
                    <a:pt x="0" y="123837"/>
                  </a:lnTo>
                  <a:lnTo>
                    <a:pt x="0" y="1610487"/>
                  </a:lnTo>
                  <a:lnTo>
                    <a:pt x="9753" y="1658620"/>
                  </a:lnTo>
                  <a:lnTo>
                    <a:pt x="36322" y="1697990"/>
                  </a:lnTo>
                  <a:lnTo>
                    <a:pt x="75692" y="1724571"/>
                  </a:lnTo>
                  <a:lnTo>
                    <a:pt x="123837" y="1734324"/>
                  </a:lnTo>
                  <a:lnTo>
                    <a:pt x="2009876" y="1734324"/>
                  </a:lnTo>
                  <a:lnTo>
                    <a:pt x="2058009" y="1724571"/>
                  </a:lnTo>
                  <a:lnTo>
                    <a:pt x="2097379" y="1697990"/>
                  </a:lnTo>
                  <a:lnTo>
                    <a:pt x="2123960" y="1658620"/>
                  </a:lnTo>
                  <a:lnTo>
                    <a:pt x="2133714" y="1610487"/>
                  </a:lnTo>
                  <a:lnTo>
                    <a:pt x="2133714" y="1121003"/>
                  </a:lnTo>
                  <a:lnTo>
                    <a:pt x="2573375" y="867156"/>
                  </a:lnTo>
                  <a:close/>
                </a:path>
              </a:pathLst>
            </a:custGeom>
            <a:solidFill>
              <a:srgbClr val="1E2F47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249532" y="5264962"/>
            <a:ext cx="8627110" cy="2745740"/>
            <a:chOff x="249532" y="5264962"/>
            <a:chExt cx="8627110" cy="2745740"/>
          </a:xfrm>
        </p:grpSpPr>
        <p:sp>
          <p:nvSpPr>
            <p:cNvPr id="8" name="object 8" descr=""/>
            <p:cNvSpPr/>
            <p:nvPr/>
          </p:nvSpPr>
          <p:spPr>
            <a:xfrm>
              <a:off x="1426337" y="5264962"/>
              <a:ext cx="7449820" cy="2745740"/>
            </a:xfrm>
            <a:custGeom>
              <a:avLst/>
              <a:gdLst/>
              <a:ahLst/>
              <a:cxnLst/>
              <a:rect l="l" t="t" r="r" b="b"/>
              <a:pathLst>
                <a:path w="7449820" h="2745740">
                  <a:moveTo>
                    <a:pt x="7449769" y="123850"/>
                  </a:moveTo>
                  <a:lnTo>
                    <a:pt x="7440015" y="75704"/>
                  </a:lnTo>
                  <a:lnTo>
                    <a:pt x="7413434" y="36334"/>
                  </a:lnTo>
                  <a:lnTo>
                    <a:pt x="7374064" y="9753"/>
                  </a:lnTo>
                  <a:lnTo>
                    <a:pt x="7325931" y="0"/>
                  </a:lnTo>
                  <a:lnTo>
                    <a:pt x="123837" y="0"/>
                  </a:lnTo>
                  <a:lnTo>
                    <a:pt x="75692" y="9753"/>
                  </a:lnTo>
                  <a:lnTo>
                    <a:pt x="36322" y="36334"/>
                  </a:lnTo>
                  <a:lnTo>
                    <a:pt x="9753" y="75704"/>
                  </a:lnTo>
                  <a:lnTo>
                    <a:pt x="0" y="123850"/>
                  </a:lnTo>
                  <a:lnTo>
                    <a:pt x="0" y="2621470"/>
                  </a:lnTo>
                  <a:lnTo>
                    <a:pt x="9753" y="2669590"/>
                  </a:lnTo>
                  <a:lnTo>
                    <a:pt x="36322" y="2708948"/>
                  </a:lnTo>
                  <a:lnTo>
                    <a:pt x="75692" y="2735529"/>
                  </a:lnTo>
                  <a:lnTo>
                    <a:pt x="123837" y="2745282"/>
                  </a:lnTo>
                  <a:lnTo>
                    <a:pt x="7325931" y="2745282"/>
                  </a:lnTo>
                  <a:lnTo>
                    <a:pt x="7374064" y="2735529"/>
                  </a:lnTo>
                  <a:lnTo>
                    <a:pt x="7413434" y="2708948"/>
                  </a:lnTo>
                  <a:lnTo>
                    <a:pt x="7440015" y="2669590"/>
                  </a:lnTo>
                  <a:lnTo>
                    <a:pt x="7449769" y="2621470"/>
                  </a:lnTo>
                  <a:lnTo>
                    <a:pt x="7449769" y="2532189"/>
                  </a:lnTo>
                  <a:lnTo>
                    <a:pt x="7449769" y="268414"/>
                  </a:lnTo>
                  <a:lnTo>
                    <a:pt x="7449769" y="12385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49529" y="5798108"/>
              <a:ext cx="2573655" cy="1734820"/>
            </a:xfrm>
            <a:custGeom>
              <a:avLst/>
              <a:gdLst/>
              <a:ahLst/>
              <a:cxnLst/>
              <a:rect l="l" t="t" r="r" b="b"/>
              <a:pathLst>
                <a:path w="2573655" h="1734820">
                  <a:moveTo>
                    <a:pt x="2573375" y="867156"/>
                  </a:moveTo>
                  <a:lnTo>
                    <a:pt x="2133714" y="613321"/>
                  </a:lnTo>
                  <a:lnTo>
                    <a:pt x="2133714" y="123837"/>
                  </a:lnTo>
                  <a:lnTo>
                    <a:pt x="2123960" y="75692"/>
                  </a:lnTo>
                  <a:lnTo>
                    <a:pt x="2097379" y="36322"/>
                  </a:lnTo>
                  <a:lnTo>
                    <a:pt x="2058009" y="9753"/>
                  </a:lnTo>
                  <a:lnTo>
                    <a:pt x="2009876" y="0"/>
                  </a:lnTo>
                  <a:lnTo>
                    <a:pt x="123837" y="0"/>
                  </a:lnTo>
                  <a:lnTo>
                    <a:pt x="75692" y="9753"/>
                  </a:lnTo>
                  <a:lnTo>
                    <a:pt x="36322" y="36322"/>
                  </a:lnTo>
                  <a:lnTo>
                    <a:pt x="9753" y="75692"/>
                  </a:lnTo>
                  <a:lnTo>
                    <a:pt x="0" y="123837"/>
                  </a:lnTo>
                  <a:lnTo>
                    <a:pt x="0" y="1610487"/>
                  </a:lnTo>
                  <a:lnTo>
                    <a:pt x="9753" y="1658620"/>
                  </a:lnTo>
                  <a:lnTo>
                    <a:pt x="36322" y="1697990"/>
                  </a:lnTo>
                  <a:lnTo>
                    <a:pt x="75692" y="1724571"/>
                  </a:lnTo>
                  <a:lnTo>
                    <a:pt x="123837" y="1734324"/>
                  </a:lnTo>
                  <a:lnTo>
                    <a:pt x="2009876" y="1734324"/>
                  </a:lnTo>
                  <a:lnTo>
                    <a:pt x="2058009" y="1724571"/>
                  </a:lnTo>
                  <a:lnTo>
                    <a:pt x="2097379" y="1697990"/>
                  </a:lnTo>
                  <a:lnTo>
                    <a:pt x="2123960" y="1658620"/>
                  </a:lnTo>
                  <a:lnTo>
                    <a:pt x="2133714" y="1610487"/>
                  </a:lnTo>
                  <a:lnTo>
                    <a:pt x="2133714" y="1121003"/>
                  </a:lnTo>
                  <a:lnTo>
                    <a:pt x="2573375" y="867156"/>
                  </a:lnTo>
                  <a:close/>
                </a:path>
              </a:pathLst>
            </a:custGeom>
            <a:solidFill>
              <a:srgbClr val="A6CAF1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678389" y="3358230"/>
            <a:ext cx="1371600" cy="4305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50" spc="-10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265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963503" y="3016164"/>
            <a:ext cx="5697220" cy="1473200"/>
          </a:xfrm>
          <a:prstGeom prst="rect"/>
        </p:spPr>
        <p:txBody>
          <a:bodyPr wrap="square" lIns="0" tIns="90805" rIns="0" bIns="0" rtlCol="0" vert="horz">
            <a:spAutoFit/>
          </a:bodyPr>
          <a:lstStyle/>
          <a:p>
            <a:pPr marL="12700" marR="5080">
              <a:lnSpc>
                <a:spcPts val="3600"/>
              </a:lnSpc>
              <a:spcBef>
                <a:spcPts val="715"/>
              </a:spcBef>
            </a:pPr>
            <a:r>
              <a:rPr dirty="0" sz="3500" spc="509" b="0">
                <a:latin typeface="Yanone Kaffeesatz Thin"/>
                <a:cs typeface="Yanone Kaffeesatz Thin"/>
              </a:rPr>
              <a:t>Rising</a:t>
            </a:r>
            <a:r>
              <a:rPr dirty="0" sz="3500" spc="280" b="0">
                <a:latin typeface="Yanone Kaffeesatz Thin"/>
                <a:cs typeface="Yanone Kaffeesatz Thin"/>
              </a:rPr>
              <a:t> </a:t>
            </a:r>
            <a:r>
              <a:rPr dirty="0" sz="3500" spc="555" b="0">
                <a:latin typeface="Yanone Kaffeesatz Thin"/>
                <a:cs typeface="Yanone Kaffeesatz Thin"/>
              </a:rPr>
              <a:t>Social</a:t>
            </a:r>
            <a:r>
              <a:rPr dirty="0" sz="3500" spc="285" b="0">
                <a:latin typeface="Yanone Kaffeesatz Thin"/>
                <a:cs typeface="Yanone Kaffeesatz Thin"/>
              </a:rPr>
              <a:t> </a:t>
            </a:r>
            <a:r>
              <a:rPr dirty="0" sz="3500" spc="550" b="0">
                <a:latin typeface="Yanone Kaffeesatz Thin"/>
                <a:cs typeface="Yanone Kaffeesatz Thin"/>
              </a:rPr>
              <a:t>Media </a:t>
            </a:r>
            <a:r>
              <a:rPr dirty="0" sz="3500" spc="520" b="0">
                <a:latin typeface="Yanone Kaffeesatz Thin"/>
                <a:cs typeface="Yanone Kaffeesatz Thin"/>
              </a:rPr>
              <a:t>Influence</a:t>
            </a:r>
            <a:r>
              <a:rPr dirty="0" sz="3500" spc="280" b="0">
                <a:latin typeface="Yanone Kaffeesatz Thin"/>
                <a:cs typeface="Yanone Kaffeesatz Thin"/>
              </a:rPr>
              <a:t> </a:t>
            </a:r>
            <a:r>
              <a:rPr dirty="0" sz="3500" spc="505" b="0">
                <a:latin typeface="Yanone Kaffeesatz Thin"/>
                <a:cs typeface="Yanone Kaffeesatz Thin"/>
              </a:rPr>
              <a:t>of</a:t>
            </a:r>
            <a:r>
              <a:rPr dirty="0" sz="3500" spc="285" b="0">
                <a:latin typeface="Yanone Kaffeesatz Thin"/>
                <a:cs typeface="Yanone Kaffeesatz Thin"/>
              </a:rPr>
              <a:t> </a:t>
            </a:r>
            <a:r>
              <a:rPr dirty="0" sz="3500" spc="570" b="0">
                <a:latin typeface="Yanone Kaffeesatz Thin"/>
                <a:cs typeface="Yanone Kaffeesatz Thin"/>
              </a:rPr>
              <a:t>Toy</a:t>
            </a:r>
            <a:r>
              <a:rPr dirty="0" sz="3500" spc="280" b="0">
                <a:latin typeface="Yanone Kaffeesatz Thin"/>
                <a:cs typeface="Yanone Kaffeesatz Thin"/>
              </a:rPr>
              <a:t> </a:t>
            </a:r>
            <a:r>
              <a:rPr dirty="0" sz="3500" spc="590" b="0">
                <a:latin typeface="Yanone Kaffeesatz Thin"/>
                <a:cs typeface="Yanone Kaffeesatz Thin"/>
              </a:rPr>
              <a:t>Companies </a:t>
            </a:r>
            <a:r>
              <a:rPr dirty="0" sz="3500" spc="409" b="0">
                <a:latin typeface="Yanone Kaffeesatz Thin"/>
                <a:cs typeface="Yanone Kaffeesatz Thin"/>
              </a:rPr>
              <a:t>to</a:t>
            </a:r>
            <a:r>
              <a:rPr dirty="0" sz="3500" spc="285" b="0">
                <a:latin typeface="Yanone Kaffeesatz Thin"/>
                <a:cs typeface="Yanone Kaffeesatz Thin"/>
              </a:rPr>
              <a:t> </a:t>
            </a:r>
            <a:r>
              <a:rPr dirty="0" sz="3500" spc="545" b="0">
                <a:latin typeface="Yanone Kaffeesatz Thin"/>
                <a:cs typeface="Yanone Kaffeesatz Thin"/>
              </a:rPr>
              <a:t>Propel</a:t>
            </a:r>
            <a:r>
              <a:rPr dirty="0" sz="3500" spc="290" b="0">
                <a:latin typeface="Yanone Kaffeesatz Thin"/>
                <a:cs typeface="Yanone Kaffeesatz Thin"/>
              </a:rPr>
              <a:t> </a:t>
            </a:r>
            <a:r>
              <a:rPr dirty="0" sz="3500" spc="505" b="0">
                <a:latin typeface="Yanone Kaffeesatz Thin"/>
                <a:cs typeface="Yanone Kaffeesatz Thin"/>
              </a:rPr>
              <a:t>Market</a:t>
            </a:r>
            <a:r>
              <a:rPr dirty="0" sz="3500" spc="285" b="0">
                <a:latin typeface="Yanone Kaffeesatz Thin"/>
                <a:cs typeface="Yanone Kaffeesatz Thin"/>
              </a:rPr>
              <a:t> </a:t>
            </a:r>
            <a:r>
              <a:rPr dirty="0" sz="3500" spc="520" b="0">
                <a:latin typeface="Yanone Kaffeesatz Thin"/>
                <a:cs typeface="Yanone Kaffeesatz Thin"/>
              </a:rPr>
              <a:t>Growth</a:t>
            </a:r>
            <a:endParaRPr sz="3500">
              <a:latin typeface="Yanone Kaffeesatz Thin"/>
              <a:cs typeface="Yanone Kaffeesatz Thi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52366" y="6424579"/>
            <a:ext cx="1958975" cy="4305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5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2650">
              <a:latin typeface="Arial Black"/>
              <a:cs typeface="Arial Black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810339" y="5529932"/>
            <a:ext cx="5552440" cy="1930400"/>
          </a:xfrm>
          <a:prstGeom prst="rect">
            <a:avLst/>
          </a:prstGeom>
        </p:spPr>
        <p:txBody>
          <a:bodyPr wrap="square" lIns="0" tIns="90805" rIns="0" bIns="0" rtlCol="0" vert="horz">
            <a:spAutoFit/>
          </a:bodyPr>
          <a:lstStyle/>
          <a:p>
            <a:pPr marL="12700" marR="5080">
              <a:lnSpc>
                <a:spcPts val="3600"/>
              </a:lnSpc>
              <a:spcBef>
                <a:spcPts val="715"/>
              </a:spcBef>
            </a:pPr>
            <a:r>
              <a:rPr dirty="0" sz="3500" spc="509" b="0">
                <a:solidFill>
                  <a:srgbClr val="FFFFFF"/>
                </a:solidFill>
                <a:latin typeface="Yanone Kaffeesatz Thin"/>
                <a:cs typeface="Yanone Kaffeesatz Thin"/>
              </a:rPr>
              <a:t>Rising</a:t>
            </a:r>
            <a:r>
              <a:rPr dirty="0" sz="35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470" b="0">
                <a:solidFill>
                  <a:srgbClr val="FFFFFF"/>
                </a:solidFill>
                <a:latin typeface="Yanone Kaffeesatz Thin"/>
                <a:cs typeface="Yanone Kaffeesatz Thin"/>
              </a:rPr>
              <a:t>Popularity</a:t>
            </a:r>
            <a:r>
              <a:rPr dirty="0" sz="35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05" b="0">
                <a:solidFill>
                  <a:srgbClr val="FFFFFF"/>
                </a:solidFill>
                <a:latin typeface="Yanone Kaffeesatz Thin"/>
                <a:cs typeface="Yanone Kaffeesatz Thin"/>
              </a:rPr>
              <a:t>of</a:t>
            </a:r>
            <a:r>
              <a:rPr dirty="0" sz="3500" spc="29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484" b="0">
                <a:solidFill>
                  <a:srgbClr val="FFFFFF"/>
                </a:solidFill>
                <a:latin typeface="Yanone Kaffeesatz Thin"/>
                <a:cs typeface="Yanone Kaffeesatz Thin"/>
              </a:rPr>
              <a:t>Online </a:t>
            </a:r>
            <a:r>
              <a:rPr dirty="0" sz="3500" spc="585" b="0">
                <a:solidFill>
                  <a:srgbClr val="FFFFFF"/>
                </a:solidFill>
                <a:latin typeface="Yanone Kaffeesatz Thin"/>
                <a:cs typeface="Yanone Kaffeesatz Thin"/>
              </a:rPr>
              <a:t>Gaming</a:t>
            </a:r>
            <a:r>
              <a:rPr dirty="0" sz="3500" spc="2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409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3500" spc="2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Pose</a:t>
            </a:r>
            <a:r>
              <a:rPr dirty="0" sz="35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30" b="0">
                <a:solidFill>
                  <a:srgbClr val="FFFFFF"/>
                </a:solidFill>
                <a:latin typeface="Yanone Kaffeesatz Thin"/>
                <a:cs typeface="Yanone Kaffeesatz Thin"/>
              </a:rPr>
              <a:t>Challenges </a:t>
            </a:r>
            <a:r>
              <a:rPr dirty="0" sz="3500" spc="409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3500" spc="2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420" b="0">
                <a:solidFill>
                  <a:srgbClr val="FFFFFF"/>
                </a:solidFill>
                <a:latin typeface="Yanone Kaffeesatz Thin"/>
                <a:cs typeface="Yanone Kaffeesatz Thin"/>
              </a:rPr>
              <a:t>Industry</a:t>
            </a:r>
            <a:r>
              <a:rPr dirty="0" sz="3500" spc="2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3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r>
              <a:rPr dirty="0" sz="35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385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3500" spc="490" b="0">
                <a:solidFill>
                  <a:srgbClr val="FFFFFF"/>
                </a:solidFill>
                <a:latin typeface="Yanone Kaffeesatz Thin"/>
                <a:cs typeface="Yanone Kaffeesatz Thin"/>
              </a:rPr>
              <a:t>Restrict</a:t>
            </a:r>
            <a:r>
              <a:rPr dirty="0" sz="3500" spc="29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05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3500" spc="3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2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35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7186313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58094" y="705246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/>
              <a:t>AUTHOR'S</a:t>
            </a:r>
            <a:r>
              <a:rPr dirty="0" sz="6000" spc="-575"/>
              <a:t> </a:t>
            </a:r>
            <a:r>
              <a:rPr dirty="0" sz="6000" spc="-130"/>
              <a:t>PERSPECTIVE</a:t>
            </a:r>
            <a:endParaRPr sz="6000"/>
          </a:p>
        </p:txBody>
      </p:sp>
      <p:grpSp>
        <p:nvGrpSpPr>
          <p:cNvPr id="4" name="object 4" descr=""/>
          <p:cNvGrpSpPr/>
          <p:nvPr/>
        </p:nvGrpSpPr>
        <p:grpSpPr>
          <a:xfrm>
            <a:off x="5665012" y="2323785"/>
            <a:ext cx="114300" cy="3448050"/>
            <a:chOff x="5665012" y="2323785"/>
            <a:chExt cx="114300" cy="3448050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65012" y="2323785"/>
              <a:ext cx="114300" cy="1143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65012" y="3276285"/>
              <a:ext cx="114300" cy="1143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65012" y="4228785"/>
              <a:ext cx="114300" cy="1143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65012" y="5657535"/>
              <a:ext cx="114300" cy="114300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161290">
              <a:lnSpc>
                <a:spcPct val="115700"/>
              </a:lnSpc>
              <a:spcBef>
                <a:spcPts val="100"/>
              </a:spcBef>
              <a:tabLst>
                <a:tab pos="732790" algn="l"/>
                <a:tab pos="812165" algn="l"/>
                <a:tab pos="1659255" algn="l"/>
                <a:tab pos="2108835" algn="l"/>
                <a:tab pos="3406140" algn="l"/>
                <a:tab pos="4204335" algn="l"/>
                <a:tab pos="5624195" algn="l"/>
                <a:tab pos="6045835" algn="l"/>
                <a:tab pos="8106409" algn="l"/>
                <a:tab pos="10139045" algn="l"/>
                <a:tab pos="11548110" algn="l"/>
              </a:tabLst>
            </a:pPr>
            <a:r>
              <a:rPr dirty="0" spc="140"/>
              <a:t>The</a:t>
            </a:r>
            <a:r>
              <a:rPr dirty="0"/>
              <a:t>		</a:t>
            </a:r>
            <a:r>
              <a:rPr dirty="0" spc="204"/>
              <a:t>Global</a:t>
            </a:r>
            <a:r>
              <a:rPr dirty="0"/>
              <a:t>	</a:t>
            </a:r>
            <a:r>
              <a:rPr dirty="0" spc="204"/>
              <a:t>Puzzle</a:t>
            </a:r>
            <a:r>
              <a:rPr dirty="0"/>
              <a:t>	</a:t>
            </a:r>
            <a:r>
              <a:rPr dirty="0" spc="145"/>
              <a:t>Toy</a:t>
            </a:r>
            <a:r>
              <a:rPr dirty="0"/>
              <a:t>	</a:t>
            </a:r>
            <a:r>
              <a:rPr dirty="0" spc="204"/>
              <a:t>Market</a:t>
            </a:r>
            <a:r>
              <a:rPr dirty="0"/>
              <a:t>	</a:t>
            </a:r>
            <a:r>
              <a:rPr dirty="0" spc="100"/>
              <a:t>is</a:t>
            </a:r>
            <a:r>
              <a:rPr dirty="0"/>
              <a:t>	</a:t>
            </a:r>
            <a:r>
              <a:rPr dirty="0" spc="220"/>
              <a:t>witnessing</a:t>
            </a:r>
            <a:r>
              <a:rPr dirty="0"/>
              <a:t>	</a:t>
            </a:r>
            <a:r>
              <a:rPr dirty="0" spc="225"/>
              <a:t>significant</a:t>
            </a:r>
            <a:r>
              <a:rPr dirty="0"/>
              <a:t>	</a:t>
            </a:r>
            <a:r>
              <a:rPr dirty="0" spc="204"/>
              <a:t>growth</a:t>
            </a:r>
            <a:r>
              <a:rPr dirty="0"/>
              <a:t>	</a:t>
            </a:r>
            <a:r>
              <a:rPr dirty="0" spc="95"/>
              <a:t>in </a:t>
            </a:r>
            <a:r>
              <a:rPr dirty="0" spc="150"/>
              <a:t>the</a:t>
            </a:r>
            <a:r>
              <a:rPr dirty="0"/>
              <a:t>	</a:t>
            </a:r>
            <a:r>
              <a:rPr dirty="0" spc="175"/>
              <a:t>near</a:t>
            </a:r>
            <a:r>
              <a:rPr dirty="0"/>
              <a:t>	</a:t>
            </a:r>
            <a:r>
              <a:rPr dirty="0" spc="215"/>
              <a:t>future.</a:t>
            </a:r>
          </a:p>
          <a:p>
            <a:pPr marL="12700" marR="6985">
              <a:lnSpc>
                <a:spcPct val="115700"/>
              </a:lnSpc>
              <a:tabLst>
                <a:tab pos="791210" algn="l"/>
                <a:tab pos="2456815" algn="l"/>
                <a:tab pos="3779520" algn="l"/>
                <a:tab pos="4059554" algn="l"/>
                <a:tab pos="5062855" algn="l"/>
                <a:tab pos="5251450" algn="l"/>
                <a:tab pos="5964555" algn="l"/>
                <a:tab pos="6002020" algn="l"/>
                <a:tab pos="6565265" algn="l"/>
                <a:tab pos="7068184" algn="l"/>
                <a:tab pos="8069580" algn="l"/>
                <a:tab pos="9309735" algn="l"/>
                <a:tab pos="9939655" algn="l"/>
                <a:tab pos="10447655" algn="l"/>
                <a:tab pos="10732770" algn="l"/>
              </a:tabLst>
            </a:pPr>
            <a:r>
              <a:rPr dirty="0" spc="229"/>
              <a:t>Additionally,</a:t>
            </a:r>
            <a:r>
              <a:rPr dirty="0"/>
              <a:t>	</a:t>
            </a:r>
            <a:r>
              <a:rPr dirty="0" spc="215"/>
              <a:t>plastic</a:t>
            </a:r>
            <a:r>
              <a:rPr dirty="0"/>
              <a:t>	</a:t>
            </a:r>
            <a:r>
              <a:rPr dirty="0" spc="204"/>
              <a:t>puzzle</a:t>
            </a:r>
            <a:r>
              <a:rPr dirty="0"/>
              <a:t>	</a:t>
            </a:r>
            <a:r>
              <a:rPr dirty="0" spc="175"/>
              <a:t>toys</a:t>
            </a:r>
            <a:r>
              <a:rPr dirty="0"/>
              <a:t>	</a:t>
            </a:r>
            <a:r>
              <a:rPr dirty="0" spc="200"/>
              <a:t>often</a:t>
            </a:r>
            <a:r>
              <a:rPr dirty="0"/>
              <a:t>	</a:t>
            </a:r>
            <a:r>
              <a:rPr dirty="0" spc="229"/>
              <a:t>incorporate</a:t>
            </a:r>
            <a:r>
              <a:rPr dirty="0"/>
              <a:t>	</a:t>
            </a:r>
            <a:r>
              <a:rPr dirty="0" spc="210"/>
              <a:t>vibrant</a:t>
            </a:r>
            <a:r>
              <a:rPr dirty="0"/>
              <a:t>	</a:t>
            </a:r>
            <a:r>
              <a:rPr dirty="0" spc="210"/>
              <a:t>colors </a:t>
            </a:r>
            <a:r>
              <a:rPr dirty="0" spc="140"/>
              <a:t>and</a:t>
            </a:r>
            <a:r>
              <a:rPr dirty="0"/>
              <a:t>	</a:t>
            </a:r>
            <a:r>
              <a:rPr dirty="0" spc="225"/>
              <a:t>intricate</a:t>
            </a:r>
            <a:r>
              <a:rPr dirty="0"/>
              <a:t>	</a:t>
            </a:r>
            <a:r>
              <a:rPr dirty="0" spc="-640"/>
              <a:t> </a:t>
            </a:r>
            <a:r>
              <a:rPr dirty="0" spc="215"/>
              <a:t>designs,</a:t>
            </a:r>
            <a:r>
              <a:rPr dirty="0"/>
              <a:t>	</a:t>
            </a:r>
            <a:r>
              <a:rPr dirty="0" spc="190"/>
              <a:t>which</a:t>
            </a:r>
            <a:r>
              <a:rPr dirty="0"/>
              <a:t>	</a:t>
            </a:r>
            <a:r>
              <a:rPr dirty="0" spc="150"/>
              <a:t>can</a:t>
            </a:r>
            <a:r>
              <a:rPr dirty="0"/>
              <a:t>		</a:t>
            </a:r>
            <a:r>
              <a:rPr dirty="0" spc="100"/>
              <a:t>be</a:t>
            </a:r>
            <a:r>
              <a:rPr dirty="0"/>
              <a:t>	</a:t>
            </a:r>
            <a:r>
              <a:rPr dirty="0" spc="220"/>
              <a:t>visually</a:t>
            </a:r>
            <a:r>
              <a:rPr dirty="0"/>
              <a:t>	</a:t>
            </a:r>
            <a:r>
              <a:rPr dirty="0" spc="225"/>
              <a:t>appealing</a:t>
            </a:r>
            <a:r>
              <a:rPr dirty="0"/>
              <a:t>	</a:t>
            </a:r>
            <a:r>
              <a:rPr dirty="0" spc="110"/>
              <a:t>to</a:t>
            </a:r>
            <a:r>
              <a:rPr dirty="0"/>
              <a:t>	</a:t>
            </a:r>
            <a:r>
              <a:rPr dirty="0" spc="220"/>
              <a:t>children.</a:t>
            </a:r>
          </a:p>
          <a:p>
            <a:pPr marL="12700">
              <a:lnSpc>
                <a:spcPct val="100000"/>
              </a:lnSpc>
              <a:spcBef>
                <a:spcPts val="509"/>
              </a:spcBef>
              <a:tabLst>
                <a:tab pos="750570" algn="l"/>
                <a:tab pos="2466340" algn="l"/>
                <a:tab pos="3749675" algn="l"/>
                <a:tab pos="4651375" algn="l"/>
                <a:tab pos="5530850" algn="l"/>
                <a:tab pos="5857875" algn="l"/>
                <a:tab pos="7239634" algn="l"/>
                <a:tab pos="8080375" algn="l"/>
                <a:tab pos="8544560" algn="l"/>
                <a:tab pos="9540875" algn="l"/>
              </a:tabLst>
            </a:pPr>
            <a:r>
              <a:rPr dirty="0" spc="150"/>
              <a:t>For</a:t>
            </a:r>
            <a:r>
              <a:rPr dirty="0"/>
              <a:t>	</a:t>
            </a:r>
            <a:r>
              <a:rPr dirty="0" spc="220"/>
              <a:t>children,</a:t>
            </a:r>
            <a:r>
              <a:rPr dirty="0"/>
              <a:t>	</a:t>
            </a:r>
            <a:r>
              <a:rPr dirty="0" spc="204"/>
              <a:t>puzzle</a:t>
            </a:r>
            <a:r>
              <a:rPr dirty="0"/>
              <a:t>	</a:t>
            </a:r>
            <a:r>
              <a:rPr dirty="0" spc="175"/>
              <a:t>toys</a:t>
            </a:r>
            <a:r>
              <a:rPr dirty="0"/>
              <a:t>	</a:t>
            </a:r>
            <a:r>
              <a:rPr dirty="0" spc="180"/>
              <a:t>play</a:t>
            </a:r>
            <a:r>
              <a:rPr dirty="0"/>
              <a:t>	</a:t>
            </a:r>
            <a:r>
              <a:rPr dirty="0" spc="-50"/>
              <a:t>a</a:t>
            </a:r>
            <a:r>
              <a:rPr dirty="0"/>
              <a:t>	</a:t>
            </a:r>
            <a:r>
              <a:rPr dirty="0" spc="215"/>
              <a:t>pivotal</a:t>
            </a:r>
            <a:r>
              <a:rPr dirty="0"/>
              <a:t>	</a:t>
            </a:r>
            <a:r>
              <a:rPr dirty="0" spc="175"/>
              <a:t>role</a:t>
            </a:r>
            <a:r>
              <a:rPr dirty="0"/>
              <a:t>	</a:t>
            </a:r>
            <a:r>
              <a:rPr dirty="0" spc="95"/>
              <a:t>in</a:t>
            </a:r>
            <a:r>
              <a:rPr dirty="0"/>
              <a:t>	</a:t>
            </a:r>
            <a:r>
              <a:rPr dirty="0" spc="185"/>
              <a:t>their</a:t>
            </a:r>
            <a:r>
              <a:rPr dirty="0"/>
              <a:t>	</a:t>
            </a:r>
            <a:r>
              <a:rPr dirty="0" spc="225"/>
              <a:t>cognitive</a:t>
            </a:r>
          </a:p>
          <a:p>
            <a:pPr marL="12700" marR="252729">
              <a:lnSpc>
                <a:spcPct val="115700"/>
              </a:lnSpc>
              <a:tabLst>
                <a:tab pos="1426845" algn="l"/>
                <a:tab pos="2582545" algn="l"/>
                <a:tab pos="3361054" algn="l"/>
                <a:tab pos="4058920" algn="l"/>
                <a:tab pos="5095875" algn="l"/>
                <a:tab pos="5168900" algn="l"/>
                <a:tab pos="6691630" algn="l"/>
                <a:tab pos="8021320" algn="l"/>
                <a:tab pos="10149840" algn="l"/>
              </a:tabLst>
            </a:pPr>
            <a:r>
              <a:rPr dirty="0" spc="229"/>
              <a:t>development,</a:t>
            </a:r>
            <a:r>
              <a:rPr dirty="0"/>
              <a:t>	</a:t>
            </a:r>
            <a:r>
              <a:rPr dirty="0" spc="-560"/>
              <a:t> </a:t>
            </a:r>
            <a:r>
              <a:rPr dirty="0" spc="225"/>
              <a:t>helping</a:t>
            </a:r>
            <a:r>
              <a:rPr dirty="0"/>
              <a:t>	</a:t>
            </a:r>
            <a:r>
              <a:rPr dirty="0" spc="170"/>
              <a:t>them</a:t>
            </a:r>
            <a:r>
              <a:rPr dirty="0"/>
              <a:t>	</a:t>
            </a:r>
            <a:r>
              <a:rPr dirty="0" spc="215"/>
              <a:t>improve</a:t>
            </a:r>
            <a:r>
              <a:rPr dirty="0"/>
              <a:t>	</a:t>
            </a:r>
            <a:r>
              <a:rPr dirty="0" spc="215"/>
              <a:t>spatial</a:t>
            </a:r>
            <a:r>
              <a:rPr dirty="0"/>
              <a:t>	</a:t>
            </a:r>
            <a:r>
              <a:rPr dirty="0" spc="225"/>
              <a:t>awareness,</a:t>
            </a:r>
            <a:r>
              <a:rPr dirty="0"/>
              <a:t>	</a:t>
            </a:r>
            <a:r>
              <a:rPr dirty="0" spc="215"/>
              <a:t>problem- solving</a:t>
            </a:r>
            <a:r>
              <a:rPr dirty="0"/>
              <a:t>	</a:t>
            </a:r>
            <a:r>
              <a:rPr dirty="0" spc="210"/>
              <a:t>skills,</a:t>
            </a:r>
            <a:r>
              <a:rPr dirty="0"/>
              <a:t>	</a:t>
            </a:r>
            <a:r>
              <a:rPr dirty="0" spc="140"/>
              <a:t>and</a:t>
            </a:r>
            <a:r>
              <a:rPr dirty="0"/>
              <a:t>	</a:t>
            </a:r>
            <a:r>
              <a:rPr dirty="0" spc="204"/>
              <a:t>hand-</a:t>
            </a:r>
            <a:r>
              <a:rPr dirty="0" spc="-420"/>
              <a:t> </a:t>
            </a:r>
            <a:r>
              <a:rPr dirty="0" spc="155"/>
              <a:t>eye</a:t>
            </a:r>
            <a:r>
              <a:rPr dirty="0"/>
              <a:t>		</a:t>
            </a:r>
            <a:r>
              <a:rPr dirty="0" spc="229"/>
              <a:t>coordination.</a:t>
            </a:r>
          </a:p>
          <a:p>
            <a:pPr marL="12700">
              <a:lnSpc>
                <a:spcPct val="100000"/>
              </a:lnSpc>
              <a:spcBef>
                <a:spcPts val="509"/>
              </a:spcBef>
              <a:tabLst>
                <a:tab pos="1210310" algn="l"/>
                <a:tab pos="2112010" algn="l"/>
                <a:tab pos="2813050" algn="l"/>
                <a:tab pos="3916679" algn="l"/>
                <a:tab pos="5659755" algn="l"/>
                <a:tab pos="6584950" algn="l"/>
                <a:tab pos="8007984" algn="l"/>
                <a:tab pos="9354185" algn="l"/>
              </a:tabLst>
            </a:pPr>
            <a:r>
              <a:rPr dirty="0" spc="195"/>
              <a:t>These</a:t>
            </a:r>
            <a:r>
              <a:rPr dirty="0"/>
              <a:t>	</a:t>
            </a:r>
            <a:r>
              <a:rPr dirty="0" spc="175"/>
              <a:t>toys</a:t>
            </a:r>
            <a:r>
              <a:rPr dirty="0"/>
              <a:t>	</a:t>
            </a:r>
            <a:r>
              <a:rPr dirty="0" spc="150"/>
              <a:t>are</a:t>
            </a:r>
            <a:r>
              <a:rPr dirty="0"/>
              <a:t>	</a:t>
            </a:r>
            <a:r>
              <a:rPr dirty="0" spc="200"/>
              <a:t>often</a:t>
            </a:r>
            <a:r>
              <a:rPr dirty="0"/>
              <a:t>	</a:t>
            </a:r>
            <a:r>
              <a:rPr dirty="0" spc="215"/>
              <a:t>designed</a:t>
            </a:r>
            <a:r>
              <a:rPr dirty="0"/>
              <a:t>	</a:t>
            </a:r>
            <a:r>
              <a:rPr dirty="0" spc="170"/>
              <a:t>with</a:t>
            </a:r>
            <a:r>
              <a:rPr dirty="0"/>
              <a:t>	</a:t>
            </a:r>
            <a:r>
              <a:rPr dirty="0" spc="210"/>
              <a:t>vibrant</a:t>
            </a:r>
            <a:r>
              <a:rPr dirty="0"/>
              <a:t>	</a:t>
            </a:r>
            <a:r>
              <a:rPr dirty="0" spc="215"/>
              <a:t>colors,</a:t>
            </a:r>
            <a:r>
              <a:rPr dirty="0"/>
              <a:t>	</a:t>
            </a:r>
            <a:r>
              <a:rPr dirty="0" spc="220"/>
              <a:t>engaging</a:t>
            </a:r>
          </a:p>
          <a:p>
            <a:pPr marL="12700" marR="5080">
              <a:lnSpc>
                <a:spcPct val="115700"/>
              </a:lnSpc>
              <a:spcBef>
                <a:spcPts val="5"/>
              </a:spcBef>
              <a:tabLst>
                <a:tab pos="1369695" algn="l"/>
                <a:tab pos="1558925" algn="l"/>
                <a:tab pos="2338070" algn="l"/>
                <a:tab pos="2637155" algn="l"/>
                <a:tab pos="3357245" algn="l"/>
                <a:tab pos="3801110" algn="l"/>
                <a:tab pos="4361180" algn="l"/>
                <a:tab pos="4977765" algn="l"/>
                <a:tab pos="5483225" algn="l"/>
                <a:tab pos="7595234" algn="l"/>
                <a:tab pos="8103234" algn="l"/>
                <a:tab pos="9159875" algn="l"/>
                <a:tab pos="9667875" algn="l"/>
                <a:tab pos="11414125" algn="l"/>
              </a:tabLst>
            </a:pPr>
            <a:r>
              <a:rPr dirty="0" spc="210"/>
              <a:t>themes,</a:t>
            </a:r>
            <a:r>
              <a:rPr dirty="0"/>
              <a:t>	</a:t>
            </a:r>
            <a:r>
              <a:rPr dirty="0" spc="140"/>
              <a:t>and</a:t>
            </a:r>
            <a:r>
              <a:rPr dirty="0"/>
              <a:t>	</a:t>
            </a:r>
            <a:r>
              <a:rPr dirty="0" spc="215"/>
              <a:t>varying</a:t>
            </a:r>
            <a:r>
              <a:rPr dirty="0"/>
              <a:t>	</a:t>
            </a:r>
            <a:r>
              <a:rPr dirty="0" spc="210"/>
              <a:t>levels</a:t>
            </a:r>
            <a:r>
              <a:rPr dirty="0"/>
              <a:t>	</a:t>
            </a:r>
            <a:r>
              <a:rPr dirty="0" spc="105"/>
              <a:t>of</a:t>
            </a:r>
            <a:r>
              <a:rPr dirty="0"/>
              <a:t>	</a:t>
            </a:r>
            <a:r>
              <a:rPr dirty="0" spc="225"/>
              <a:t>complexity</a:t>
            </a:r>
            <a:r>
              <a:rPr dirty="0"/>
              <a:t>	</a:t>
            </a:r>
            <a:r>
              <a:rPr dirty="0" spc="110"/>
              <a:t>to</a:t>
            </a:r>
            <a:r>
              <a:rPr dirty="0"/>
              <a:t>	</a:t>
            </a:r>
            <a:r>
              <a:rPr dirty="0" spc="200"/>
              <a:t>cater</a:t>
            </a:r>
            <a:r>
              <a:rPr dirty="0"/>
              <a:t>	</a:t>
            </a:r>
            <a:r>
              <a:rPr dirty="0" spc="110"/>
              <a:t>to</a:t>
            </a:r>
            <a:r>
              <a:rPr dirty="0"/>
              <a:t>	</a:t>
            </a:r>
            <a:r>
              <a:rPr dirty="0" spc="220"/>
              <a:t>different</a:t>
            </a:r>
            <a:r>
              <a:rPr dirty="0"/>
              <a:t>	</a:t>
            </a:r>
            <a:r>
              <a:rPr dirty="0" spc="155"/>
              <a:t>age </a:t>
            </a:r>
            <a:r>
              <a:rPr dirty="0" spc="210"/>
              <a:t>groups</a:t>
            </a:r>
            <a:r>
              <a:rPr dirty="0"/>
              <a:t>	</a:t>
            </a:r>
            <a:r>
              <a:rPr dirty="0" spc="200"/>
              <a:t>within</a:t>
            </a:r>
            <a:r>
              <a:rPr dirty="0"/>
              <a:t>	</a:t>
            </a:r>
            <a:r>
              <a:rPr dirty="0" spc="150"/>
              <a:t>the</a:t>
            </a:r>
            <a:r>
              <a:rPr dirty="0"/>
              <a:t>	</a:t>
            </a:r>
            <a:r>
              <a:rPr dirty="0" spc="195"/>
              <a:t>child</a:t>
            </a:r>
            <a:r>
              <a:rPr dirty="0"/>
              <a:t>	</a:t>
            </a:r>
            <a:r>
              <a:rPr dirty="0" spc="215"/>
              <a:t>segment.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2070" rIns="0" bIns="0" rtlCol="0" vert="horz">
            <a:spAutoFit/>
          </a:bodyPr>
          <a:lstStyle/>
          <a:p>
            <a:pPr marL="555434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912763" y="4026781"/>
            <a:ext cx="14972030" cy="6148070"/>
          </a:xfrm>
          <a:prstGeom prst="rect">
            <a:avLst/>
          </a:prstGeom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 sz="6500" b="1">
                <a:latin typeface="Lato Heavy"/>
                <a:cs typeface="Lato Heavy"/>
              </a:rPr>
              <a:t>COGNITIVE</a:t>
            </a:r>
            <a:r>
              <a:rPr dirty="0" sz="6500" spc="-45" b="1">
                <a:latin typeface="Lato Heavy"/>
                <a:cs typeface="Lato Heavy"/>
              </a:rPr>
              <a:t> </a:t>
            </a:r>
            <a:r>
              <a:rPr dirty="0" sz="6500" b="1">
                <a:latin typeface="Lato Heavy"/>
                <a:cs typeface="Lato Heavy"/>
              </a:rPr>
              <a:t>MARKET</a:t>
            </a:r>
            <a:r>
              <a:rPr dirty="0" sz="6500" spc="-30" b="1">
                <a:latin typeface="Lato Heavy"/>
                <a:cs typeface="Lato Heavy"/>
              </a:rPr>
              <a:t> </a:t>
            </a:r>
            <a:r>
              <a:rPr dirty="0" sz="6500" spc="-10" b="1">
                <a:latin typeface="Lato Heavy"/>
                <a:cs typeface="Lato Heavy"/>
              </a:rPr>
              <a:t>RESEARCH</a:t>
            </a:r>
            <a:endParaRPr sz="6500">
              <a:latin typeface="Lato Heavy"/>
              <a:cs typeface="Lato Heavy"/>
            </a:endParaRP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>
                <a:latin typeface="Lato"/>
                <a:cs typeface="Lato"/>
              </a:rPr>
              <a:t>Tel:</a:t>
            </a:r>
            <a:r>
              <a:rPr dirty="0" sz="3500">
                <a:latin typeface="Lato"/>
                <a:cs typeface="Lato"/>
              </a:rPr>
              <a:t>	+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-60">
                <a:latin typeface="Lato"/>
                <a:cs typeface="Lato"/>
              </a:rPr>
              <a:t>1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9">
                <a:latin typeface="Lato"/>
                <a:cs typeface="Lato"/>
              </a:rPr>
              <a:t>312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29">
                <a:latin typeface="Lato"/>
                <a:cs typeface="Lato"/>
              </a:rPr>
              <a:t>376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40">
                <a:latin typeface="Lato"/>
                <a:cs typeface="Lato"/>
              </a:rPr>
              <a:t>8303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-50">
                <a:latin typeface="Lato"/>
                <a:cs typeface="Lato"/>
              </a:rPr>
              <a:t>|</a:t>
            </a:r>
            <a:r>
              <a:rPr dirty="0" sz="3500">
                <a:latin typeface="Lato"/>
                <a:cs typeface="Lato"/>
              </a:rPr>
              <a:t>	+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150">
                <a:latin typeface="Lato"/>
                <a:cs typeface="Lato"/>
              </a:rPr>
              <a:t>44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9">
                <a:latin typeface="Lato"/>
                <a:cs typeface="Lato"/>
              </a:rPr>
              <a:t>020</a:t>
            </a:r>
            <a:r>
              <a:rPr dirty="0" sz="3500" spc="-55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60">
                <a:latin typeface="Lato"/>
                <a:cs typeface="Lato"/>
              </a:rPr>
              <a:t>8123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4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>
                <a:latin typeface="Lato"/>
                <a:cs typeface="Lato"/>
              </a:rPr>
              <a:t>India:</a:t>
            </a:r>
            <a:r>
              <a:rPr dirty="0" sz="3500">
                <a:latin typeface="Lato"/>
                <a:cs typeface="Lato"/>
              </a:rPr>
              <a:t>	(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+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175">
                <a:latin typeface="Lato"/>
                <a:cs typeface="Lato"/>
              </a:rPr>
              <a:t>91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-50">
                <a:latin typeface="Lato"/>
                <a:cs typeface="Lato"/>
              </a:rPr>
              <a:t>)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9">
                <a:latin typeface="Lato"/>
                <a:cs typeface="Lato"/>
              </a:rPr>
              <a:t>983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29">
                <a:latin typeface="Lato"/>
                <a:cs typeface="Lato"/>
              </a:rPr>
              <a:t>496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4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>
                <a:latin typeface="Lato"/>
                <a:cs typeface="Lato"/>
              </a:rPr>
              <a:t>sales@</a:t>
            </a:r>
            <a:r>
              <a:rPr dirty="0" sz="3500" spc="-535">
                <a:latin typeface="Lato"/>
                <a:cs typeface="Lato"/>
              </a:rPr>
              <a:t> </a:t>
            </a:r>
            <a:r>
              <a:rPr dirty="0" sz="3500" spc="340">
                <a:latin typeface="Lato"/>
                <a:cs typeface="Lato"/>
              </a:rPr>
              <a:t>cognitivemarketresearch.</a:t>
            </a:r>
            <a:r>
              <a:rPr dirty="0" sz="3500" spc="-535">
                <a:latin typeface="Lato"/>
                <a:cs typeface="Lato"/>
              </a:rPr>
              <a:t> </a:t>
            </a:r>
            <a:r>
              <a:rPr dirty="0" sz="3500" spc="21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>
                <a:latin typeface="Lato"/>
                <a:cs typeface="Lato"/>
              </a:rPr>
              <a:t>Access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245">
                <a:latin typeface="Lato"/>
                <a:cs typeface="Lato"/>
              </a:rPr>
              <a:t>the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295">
                <a:latin typeface="Lato"/>
                <a:cs typeface="Lato"/>
              </a:rPr>
              <a:t>Full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330">
                <a:latin typeface="Lato"/>
                <a:cs typeface="Lato"/>
              </a:rPr>
              <a:t>Report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-50">
                <a:latin typeface="Lato"/>
                <a:cs typeface="Lato"/>
              </a:rPr>
              <a:t>: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u="heavy" sz="4100" spc="385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http://tinyurl.com/cpd9eke3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>
                <a:latin typeface="Lato"/>
                <a:cs typeface="Lato"/>
              </a:rPr>
              <a:t>Please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240">
                <a:latin typeface="Lato"/>
                <a:cs typeface="Lato"/>
              </a:rPr>
              <a:t>visit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195">
                <a:latin typeface="Lato"/>
                <a:cs typeface="Lato"/>
              </a:rPr>
              <a:t>our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28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</a:pPr>
            <a:r>
              <a:rPr dirty="0" u="heavy" sz="3200" spc="31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DAF6BPv6gZg,BAFWDJyds2Y</cp:keywords>
  <dc:title>Puzzle Toy Market Report 2024</dc:title>
  <dcterms:created xsi:type="dcterms:W3CDTF">2024-01-17T12:21:49Z</dcterms:created>
  <dcterms:modified xsi:type="dcterms:W3CDTF">2024-01-17T12:21:49Z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2024-01-16T00:00:00Z</vt:filetime>
  </property>
  <property fmtid="{D5CDD505-2E9C-101B-9397-08002B2CF9AE}" pid="3" name="Creator">
    <vt:lpwstr>Canva</vt:lpwstr>
  </property>
  <property fmtid="{D5CDD505-2E9C-101B-9397-08002B2CF9AE}" pid="4" name="LastSaved">
    <vt:filetime>2024-01-17T00:00:00Z</vt:filetime>
  </property>
  <property fmtid="{D5CDD505-2E9C-101B-9397-08002B2CF9AE}" pid="5" name="Producer">
    <vt:lpwstr>3-Heights(TM) PDF Security Shell 4.8.25.2 (http://www.pdf-tools.com)</vt:lpwstr>
  </property>
</Properties>
</file>