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0000800000000000000" charset="0"/>
      <p:regular r:id="rId21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11" Type="http://schemas.openxmlformats.org/officeDocument/2006/relationships/image" Target="../media/image17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18.jpeg" /><Relationship Id="rId4" Type="http://schemas.openxmlformats.org/officeDocument/2006/relationships/hyperlink" Target="https://tinyurl.com/525zs7ax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7808768" y="0"/>
            <a:ext cx="10479232" cy="10287000"/>
            <a:chExt cx="2759962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59962" cy="2709333"/>
            </a:xfrm>
            <a:custGeom>
              <a:rect l="l" t="t" r="r" b="b"/>
              <a:pathLst>
                <a:path w="2759962" h="2709333">
                  <a:moveTo>
                    <a:pt x="0" y="0"/>
                  </a:moveTo>
                  <a:lnTo>
                    <a:pt x="2759962" y="0"/>
                  </a:lnTo>
                  <a:lnTo>
                    <a:pt x="27599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F452D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59962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910080" y="2711841"/>
            <a:ext cx="10276609" cy="514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92"/>
              </a:lnSpc>
            </a:pPr>
            <a:r>
              <a:rPr lang="en-US" sz="9299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8988"/>
              </a:lnSpc>
            </a:pPr>
            <a:r>
              <a:rPr lang="en-US" sz="8899">
                <a:solidFill>
                  <a:srgbClr val="FFFFFF"/>
                </a:solidFill>
                <a:latin typeface="Canva Sans"/>
              </a:rPr>
              <a:t>PROTON THERAPY</a:t>
            </a:r>
          </a:p>
          <a:p>
            <a:pPr>
              <a:lnSpc>
                <a:spcPts val="10200"/>
              </a:lnSpc>
            </a:pPr>
            <a:r>
              <a:rPr lang="en-US" sz="10099">
                <a:solidFill>
                  <a:srgbClr val="FFFFFF"/>
                </a:solidFill>
                <a:latin typeface="Canva Sans"/>
              </a:rPr>
              <a:t>MARKETREPORT</a:t>
            </a:r>
          </a:p>
          <a:p>
            <a:pPr>
              <a:lnSpc>
                <a:spcPts val="11411"/>
              </a:lnSpc>
            </a:pPr>
            <a:r>
              <a:rPr lang="en-US" sz="11298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34742" y="9282921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19620" y="2015836"/>
            <a:ext cx="16048758" cy="6255327"/>
            <a:chExt cx="4226834" cy="16474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26834" cy="1647494"/>
            </a:xfrm>
            <a:custGeom>
              <a:rect l="l" t="t" r="r" b="b"/>
              <a:pathLst>
                <a:path w="4226834" h="1647494">
                  <a:moveTo>
                    <a:pt x="24602" y="0"/>
                  </a:moveTo>
                  <a:lnTo>
                    <a:pt x="4202231" y="0"/>
                  </a:lnTo>
                  <a:cubicBezTo>
                    <a:pt x="4208756" y="0"/>
                    <a:pt x="4215014" y="2592"/>
                    <a:pt x="4219628" y="7206"/>
                  </a:cubicBezTo>
                  <a:cubicBezTo>
                    <a:pt x="4224242" y="11820"/>
                    <a:pt x="4226834" y="18077"/>
                    <a:pt x="4226834" y="24602"/>
                  </a:cubicBezTo>
                  <a:lnTo>
                    <a:pt x="4226834" y="1622891"/>
                  </a:lnTo>
                  <a:cubicBezTo>
                    <a:pt x="4226834" y="1629416"/>
                    <a:pt x="4224242" y="1635674"/>
                    <a:pt x="4219628" y="1640288"/>
                  </a:cubicBezTo>
                  <a:cubicBezTo>
                    <a:pt x="4215014" y="1644902"/>
                    <a:pt x="4208756" y="1647494"/>
                    <a:pt x="4202231" y="1647494"/>
                  </a:cubicBezTo>
                  <a:lnTo>
                    <a:pt x="24602" y="1647494"/>
                  </a:lnTo>
                  <a:cubicBezTo>
                    <a:pt x="18077" y="1647494"/>
                    <a:pt x="11820" y="1644902"/>
                    <a:pt x="7206" y="1640288"/>
                  </a:cubicBezTo>
                  <a:cubicBezTo>
                    <a:pt x="2592" y="1635674"/>
                    <a:pt x="0" y="1629416"/>
                    <a:pt x="0" y="1622891"/>
                  </a:cubicBezTo>
                  <a:lnTo>
                    <a:pt x="0" y="24602"/>
                  </a:lnTo>
                  <a:cubicBezTo>
                    <a:pt x="0" y="18077"/>
                    <a:pt x="2592" y="11820"/>
                    <a:pt x="7206" y="7206"/>
                  </a:cubicBezTo>
                  <a:cubicBezTo>
                    <a:pt x="11820" y="2592"/>
                    <a:pt x="18077" y="0"/>
                    <a:pt x="24602" y="0"/>
                  </a:cubicBez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26834" cy="1685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10566" y="3499979"/>
            <a:ext cx="15466868" cy="429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41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Canva Sans"/>
              </a:rPr>
              <a:t>Proton Therapy is a proton beam treatment and it is a type of external beam radiation therapy system that uses proton rather than X-rays to provide treatment to cancer patients. These protons used in radiation therapy helps to kill cancer cells that destroy healthy cell of the body decreasing the immunity of a patient. This treatment is a type of external beam radiation therapy and it painlessly delivers radiation through the skin from a machine outside the body.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79161" y="2344048"/>
            <a:ext cx="7747837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695538" y="2611131"/>
            <a:ext cx="7131969" cy="2159198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8552" y="0"/>
                  </a:moveTo>
                  <a:lnTo>
                    <a:pt x="751855" y="0"/>
                  </a:lnTo>
                  <a:cubicBezTo>
                    <a:pt x="811807" y="0"/>
                    <a:pt x="860407" y="48601"/>
                    <a:pt x="860407" y="108552"/>
                  </a:cubicBezTo>
                  <a:lnTo>
                    <a:pt x="860407" y="151935"/>
                  </a:lnTo>
                  <a:cubicBezTo>
                    <a:pt x="860407" y="211887"/>
                    <a:pt x="811807" y="260488"/>
                    <a:pt x="751855" y="260488"/>
                  </a:cubicBezTo>
                  <a:lnTo>
                    <a:pt x="108552" y="260488"/>
                  </a:lnTo>
                  <a:cubicBezTo>
                    <a:pt x="48601" y="260488"/>
                    <a:pt x="0" y="211887"/>
                    <a:pt x="0" y="151935"/>
                  </a:cubicBezTo>
                  <a:lnTo>
                    <a:pt x="0" y="108552"/>
                  </a:lnTo>
                  <a:cubicBezTo>
                    <a:pt x="0" y="48601"/>
                    <a:pt x="48601" y="0"/>
                    <a:pt x="108552" y="0"/>
                  </a:cubicBezTo>
                  <a:close/>
                </a:path>
              </a:pathLst>
            </a:custGeom>
            <a:solidFill>
              <a:srgbClr val="DCB23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989129" y="2876426"/>
            <a:ext cx="1741999" cy="1739821"/>
          </a:xfrm>
          <a:custGeom>
            <a:rect l="l" t="t" r="r" b="b"/>
            <a:pathLst>
              <a:path w="1741999" h="1739820">
                <a:moveTo>
                  <a:pt x="0" y="0"/>
                </a:moveTo>
                <a:lnTo>
                  <a:pt x="1741999" y="0"/>
                </a:lnTo>
                <a:lnTo>
                  <a:pt x="1741999" y="1739821"/>
                </a:lnTo>
                <a:lnTo>
                  <a:pt x="0" y="173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10948515" y="2806802"/>
            <a:ext cx="1716344" cy="1716344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95538" y="7410830"/>
            <a:ext cx="7131969" cy="2159198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8552" y="0"/>
                  </a:moveTo>
                  <a:lnTo>
                    <a:pt x="751855" y="0"/>
                  </a:lnTo>
                  <a:cubicBezTo>
                    <a:pt x="811807" y="0"/>
                    <a:pt x="860407" y="48601"/>
                    <a:pt x="860407" y="108552"/>
                  </a:cubicBezTo>
                  <a:lnTo>
                    <a:pt x="860407" y="151935"/>
                  </a:lnTo>
                  <a:cubicBezTo>
                    <a:pt x="860407" y="211887"/>
                    <a:pt x="811807" y="260488"/>
                    <a:pt x="751855" y="260488"/>
                  </a:cubicBezTo>
                  <a:lnTo>
                    <a:pt x="108552" y="260488"/>
                  </a:lnTo>
                  <a:cubicBezTo>
                    <a:pt x="48601" y="260488"/>
                    <a:pt x="0" y="211887"/>
                    <a:pt x="0" y="151935"/>
                  </a:cubicBezTo>
                  <a:lnTo>
                    <a:pt x="0" y="108552"/>
                  </a:lnTo>
                  <a:cubicBezTo>
                    <a:pt x="0" y="48601"/>
                    <a:pt x="48601" y="0"/>
                    <a:pt x="108552" y="0"/>
                  </a:cubicBezTo>
                  <a:close/>
                </a:path>
              </a:pathLst>
            </a:custGeom>
            <a:solidFill>
              <a:srgbClr val="DCB23E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989129" y="7676124"/>
            <a:ext cx="1741999" cy="1739821"/>
          </a:xfrm>
          <a:custGeom>
            <a:rect l="l" t="t" r="r" b="b"/>
            <a:pathLst>
              <a:path w="1741999" h="1739820">
                <a:moveTo>
                  <a:pt x="0" y="0"/>
                </a:moveTo>
                <a:lnTo>
                  <a:pt x="1741999" y="0"/>
                </a:lnTo>
                <a:lnTo>
                  <a:pt x="1741999" y="1739821"/>
                </a:lnTo>
                <a:lnTo>
                  <a:pt x="0" y="173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10948515" y="7606500"/>
            <a:ext cx="1716344" cy="1716344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95538" y="5010435"/>
            <a:ext cx="7131969" cy="2159198"/>
            <a:chExt cx="860407" cy="2604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8552" y="0"/>
                  </a:moveTo>
                  <a:lnTo>
                    <a:pt x="751855" y="0"/>
                  </a:lnTo>
                  <a:cubicBezTo>
                    <a:pt x="811807" y="0"/>
                    <a:pt x="860407" y="48601"/>
                    <a:pt x="860407" y="108552"/>
                  </a:cubicBezTo>
                  <a:lnTo>
                    <a:pt x="860407" y="151935"/>
                  </a:lnTo>
                  <a:cubicBezTo>
                    <a:pt x="860407" y="211887"/>
                    <a:pt x="811807" y="260488"/>
                    <a:pt x="751855" y="260488"/>
                  </a:cubicBezTo>
                  <a:lnTo>
                    <a:pt x="108552" y="260488"/>
                  </a:lnTo>
                  <a:cubicBezTo>
                    <a:pt x="48601" y="260488"/>
                    <a:pt x="0" y="211887"/>
                    <a:pt x="0" y="151935"/>
                  </a:cubicBezTo>
                  <a:lnTo>
                    <a:pt x="0" y="108552"/>
                  </a:lnTo>
                  <a:cubicBezTo>
                    <a:pt x="0" y="48601"/>
                    <a:pt x="48601" y="0"/>
                    <a:pt x="108552" y="0"/>
                  </a:cubicBezTo>
                  <a:close/>
                </a:path>
              </a:pathLst>
            </a:custGeom>
            <a:solidFill>
              <a:srgbClr val="DCB23E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0989129" y="5275730"/>
            <a:ext cx="1741999" cy="1739821"/>
          </a:xfrm>
          <a:custGeom>
            <a:rect l="l" t="t" r="r" b="b"/>
            <a:pathLst>
              <a:path w="1741999" h="1739820">
                <a:moveTo>
                  <a:pt x="0" y="0"/>
                </a:moveTo>
                <a:lnTo>
                  <a:pt x="1741999" y="0"/>
                </a:lnTo>
                <a:lnTo>
                  <a:pt x="1741999" y="1739821"/>
                </a:lnTo>
                <a:lnTo>
                  <a:pt x="0" y="173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1" name="Group 21"/>
          <p:cNvGrpSpPr/>
          <p:nvPr/>
        </p:nvGrpSpPr>
        <p:grpSpPr>
          <a:xfrm>
            <a:off x="10948515" y="5206105"/>
            <a:ext cx="1716344" cy="1716344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162248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78039" y="3269129"/>
            <a:ext cx="1257296" cy="677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3"/>
              </a:lnSpc>
              <a:spcBef>
                <a:spcPct val="0"/>
              </a:spcBef>
            </a:pPr>
            <a:r>
              <a:rPr lang="en-US" sz="3702">
                <a:solidFill>
                  <a:srgbClr val="3A6AD6"/>
                </a:solidFill>
                <a:latin typeface="Poppins Bold"/>
              </a:rPr>
              <a:t>2021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178039" y="7995949"/>
            <a:ext cx="1257296" cy="1195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1"/>
              </a:lnSpc>
            </a:pPr>
            <a:r>
              <a:rPr lang="en-US" sz="3702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435335" y="2899513"/>
            <a:ext cx="5255688" cy="1468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0"/>
              </a:lnSpc>
            </a:pPr>
            <a:r>
              <a:rPr lang="en-US" sz="4107">
                <a:solidFill>
                  <a:srgbClr val="000000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750"/>
              </a:lnSpc>
              <a:spcBef>
                <a:spcPct val="0"/>
              </a:spcBef>
            </a:pPr>
            <a:r>
              <a:rPr lang="en-US" sz="4107">
                <a:solidFill>
                  <a:srgbClr val="000000"/>
                </a:solidFill>
                <a:latin typeface="Poppins"/>
              </a:rPr>
              <a:t>USD 451.48 Million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664859" y="7717872"/>
            <a:ext cx="4791921" cy="1468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0"/>
              </a:lnSpc>
            </a:pPr>
            <a:r>
              <a:rPr lang="en-US" sz="4107">
                <a:solidFill>
                  <a:srgbClr val="000000"/>
                </a:solidFill>
                <a:latin typeface="Poppins"/>
              </a:rPr>
              <a:t>CAGR</a:t>
            </a:r>
          </a:p>
          <a:p>
            <a:pPr algn="ctr">
              <a:lnSpc>
                <a:spcPts val="5750"/>
              </a:lnSpc>
              <a:spcBef>
                <a:spcPct val="0"/>
              </a:spcBef>
            </a:pPr>
            <a:r>
              <a:rPr lang="en-US" sz="4107">
                <a:solidFill>
                  <a:srgbClr val="000000"/>
                </a:solidFill>
                <a:latin typeface="Poppins"/>
              </a:rPr>
              <a:t>13.49%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178039" y="5668433"/>
            <a:ext cx="1257296" cy="677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3"/>
              </a:lnSpc>
              <a:spcBef>
                <a:spcPct val="0"/>
              </a:spcBef>
            </a:pPr>
            <a:r>
              <a:rPr lang="en-US" sz="3702">
                <a:solidFill>
                  <a:srgbClr val="3A6AD6"/>
                </a:solidFill>
                <a:latin typeface="Poppins Bold"/>
              </a:rPr>
              <a:t>2028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500516" y="5299363"/>
            <a:ext cx="5190508" cy="1468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0"/>
              </a:lnSpc>
            </a:pPr>
            <a:r>
              <a:rPr lang="en-US" sz="4107">
                <a:solidFill>
                  <a:srgbClr val="000000"/>
                </a:solidFill>
                <a:latin typeface="Poppins"/>
              </a:rPr>
              <a:t>FORECAST</a:t>
            </a:r>
          </a:p>
          <a:p>
            <a:pPr algn="ctr">
              <a:lnSpc>
                <a:spcPts val="5750"/>
              </a:lnSpc>
              <a:spcBef>
                <a:spcPct val="0"/>
              </a:spcBef>
            </a:pPr>
            <a:r>
              <a:rPr lang="en-US" sz="4107">
                <a:solidFill>
                  <a:srgbClr val="000000"/>
                </a:solidFill>
                <a:latin typeface="Poppins"/>
              </a:rPr>
              <a:t>USD 2,661.12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54487" y="2136036"/>
            <a:ext cx="2358283" cy="2358283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65657" y="0"/>
                  </a:moveTo>
                  <a:lnTo>
                    <a:pt x="747143" y="0"/>
                  </a:lnTo>
                  <a:cubicBezTo>
                    <a:pt x="783404" y="0"/>
                    <a:pt x="812800" y="29396"/>
                    <a:pt x="812800" y="65657"/>
                  </a:cubicBezTo>
                  <a:lnTo>
                    <a:pt x="812800" y="747143"/>
                  </a:lnTo>
                  <a:cubicBezTo>
                    <a:pt x="812800" y="783404"/>
                    <a:pt x="783404" y="812800"/>
                    <a:pt x="747143" y="812800"/>
                  </a:cubicBezTo>
                  <a:lnTo>
                    <a:pt x="65657" y="812800"/>
                  </a:lnTo>
                  <a:cubicBezTo>
                    <a:pt x="29396" y="812800"/>
                    <a:pt x="0" y="783404"/>
                    <a:pt x="0" y="747143"/>
                  </a:cubicBezTo>
                  <a:lnTo>
                    <a:pt x="0" y="65657"/>
                  </a:lnTo>
                  <a:cubicBezTo>
                    <a:pt x="0" y="29396"/>
                    <a:pt x="29396" y="0"/>
                    <a:pt x="65657" y="0"/>
                  </a:cubicBezTo>
                  <a:close/>
                </a:path>
              </a:pathLst>
            </a:custGeom>
            <a:solidFill>
              <a:srgbClr val="3E312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5727" y="2387276"/>
            <a:ext cx="6518335" cy="3286416"/>
            <a:chExt cx="1511671" cy="7621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3754" y="0"/>
                  </a:moveTo>
                  <a:lnTo>
                    <a:pt x="1487917" y="0"/>
                  </a:lnTo>
                  <a:cubicBezTo>
                    <a:pt x="1501036" y="0"/>
                    <a:pt x="1511671" y="10635"/>
                    <a:pt x="1511671" y="23754"/>
                  </a:cubicBezTo>
                  <a:lnTo>
                    <a:pt x="1511671" y="738400"/>
                  </a:lnTo>
                  <a:cubicBezTo>
                    <a:pt x="1511671" y="751520"/>
                    <a:pt x="1501036" y="762155"/>
                    <a:pt x="1487917" y="762155"/>
                  </a:cubicBezTo>
                  <a:lnTo>
                    <a:pt x="23754" y="762155"/>
                  </a:lnTo>
                  <a:cubicBezTo>
                    <a:pt x="10635" y="762155"/>
                    <a:pt x="0" y="751520"/>
                    <a:pt x="0" y="738400"/>
                  </a:cubicBezTo>
                  <a:lnTo>
                    <a:pt x="0" y="23754"/>
                  </a:lnTo>
                  <a:cubicBezTo>
                    <a:pt x="0" y="10635"/>
                    <a:pt x="10635" y="0"/>
                    <a:pt x="2375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23087" y="6096673"/>
            <a:ext cx="2358283" cy="2358283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65657" y="0"/>
                  </a:moveTo>
                  <a:lnTo>
                    <a:pt x="747143" y="0"/>
                  </a:lnTo>
                  <a:cubicBezTo>
                    <a:pt x="783404" y="0"/>
                    <a:pt x="812800" y="29396"/>
                    <a:pt x="812800" y="65657"/>
                  </a:cubicBezTo>
                  <a:lnTo>
                    <a:pt x="812800" y="747143"/>
                  </a:lnTo>
                  <a:cubicBezTo>
                    <a:pt x="812800" y="783404"/>
                    <a:pt x="783404" y="812800"/>
                    <a:pt x="747143" y="812800"/>
                  </a:cubicBezTo>
                  <a:lnTo>
                    <a:pt x="65657" y="812800"/>
                  </a:lnTo>
                  <a:cubicBezTo>
                    <a:pt x="29396" y="812800"/>
                    <a:pt x="0" y="783404"/>
                    <a:pt x="0" y="747143"/>
                  </a:cubicBezTo>
                  <a:lnTo>
                    <a:pt x="0" y="65657"/>
                  </a:lnTo>
                  <a:cubicBezTo>
                    <a:pt x="0" y="29396"/>
                    <a:pt x="29396" y="0"/>
                    <a:pt x="65657" y="0"/>
                  </a:cubicBezTo>
                  <a:close/>
                </a:path>
              </a:pathLst>
            </a:custGeom>
            <a:solidFill>
              <a:srgbClr val="3E312E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74326" y="6347912"/>
            <a:ext cx="6518335" cy="3286416"/>
            <a:chExt cx="1511671" cy="76215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3754" y="0"/>
                  </a:moveTo>
                  <a:lnTo>
                    <a:pt x="1487917" y="0"/>
                  </a:lnTo>
                  <a:cubicBezTo>
                    <a:pt x="1501036" y="0"/>
                    <a:pt x="1511671" y="10635"/>
                    <a:pt x="1511671" y="23754"/>
                  </a:cubicBezTo>
                  <a:lnTo>
                    <a:pt x="1511671" y="738400"/>
                  </a:lnTo>
                  <a:cubicBezTo>
                    <a:pt x="1511671" y="751520"/>
                    <a:pt x="1501036" y="762155"/>
                    <a:pt x="1487917" y="762155"/>
                  </a:cubicBezTo>
                  <a:lnTo>
                    <a:pt x="23754" y="762155"/>
                  </a:lnTo>
                  <a:cubicBezTo>
                    <a:pt x="10635" y="762155"/>
                    <a:pt x="0" y="751520"/>
                    <a:pt x="0" y="738400"/>
                  </a:cubicBezTo>
                  <a:lnTo>
                    <a:pt x="0" y="23754"/>
                  </a:lnTo>
                  <a:cubicBezTo>
                    <a:pt x="0" y="10635"/>
                    <a:pt x="10635" y="0"/>
                    <a:pt x="2375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67223" y="372177"/>
            <a:ext cx="17353555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2104" y="6767673"/>
            <a:ext cx="6328381" cy="601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</a:pPr>
            <a:r>
              <a:rPr lang="en-US" sz="4833" spc="154">
                <a:solidFill>
                  <a:srgbClr val="000000"/>
                </a:solidFill>
                <a:latin typeface="Barlow Semi-Bold"/>
              </a:rPr>
              <a:t>End User Segment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7127" y="7842815"/>
            <a:ext cx="6486935" cy="1214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999" spc="127">
                <a:solidFill>
                  <a:srgbClr val="000000"/>
                </a:solidFill>
                <a:latin typeface="Barlow Semi-Bold"/>
              </a:rPr>
              <a:t>Single Room</a:t>
            </a:r>
          </a:p>
          <a:p>
            <a:pPr algn="ctr">
              <a:lnSpc>
                <a:spcPts val="4759"/>
              </a:lnSpc>
            </a:pPr>
            <a:r>
              <a:rPr lang="en-US" sz="3999" spc="127">
                <a:solidFill>
                  <a:srgbClr val="000000"/>
                </a:solidFill>
                <a:latin typeface="Barlow Semi-Bold"/>
              </a:rPr>
              <a:t>USD 1,805.91 Million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32104" y="2683353"/>
            <a:ext cx="6328381" cy="63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4999" spc="159">
                <a:solidFill>
                  <a:srgbClr val="000000"/>
                </a:solidFill>
                <a:latin typeface="Barlow Semi-Bold"/>
              </a:rPr>
              <a:t>Application Segment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9928" y="3880471"/>
            <a:ext cx="6392734" cy="1214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999" spc="127">
                <a:solidFill>
                  <a:srgbClr val="000000"/>
                </a:solidFill>
                <a:latin typeface="Barlow Semi-Bold"/>
              </a:rPr>
              <a:t>Lung Cancer</a:t>
            </a:r>
          </a:p>
          <a:p>
            <a:pPr algn="ctr">
              <a:lnSpc>
                <a:spcPts val="4759"/>
              </a:lnSpc>
            </a:pPr>
            <a:r>
              <a:rPr lang="en-US" sz="3999" spc="127">
                <a:solidFill>
                  <a:srgbClr val="000000"/>
                </a:solidFill>
                <a:latin typeface="Barlow Semi-Bold"/>
              </a:rPr>
              <a:t>USD 566.42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149244"/>
            <a:ext cx="12204014" cy="9137756"/>
          </a:xfrm>
          <a:custGeom>
            <a:rect l="l" t="t" r="r" b="b"/>
            <a:pathLst>
              <a:path w="12204014" h="9137756">
                <a:moveTo>
                  <a:pt x="0" y="0"/>
                </a:moveTo>
                <a:lnTo>
                  <a:pt x="12204014" y="0"/>
                </a:lnTo>
                <a:lnTo>
                  <a:pt x="12204014" y="9137756"/>
                </a:lnTo>
                <a:lnTo>
                  <a:pt x="0" y="91377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0" y="84858"/>
            <a:ext cx="18016034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spc="150">
                <a:solidFill>
                  <a:srgbClr val="1B1917"/>
                </a:solidFill>
                <a:latin typeface="Canva Sans"/>
              </a:rPr>
              <a:t>Global Proton Therapy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72163" y="5784797"/>
            <a:ext cx="7615837" cy="1579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7"/>
              </a:lnSpc>
            </a:pPr>
            <a:r>
              <a:rPr lang="en-US" sz="5799">
                <a:solidFill>
                  <a:srgbClr val="1B1917"/>
                </a:solidFill>
                <a:latin typeface="Canva Sans"/>
              </a:rPr>
              <a:t>Europe</a:t>
            </a:r>
          </a:p>
          <a:p>
            <a:pPr algn="ctr">
              <a:lnSpc>
                <a:spcPts val="6147"/>
              </a:lnSpc>
            </a:pPr>
            <a:r>
              <a:rPr lang="en-US" sz="5799">
                <a:solidFill>
                  <a:srgbClr val="1B1917"/>
                </a:solidFill>
                <a:latin typeface="Canva Sans"/>
              </a:rPr>
              <a:t>USD 1,027.46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199869" y="2204283"/>
            <a:ext cx="7521179" cy="2772107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9498061" y="5279646"/>
            <a:ext cx="8222987" cy="2803071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9498061" y="2204283"/>
            <a:ext cx="8222987" cy="2772107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885637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8441831" y="2633168"/>
            <a:ext cx="2112460" cy="1914337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8199113" y="5656244"/>
            <a:ext cx="2355178" cy="1914337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885637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10442774" y="3313294"/>
            <a:ext cx="639821" cy="55408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10442774" y="6388657"/>
            <a:ext cx="639821" cy="554085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885637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8441831" y="3267316"/>
            <a:ext cx="2112460" cy="496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99113" y="6388876"/>
            <a:ext cx="2597896" cy="496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E6E4E1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36067" y="2731339"/>
            <a:ext cx="6459152" cy="158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49"/>
              </a:lnSpc>
            </a:pPr>
            <a:r>
              <a:rPr lang="en-US" sz="4999" spc="159">
                <a:solidFill>
                  <a:srgbClr val="E6E4E1"/>
                </a:solidFill>
                <a:latin typeface="Barlow Semi-Bold"/>
              </a:rPr>
              <a:t>Increasing Prevalence of Cancer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36067" y="5800612"/>
            <a:ext cx="6266472" cy="158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49"/>
              </a:lnSpc>
            </a:pPr>
            <a:r>
              <a:rPr lang="en-US" sz="4999" spc="159">
                <a:solidFill>
                  <a:srgbClr val="FFFFFF"/>
                </a:solidFill>
                <a:latin typeface="Barlow Semi-Bold"/>
              </a:rPr>
              <a:t>Lack of trained professionals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587211"/>
            <a:ext cx="16230600" cy="7112577"/>
            <a:chExt cx="4274726" cy="1873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873271"/>
            </a:xfrm>
            <a:custGeom>
              <a:rect l="l" t="t" r="r" b="b"/>
              <a:pathLst>
                <a:path w="4274726" h="1873271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48945"/>
                  </a:lnTo>
                  <a:cubicBezTo>
                    <a:pt x="4274726" y="1855396"/>
                    <a:pt x="4272163" y="1861584"/>
                    <a:pt x="4267601" y="1866146"/>
                  </a:cubicBezTo>
                  <a:cubicBezTo>
                    <a:pt x="4263039" y="1870708"/>
                    <a:pt x="4256851" y="1873271"/>
                    <a:pt x="4250399" y="1873271"/>
                  </a:cubicBezTo>
                  <a:lnTo>
                    <a:pt x="24327" y="1873271"/>
                  </a:lnTo>
                  <a:cubicBezTo>
                    <a:pt x="10891" y="1873271"/>
                    <a:pt x="0" y="1862380"/>
                    <a:pt x="0" y="184894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9113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62495" y="3025057"/>
            <a:ext cx="15996805" cy="5174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71" lvl="1" indent="-442586">
              <a:lnSpc>
                <a:spcPts val="5124"/>
              </a:lnSpc>
              <a:buFont typeface="Arial"/>
              <a:buChar char="•"/>
            </a:pPr>
            <a:r>
              <a:rPr lang="en-US" sz="4099">
                <a:solidFill>
                  <a:srgbClr val="FFFFFF"/>
                </a:solidFill>
                <a:latin typeface="Canva Sans"/>
              </a:rPr>
              <a:t>The Global Proton Therapy Market is witnessing significant growth in the near future.</a:t>
            </a:r>
          </a:p>
          <a:p>
            <a:pPr marL="885171" lvl="1" indent="-442586">
              <a:lnSpc>
                <a:spcPts val="5124"/>
              </a:lnSpc>
              <a:buFont typeface="Arial"/>
              <a:buChar char="•"/>
            </a:pPr>
            <a:r>
              <a:rPr lang="en-US" sz="4099">
                <a:solidFill>
                  <a:srgbClr val="FFFFFF"/>
                </a:solidFill>
                <a:latin typeface="Canva Sans"/>
              </a:rPr>
              <a:t>In 2023, the Lung Cancer segment accounted for noticeable share of global Proton Therapy Market and is projected to experience significant growth in the near future.</a:t>
            </a:r>
          </a:p>
          <a:p>
            <a:pPr marL="885171" lvl="1" indent="-442586">
              <a:lnSpc>
                <a:spcPts val="5124"/>
              </a:lnSpc>
              <a:buFont typeface="Arial"/>
              <a:buChar char="•"/>
            </a:pPr>
            <a:r>
              <a:rPr lang="en-US" sz="4099">
                <a:solidFill>
                  <a:srgbClr val="FFFFFF"/>
                </a:solidFill>
                <a:latin typeface="Canva Sans"/>
              </a:rPr>
              <a:t>The Single Room segment is expected to expand at the significant CAGR retaining position throughout the forecast period.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60752" y="1828800"/>
            <a:ext cx="1115085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92" b="-8392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49407" y="3785288"/>
            <a:ext cx="3748961" cy="1715739"/>
          </a:xfrm>
          <a:custGeom>
            <a:rect l="l" t="t" r="r" b="b"/>
            <a:pathLst>
              <a:path w="3748961" h="1715738">
                <a:moveTo>
                  <a:pt x="0" y="0"/>
                </a:moveTo>
                <a:lnTo>
                  <a:pt x="3748962" y="0"/>
                </a:lnTo>
                <a:lnTo>
                  <a:pt x="3748962" y="1715739"/>
                </a:lnTo>
                <a:lnTo>
                  <a:pt x="0" y="1715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8687" b="-59816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6273630" y="3808146"/>
            <a:ext cx="4981945" cy="1670023"/>
          </a:xfrm>
          <a:custGeom>
            <a:rect l="l" t="t" r="r" b="b"/>
            <a:pathLst>
              <a:path w="4981945" h="1670023">
                <a:moveTo>
                  <a:pt x="0" y="0"/>
                </a:moveTo>
                <a:lnTo>
                  <a:pt x="4981946" y="0"/>
                </a:lnTo>
                <a:lnTo>
                  <a:pt x="4981946" y="1670023"/>
                </a:lnTo>
                <a:lnTo>
                  <a:pt x="0" y="16700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169" b="-106146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2797151" y="3998418"/>
            <a:ext cx="4962555" cy="1582854"/>
          </a:xfrm>
          <a:custGeom>
            <a:rect l="l" t="t" r="r" b="b"/>
            <a:pathLst>
              <a:path w="4962555" h="1582854">
                <a:moveTo>
                  <a:pt x="0" y="0"/>
                </a:moveTo>
                <a:lnTo>
                  <a:pt x="4962554" y="0"/>
                </a:lnTo>
                <a:lnTo>
                  <a:pt x="4962554" y="1582854"/>
                </a:lnTo>
                <a:lnTo>
                  <a:pt x="0" y="1582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717" t="-44271" r="-7436" b="-43622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682630" y="5982977"/>
            <a:ext cx="4682516" cy="1428167"/>
          </a:xfrm>
          <a:custGeom>
            <a:rect l="l" t="t" r="r" b="b"/>
            <a:pathLst>
              <a:path w="4682516" h="1428167">
                <a:moveTo>
                  <a:pt x="0" y="0"/>
                </a:moveTo>
                <a:lnTo>
                  <a:pt x="4682516" y="0"/>
                </a:lnTo>
                <a:lnTo>
                  <a:pt x="4682516" y="1428167"/>
                </a:lnTo>
                <a:lnTo>
                  <a:pt x="0" y="14281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5906479" y="5982977"/>
            <a:ext cx="5970542" cy="1557102"/>
          </a:xfrm>
          <a:custGeom>
            <a:rect l="l" t="t" r="r" b="b"/>
            <a:pathLst>
              <a:path w="5970542" h="1557102">
                <a:moveTo>
                  <a:pt x="0" y="0"/>
                </a:moveTo>
                <a:lnTo>
                  <a:pt x="5970542" y="0"/>
                </a:lnTo>
                <a:lnTo>
                  <a:pt x="5970542" y="1557102"/>
                </a:lnTo>
                <a:lnTo>
                  <a:pt x="0" y="15571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8343" b="-43376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2268856" y="6201683"/>
            <a:ext cx="6019144" cy="1119690"/>
          </a:xfrm>
          <a:custGeom>
            <a:rect l="l" t="t" r="r" b="b"/>
            <a:pathLst>
              <a:path w="6019144" h="1119690">
                <a:moveTo>
                  <a:pt x="0" y="0"/>
                </a:moveTo>
                <a:lnTo>
                  <a:pt x="6019144" y="0"/>
                </a:lnTo>
                <a:lnTo>
                  <a:pt x="6019144" y="1119690"/>
                </a:lnTo>
                <a:lnTo>
                  <a:pt x="0" y="11196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410268" y="8025854"/>
            <a:ext cx="5660045" cy="1202760"/>
          </a:xfrm>
          <a:custGeom>
            <a:rect l="l" t="t" r="r" b="b"/>
            <a:pathLst>
              <a:path w="5660045" h="1202760">
                <a:moveTo>
                  <a:pt x="0" y="0"/>
                </a:moveTo>
                <a:lnTo>
                  <a:pt x="5660045" y="0"/>
                </a:lnTo>
                <a:lnTo>
                  <a:pt x="5660045" y="1202759"/>
                </a:lnTo>
                <a:lnTo>
                  <a:pt x="0" y="12027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7037064" y="7996167"/>
            <a:ext cx="4455286" cy="1262133"/>
          </a:xfrm>
          <a:custGeom>
            <a:rect l="l" t="t" r="r" b="b"/>
            <a:pathLst>
              <a:path w="4455286" h="1262133">
                <a:moveTo>
                  <a:pt x="0" y="0"/>
                </a:moveTo>
                <a:lnTo>
                  <a:pt x="4455286" y="0"/>
                </a:lnTo>
                <a:lnTo>
                  <a:pt x="4455286" y="1262133"/>
                </a:lnTo>
                <a:lnTo>
                  <a:pt x="0" y="12621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42142" b="-42592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2721580" y="7940498"/>
            <a:ext cx="5113695" cy="1020698"/>
          </a:xfrm>
          <a:custGeom>
            <a:rect l="l" t="t" r="r" b="b"/>
            <a:pathLst>
              <a:path w="5113695" h="1020697">
                <a:moveTo>
                  <a:pt x="0" y="0"/>
                </a:moveTo>
                <a:lnTo>
                  <a:pt x="5113696" y="0"/>
                </a:lnTo>
                <a:lnTo>
                  <a:pt x="5113696" y="1020697"/>
                </a:lnTo>
                <a:lnTo>
                  <a:pt x="0" y="1020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4865642" y="70008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5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66426" y="626119"/>
            <a:ext cx="7677614" cy="43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</a:pPr>
            <a:r>
              <a:rPr lang="en-US" sz="3387">
                <a:solidFill>
                  <a:srgbClr val="FFFFFF"/>
                </a:solidFill>
                <a:latin typeface="Georgia Pro Bold"/>
              </a:rPr>
              <a:t>For Full Report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38877" y="783333"/>
            <a:ext cx="10410247" cy="15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69"/>
              </a:lnSpc>
            </a:pPr>
            <a:r>
              <a:rPr lang="en-US" sz="8907">
                <a:solidFill>
                  <a:srgbClr val="FFFFFF"/>
                </a:solidFill>
                <a:latin typeface="Canva Sans Bold"/>
              </a:rPr>
              <a:t>Contact us</a:t>
            </a:r>
          </a:p>
        </p:txBody>
      </p:sp>
      <p:sp>
        <p:nvSpPr>
          <p:cNvPr id="8" name="Freeform 8"/>
          <p:cNvSpPr/>
          <p:nvPr/>
        </p:nvSpPr>
        <p:spPr>
          <a:xfrm>
            <a:off x="7167099" y="2140990"/>
            <a:ext cx="3676267" cy="2337570"/>
          </a:xfrm>
          <a:custGeom>
            <a:rect l="l" t="t" r="r" b="b"/>
            <a:pathLst>
              <a:path w="3676266" h="2337570">
                <a:moveTo>
                  <a:pt x="0" y="0"/>
                </a:moveTo>
                <a:lnTo>
                  <a:pt x="3676267" y="0"/>
                </a:lnTo>
                <a:lnTo>
                  <a:pt x="3676267" y="2337571"/>
                </a:lnTo>
                <a:lnTo>
                  <a:pt x="0" y="2337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-52154" y="4345211"/>
            <a:ext cx="18392308" cy="1116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33"/>
              </a:lnSpc>
              <a:spcBef>
                <a:spcPct val="0"/>
              </a:spcBef>
            </a:pPr>
            <a:r>
              <a:rPr lang="en-US" sz="6452">
                <a:solidFill>
                  <a:srgbClr val="FFFFFF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81038" y="5657939"/>
            <a:ext cx="10848390" cy="1195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5"/>
              </a:lnSpc>
              <a:spcBef>
                <a:spcPct val="0"/>
              </a:spcBef>
            </a:pPr>
            <a:r>
              <a:rPr lang="en-US" sz="3475" spc="347">
                <a:solidFill>
                  <a:srgbClr val="FFFFFF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865"/>
              </a:lnSpc>
              <a:spcBef>
                <a:spcPct val="0"/>
              </a:spcBef>
            </a:pPr>
            <a:r>
              <a:rPr lang="en-US" sz="3475" spc="347">
                <a:solidFill>
                  <a:srgbClr val="FFFFFF"/>
                </a:solidFill>
                <a:latin typeface="Lato"/>
              </a:rPr>
              <a:t>India: (+91) 983-496-8611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7392" y="7055873"/>
            <a:ext cx="13233216" cy="58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9"/>
              </a:lnSpc>
            </a:pPr>
            <a:r>
              <a:rPr lang="en-US" sz="3471" spc="354">
                <a:solidFill>
                  <a:srgbClr val="FFFFFF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3879" y="7826778"/>
            <a:ext cx="15771064" cy="70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8"/>
              </a:lnSpc>
              <a:spcBef>
                <a:spcPct val="0"/>
              </a:spcBef>
            </a:pPr>
            <a:r>
              <a:rPr lang="en-US" sz="4077" spc="407">
                <a:solidFill>
                  <a:srgbClr val="FFFFFF"/>
                </a:solidFill>
                <a:latin typeface="Lato"/>
              </a:rPr>
              <a:t>Access the Full Report : </a:t>
            </a:r>
            <a:r>
              <a:rPr lang="en-US" sz="4077" u="sng" spc="407">
                <a:solidFill>
                  <a:srgbClr val="FFFFFF"/>
                </a:solidFill>
                <a:latin typeface="Lato"/>
                <a:hlinkClick r:id="rId4" tooltip="https://tinyurl.com/525zs7ax"/>
              </a:rPr>
              <a:t>https://tinyurl.com/525zs7ax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4729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FFFFFF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FFFFFF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Proton Therapy Market Report 2023</dc:title>
  <cp:lastModifiedBy>decipher market</cp:lastModifiedBy>
  <cp:revision>2</cp:revision>
  <dcterms:created xsi:type="dcterms:W3CDTF">2006-08-16T00:00:00Z</dcterms:created>
  <dcterms:modified xsi:type="dcterms:W3CDTF">2024-02-15T10:59:27Z</dcterms:modified>
</cp:coreProperties>
</file>