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Arimo" panose="020B0604020202020204" charset="0"/>
      <p:regular r:id="rId12"/>
    </p:embeddedFont>
    <p:embeddedFont>
      <p:font typeface="Barlow" panose="00000500000000000000" pitchFamily="2" charset="0"/>
      <p:regular r:id="rId13"/>
    </p:embeddedFont>
    <p:embeddedFont>
      <p:font typeface="Canva Sans" panose="020B0604020202020204" charset="0"/>
      <p:regular r:id="rId14"/>
    </p:embeddedFont>
    <p:embeddedFont>
      <p:font typeface="Canva Sans Bold" panose="020B0604020202020204" charset="0"/>
      <p:regular r:id="rId15"/>
    </p:embeddedFont>
    <p:embeddedFont>
      <p:font typeface="DM Sans" pitchFamily="2" charset="0"/>
      <p:regular r:id="rId16"/>
    </p:embeddedFont>
    <p:embeddedFont>
      <p:font typeface="Garet Bold" panose="020B0604020202020204" charset="0"/>
      <p:regular r:id="rId17"/>
    </p:embeddedFont>
    <p:embeddedFont>
      <p:font typeface="Georgia Pro Bold" panose="020B0604020202020204" charset="0"/>
      <p:regular r:id="rId18"/>
    </p:embeddedFont>
    <p:embeddedFont>
      <p:font typeface="Lato" panose="020F0502020204030203" pitchFamily="34" charset="0"/>
      <p:regular r:id="rId19"/>
    </p:embeddedFont>
    <p:embeddedFont>
      <p:font typeface="Lato Bold" panose="020F0502020204030203" charset="0"/>
      <p:regular r:id="rId20"/>
    </p:embeddedFont>
    <p:embeddedFont>
      <p:font typeface="Montserrat" panose="00000500000000000000" pitchFamily="2" charset="0"/>
      <p:regular r:id="rId21"/>
    </p:embeddedFont>
    <p:embeddedFont>
      <p:font typeface="Montserrat Classic" panose="020B0604020202020204" charset="0"/>
      <p:regular r:id="rId22"/>
    </p:embeddedFont>
    <p:embeddedFont>
      <p:font typeface="Poppins" panose="00000500000000000000" pitchFamily="2" charset="0"/>
      <p:regular r:id="rId23"/>
    </p:embeddedFont>
    <p:embeddedFont>
      <p:font typeface="Poppins Bold" panose="00000800000000000000" charset="0"/>
      <p:regular r:id="rId2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font" Target="fonts/font13.fntdata"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hyperlink" Target="https://tinyurl.com/msc5kffn"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7215" b="-11339"/>
            </a:stretch>
          </a:blipFill>
        </p:spPr>
        <p:txBody>
          <a:bodyPr/>
          <a:lstStyle/>
          <a:p/>
        </p:txBody>
      </p:sp>
      <p:sp>
        <p:nvSpPr>
          <p:cNvPr id="3" name="TextBox 3"/>
          <p:cNvSpPr txBox="1"/>
          <p:nvPr/>
        </p:nvSpPr>
        <p:spPr>
          <a:xfrm>
            <a:off x="331731" y="9437705"/>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4" name="TextBox 4"/>
          <p:cNvSpPr txBox="1"/>
          <p:nvPr/>
        </p:nvSpPr>
        <p:spPr>
          <a:xfrm>
            <a:off x="331730" y="3921126"/>
            <a:ext cx="16584668" cy="2513509"/>
          </a:xfrm>
          <a:prstGeom prst="rect">
            <a:avLst/>
          </a:prstGeom>
        </p:spPr>
        <p:txBody>
          <a:bodyPr wrap="square" lIns="0" tIns="0" rIns="0" bIns="0" rtlCol="0" anchor="t">
            <a:spAutoFit/>
          </a:bodyPr>
          <a:lstStyle/>
          <a:p>
            <a:pPr>
              <a:lnSpc>
                <a:spcPts val="4899"/>
              </a:lnSpc>
            </a:pPr>
            <a:r>
              <a:rPr lang="en-US" sz="4999">
                <a:solidFill>
                  <a:srgbClr val="FFFFFF"/>
                </a:solidFill>
                <a:latin typeface="Arimo"/>
              </a:rPr>
              <a:t>GLOBAL </a:t>
            </a:r>
          </a:p>
          <a:p>
            <a:pPr>
              <a:lnSpc>
                <a:spcPts val="4899"/>
              </a:lnSpc>
            </a:pPr>
            <a:r>
              <a:rPr lang="en-US" sz="4999">
                <a:solidFill>
                  <a:srgbClr val="FFFFFF"/>
                </a:solidFill>
                <a:latin typeface="Arimo"/>
              </a:rPr>
              <a:t>PROPERTY MANAGEMENT SERVICE</a:t>
            </a:r>
          </a:p>
          <a:p>
            <a:pPr>
              <a:lnSpc>
                <a:spcPts val="4899"/>
              </a:lnSpc>
            </a:pPr>
            <a:r>
              <a:rPr lang="en-US" sz="4999">
                <a:solidFill>
                  <a:srgbClr val="FFFFFF"/>
                </a:solidFill>
                <a:latin typeface="Arimo"/>
              </a:rPr>
              <a:t>MARKET REPORT </a:t>
            </a:r>
          </a:p>
          <a:p>
            <a:pPr>
              <a:lnSpc>
                <a:spcPts val="4899"/>
              </a:lnSpc>
            </a:pPr>
            <a:r>
              <a:rPr lang="en-US" sz="4999">
                <a:solidFill>
                  <a:srgbClr val="FFFFFF"/>
                </a:solidFill>
                <a:latin typeface="Arimo"/>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146522" y="1731284"/>
            <a:ext cx="15994955" cy="6824432"/>
            <a:chExt cx="4212663" cy="1797381"/>
          </a:xfrm>
        </p:grpSpPr>
        <p:sp>
          <p:nvSpPr>
            <p:cNvPr id="4" name="Freeform 4"/>
            <p:cNvSpPr/>
            <p:nvPr/>
          </p:nvSpPr>
          <p:spPr>
            <a:xfrm>
              <a:off x="0" y="0"/>
              <a:ext cx="4212663" cy="1797381"/>
            </a:xfrm>
            <a:custGeom>
              <a:rect l="l" t="t" r="r" b="b"/>
              <a:pathLst>
                <a:path w="4212663" h="1797381">
                  <a:moveTo>
                    <a:pt x="0" y="0"/>
                  </a:moveTo>
                  <a:lnTo>
                    <a:pt x="4212663" y="0"/>
                  </a:lnTo>
                  <a:lnTo>
                    <a:pt x="4212663" y="1797381"/>
                  </a:lnTo>
                  <a:lnTo>
                    <a:pt x="0" y="1797381"/>
                  </a:lnTo>
                  <a:close/>
                </a:path>
              </a:pathLst>
            </a:custGeom>
            <a:solidFill>
              <a:srgbClr val="1E3048">
                <a:alpha val="69804"/>
              </a:srgbClr>
            </a:solidFill>
          </p:spPr>
          <p:txBody>
            <a:bodyPr/>
            <a:lstStyle/>
            <a:p/>
          </p:txBody>
        </p:sp>
        <p:sp>
          <p:nvSpPr>
            <p:cNvPr id="5" name="TextBox 5"/>
            <p:cNvSpPr txBox="1"/>
            <p:nvPr/>
          </p:nvSpPr>
          <p:spPr>
            <a:xfrm>
              <a:off x="0" y="-38100"/>
              <a:ext cx="4212663" cy="1835481"/>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091867" y="2122029"/>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
        <p:nvSpPr>
          <p:cNvPr id="7" name="TextBox 7"/>
          <p:cNvSpPr txBox="1"/>
          <p:nvPr/>
        </p:nvSpPr>
        <p:spPr>
          <a:xfrm>
            <a:off x="1323999" y="3135981"/>
            <a:ext cx="15663543" cy="5033646"/>
          </a:xfrm>
          <a:prstGeom prst="rect">
            <a:avLst/>
          </a:prstGeom>
        </p:spPr>
        <p:txBody>
          <a:bodyPr lIns="0" tIns="0" rIns="0" bIns="0" rtlCol="0" anchor="t">
            <a:spAutoFit/>
          </a:bodyPr>
          <a:lstStyle/>
          <a:p>
            <a:pPr>
              <a:lnSpc>
                <a:spcPts val="4479"/>
              </a:lnSpc>
              <a:spcBef>
                <a:spcPct val="0"/>
              </a:spcBef>
            </a:pPr>
            <a:r>
              <a:rPr lang="en-US" sz="3199">
                <a:solidFill>
                  <a:srgbClr val="FFFFFF"/>
                </a:solidFill>
                <a:latin typeface="Canva Sans"/>
              </a:rPr>
              <a:t>The property management software program offers a centralized platform for viewing all properties and allows for control of other property-related operations, such as maintenance duties and tenant requirements. It primarily offers online document storage &amp; sharing, financial reporting, electronic lease agreements, accounting capabilities, online maintenance requests &amp; tracking, and integrated banking, among other applications. The automated property management solution has improved the software system by decreasing human errors and allowing property managers to arrange work assignments to avoid service interruptions efficiently.</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8890" b="-9405"/>
            </a:stretch>
          </a:blipFill>
        </p:spPr>
        <p:txBody>
          <a:bodyPr/>
          <a:lstStyle/>
          <a:p/>
        </p:txBody>
      </p:sp>
      <p:grpSp>
        <p:nvGrpSpPr>
          <p:cNvPr id="3" name="Group 3"/>
          <p:cNvGrpSpPr/>
          <p:nvPr/>
        </p:nvGrpSpPr>
        <p:grpSpPr>
          <a:xfrm>
            <a:off x="405871" y="5981247"/>
            <a:ext cx="9125693" cy="2762796"/>
            <a:chExt cx="860407" cy="260488"/>
          </a:xfrm>
        </p:grpSpPr>
        <p:sp>
          <p:nvSpPr>
            <p:cNvPr id="4" name="Freeform 4"/>
            <p:cNvSpPr/>
            <p:nvPr/>
          </p:nvSpPr>
          <p:spPr>
            <a:xfrm>
              <a:off x="0" y="0"/>
              <a:ext cx="860407" cy="260488"/>
            </a:xfrm>
            <a:custGeom>
              <a:rect l="l" t="t" r="r" b="b"/>
              <a:pathLst>
                <a:path w="860407" h="260488">
                  <a:moveTo>
                    <a:pt x="84837" y="0"/>
                  </a:moveTo>
                  <a:lnTo>
                    <a:pt x="775571" y="0"/>
                  </a:lnTo>
                  <a:cubicBezTo>
                    <a:pt x="798071" y="0"/>
                    <a:pt x="819649" y="8938"/>
                    <a:pt x="835559" y="24848"/>
                  </a:cubicBezTo>
                  <a:cubicBezTo>
                    <a:pt x="851469" y="40758"/>
                    <a:pt x="860407" y="62336"/>
                    <a:pt x="860407" y="84837"/>
                  </a:cubicBezTo>
                  <a:lnTo>
                    <a:pt x="860407" y="175651"/>
                  </a:lnTo>
                  <a:cubicBezTo>
                    <a:pt x="860407" y="198151"/>
                    <a:pt x="851469" y="219730"/>
                    <a:pt x="835559" y="235640"/>
                  </a:cubicBezTo>
                  <a:cubicBezTo>
                    <a:pt x="819649" y="251549"/>
                    <a:pt x="798071" y="260488"/>
                    <a:pt x="775571" y="260488"/>
                  </a:cubicBezTo>
                  <a:lnTo>
                    <a:pt x="84837" y="260488"/>
                  </a:lnTo>
                  <a:cubicBezTo>
                    <a:pt x="62336" y="260488"/>
                    <a:pt x="40758" y="251549"/>
                    <a:pt x="24848" y="235640"/>
                  </a:cubicBezTo>
                  <a:cubicBezTo>
                    <a:pt x="8938" y="219730"/>
                    <a:pt x="0" y="198151"/>
                    <a:pt x="0" y="175651"/>
                  </a:cubicBezTo>
                  <a:lnTo>
                    <a:pt x="0" y="84837"/>
                  </a:lnTo>
                  <a:cubicBezTo>
                    <a:pt x="0" y="62336"/>
                    <a:pt x="8938" y="40758"/>
                    <a:pt x="24848" y="24848"/>
                  </a:cubicBezTo>
                  <a:cubicBezTo>
                    <a:pt x="40758" y="8938"/>
                    <a:pt x="62336" y="0"/>
                    <a:pt x="84837" y="0"/>
                  </a:cubicBezTo>
                  <a:close/>
                </a:path>
              </a:pathLst>
            </a:custGeom>
            <a:solidFill>
              <a:srgbClr val="1E3048"/>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781535" y="6320704"/>
            <a:ext cx="2228970" cy="2226184"/>
          </a:xfrm>
          <a:custGeom>
            <a:rect l="l" t="t" r="r" b="b"/>
            <a:pathLst>
              <a:path w="2228970" h="2226184">
                <a:moveTo>
                  <a:pt x="0" y="0"/>
                </a:moveTo>
                <a:lnTo>
                  <a:pt x="2228970" y="0"/>
                </a:lnTo>
                <a:lnTo>
                  <a:pt x="2228970" y="2226184"/>
                </a:lnTo>
                <a:lnTo>
                  <a:pt x="0" y="2226184"/>
                </a:lnTo>
                <a:lnTo>
                  <a:pt x="0" y="0"/>
                </a:lnTo>
                <a:close/>
              </a:path>
            </a:pathLst>
          </a:custGeom>
          <a:blipFill>
            <a:blip r:embed="rId3"/>
            <a:stretch>
              <a:fillRect/>
            </a:stretch>
          </a:blipFill>
        </p:spPr>
        <p:txBody>
          <a:bodyPr/>
          <a:lstStyle/>
          <a:p/>
        </p:txBody>
      </p:sp>
      <p:grpSp>
        <p:nvGrpSpPr>
          <p:cNvPr id="7" name="Group 7"/>
          <p:cNvGrpSpPr/>
          <p:nvPr/>
        </p:nvGrpSpPr>
        <p:grpSpPr>
          <a:xfrm>
            <a:off x="729567" y="6231617"/>
            <a:ext cx="2196143" cy="2196143"/>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1023254" y="6789033"/>
            <a:ext cx="1608770" cy="1356182"/>
          </a:xfrm>
          <a:prstGeom prst="rect">
            <a:avLst/>
          </a:prstGeom>
        </p:spPr>
        <p:txBody>
          <a:bodyPr lIns="0" tIns="0" rIns="0" bIns="0" rtlCol="0" anchor="t">
            <a:spAutoFit/>
          </a:bodyPr>
          <a:lstStyle/>
          <a:p>
            <a:pPr algn="ctr">
              <a:lnSpc>
                <a:spcPts val="3221"/>
              </a:lnSpc>
            </a:pPr>
            <a:r>
              <a:rPr lang="en-US" sz="4737">
                <a:solidFill>
                  <a:srgbClr val="1E3048"/>
                </a:solidFill>
                <a:latin typeface="Poppins Bold"/>
              </a:rPr>
              <a:t>2023- 2030</a:t>
            </a:r>
          </a:p>
        </p:txBody>
      </p:sp>
      <p:sp>
        <p:nvSpPr>
          <p:cNvPr id="14" name="TextBox 14"/>
          <p:cNvSpPr txBox="1"/>
          <p:nvPr/>
        </p:nvSpPr>
        <p:spPr>
          <a:xfrm>
            <a:off x="2925710" y="6322449"/>
            <a:ext cx="6131490" cy="1822767"/>
          </a:xfrm>
          <a:prstGeom prst="rect">
            <a:avLst/>
          </a:prstGeom>
        </p:spPr>
        <p:txBody>
          <a:bodyPr lIns="0" tIns="0" rIns="0" bIns="0" rtlCol="0" anchor="t">
            <a:spAutoFit/>
          </a:bodyPr>
          <a:lstStyle/>
          <a:p>
            <a:pPr algn="ctr">
              <a:lnSpc>
                <a:spcPts val="7109"/>
              </a:lnSpc>
            </a:pPr>
            <a:r>
              <a:rPr lang="en-US" sz="5078">
                <a:solidFill>
                  <a:srgbClr val="FFFFFF"/>
                </a:solidFill>
                <a:latin typeface="Poppins"/>
              </a:rPr>
              <a:t>CAGR</a:t>
            </a:r>
          </a:p>
          <a:p>
            <a:pPr algn="ctr">
              <a:lnSpc>
                <a:spcPts val="7109"/>
              </a:lnSpc>
              <a:spcBef>
                <a:spcPct val="0"/>
              </a:spcBef>
            </a:pPr>
            <a:r>
              <a:rPr lang="en-US" sz="5078">
                <a:solidFill>
                  <a:srgbClr val="FFFFFF"/>
                </a:solidFill>
                <a:latin typeface="Poppins"/>
              </a:rPr>
              <a:t>7.8%</a:t>
            </a:r>
          </a:p>
        </p:txBody>
      </p:sp>
      <p:sp>
        <p:nvSpPr>
          <p:cNvPr id="15" name="TextBox 15"/>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grpSp>
        <p:nvGrpSpPr>
          <p:cNvPr id="16" name="Group 16"/>
          <p:cNvGrpSpPr/>
          <p:nvPr/>
        </p:nvGrpSpPr>
        <p:grpSpPr>
          <a:xfrm>
            <a:off x="405871" y="2952088"/>
            <a:ext cx="9125693" cy="2762796"/>
            <a:chExt cx="860407" cy="260488"/>
          </a:xfrm>
        </p:grpSpPr>
        <p:sp>
          <p:nvSpPr>
            <p:cNvPr id="17" name="Freeform 17"/>
            <p:cNvSpPr/>
            <p:nvPr/>
          </p:nvSpPr>
          <p:spPr>
            <a:xfrm>
              <a:off x="0" y="0"/>
              <a:ext cx="860407" cy="260488"/>
            </a:xfrm>
            <a:custGeom>
              <a:rect l="l" t="t" r="r" b="b"/>
              <a:pathLst>
                <a:path w="860407" h="260488">
                  <a:moveTo>
                    <a:pt x="84837" y="0"/>
                  </a:moveTo>
                  <a:lnTo>
                    <a:pt x="775571" y="0"/>
                  </a:lnTo>
                  <a:cubicBezTo>
                    <a:pt x="798071" y="0"/>
                    <a:pt x="819649" y="8938"/>
                    <a:pt x="835559" y="24848"/>
                  </a:cubicBezTo>
                  <a:cubicBezTo>
                    <a:pt x="851469" y="40758"/>
                    <a:pt x="860407" y="62336"/>
                    <a:pt x="860407" y="84837"/>
                  </a:cubicBezTo>
                  <a:lnTo>
                    <a:pt x="860407" y="175651"/>
                  </a:lnTo>
                  <a:cubicBezTo>
                    <a:pt x="860407" y="198151"/>
                    <a:pt x="851469" y="219730"/>
                    <a:pt x="835559" y="235640"/>
                  </a:cubicBezTo>
                  <a:cubicBezTo>
                    <a:pt x="819649" y="251549"/>
                    <a:pt x="798071" y="260488"/>
                    <a:pt x="775571" y="260488"/>
                  </a:cubicBezTo>
                  <a:lnTo>
                    <a:pt x="84837" y="260488"/>
                  </a:lnTo>
                  <a:cubicBezTo>
                    <a:pt x="62336" y="260488"/>
                    <a:pt x="40758" y="251549"/>
                    <a:pt x="24848" y="235640"/>
                  </a:cubicBezTo>
                  <a:cubicBezTo>
                    <a:pt x="8938" y="219730"/>
                    <a:pt x="0" y="198151"/>
                    <a:pt x="0" y="175651"/>
                  </a:cubicBezTo>
                  <a:lnTo>
                    <a:pt x="0" y="84837"/>
                  </a:lnTo>
                  <a:cubicBezTo>
                    <a:pt x="0" y="62336"/>
                    <a:pt x="8938" y="40758"/>
                    <a:pt x="24848" y="24848"/>
                  </a:cubicBezTo>
                  <a:cubicBezTo>
                    <a:pt x="40758" y="8938"/>
                    <a:pt x="62336" y="0"/>
                    <a:pt x="84837" y="0"/>
                  </a:cubicBezTo>
                  <a:close/>
                </a:path>
              </a:pathLst>
            </a:custGeom>
            <a:solidFill>
              <a:srgbClr val="1F1813"/>
            </a:solidFill>
          </p:spPr>
          <p:txBody>
            <a:bodyPr/>
            <a:lstStyle/>
            <a:p/>
          </p:txBody>
        </p:sp>
        <p:sp>
          <p:nvSpPr>
            <p:cNvPr id="18" name="TextBox 1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9" name="Freeform 19"/>
          <p:cNvSpPr/>
          <p:nvPr/>
        </p:nvSpPr>
        <p:spPr>
          <a:xfrm>
            <a:off x="781535" y="3291545"/>
            <a:ext cx="2228970" cy="2226184"/>
          </a:xfrm>
          <a:custGeom>
            <a:rect l="l" t="t" r="r" b="b"/>
            <a:pathLst>
              <a:path w="2228970" h="2226184">
                <a:moveTo>
                  <a:pt x="0" y="0"/>
                </a:moveTo>
                <a:lnTo>
                  <a:pt x="2228970" y="0"/>
                </a:lnTo>
                <a:lnTo>
                  <a:pt x="2228970" y="2226184"/>
                </a:lnTo>
                <a:lnTo>
                  <a:pt x="0" y="2226184"/>
                </a:lnTo>
                <a:lnTo>
                  <a:pt x="0" y="0"/>
                </a:lnTo>
                <a:close/>
              </a:path>
            </a:pathLst>
          </a:custGeom>
          <a:blipFill>
            <a:blip r:embed="rId3"/>
            <a:stretch>
              <a:fillRect/>
            </a:stretch>
          </a:blipFill>
        </p:spPr>
        <p:txBody>
          <a:bodyPr/>
          <a:lstStyle/>
          <a:p/>
        </p:txBody>
      </p:sp>
      <p:grpSp>
        <p:nvGrpSpPr>
          <p:cNvPr id="20" name="Group 20"/>
          <p:cNvGrpSpPr/>
          <p:nvPr/>
        </p:nvGrpSpPr>
        <p:grpSpPr>
          <a:xfrm>
            <a:off x="729567" y="3202458"/>
            <a:ext cx="2196143" cy="2196143"/>
            <a:chExt cx="812800" cy="812800"/>
          </a:xfrm>
        </p:grpSpPr>
        <p:sp>
          <p:nvSpPr>
            <p:cNvPr id="21" name="Freeform 2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2" name="TextBox 2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3" name="TextBox 23"/>
          <p:cNvSpPr txBox="1"/>
          <p:nvPr/>
        </p:nvSpPr>
        <p:spPr>
          <a:xfrm>
            <a:off x="1023254" y="4121024"/>
            <a:ext cx="1608770" cy="539985"/>
          </a:xfrm>
          <a:prstGeom prst="rect">
            <a:avLst/>
          </a:prstGeom>
        </p:spPr>
        <p:txBody>
          <a:bodyPr lIns="0" tIns="0" rIns="0" bIns="0" rtlCol="0" anchor="t">
            <a:spAutoFit/>
          </a:bodyPr>
          <a:lstStyle/>
          <a:p>
            <a:pPr algn="ctr">
              <a:lnSpc>
                <a:spcPts val="3221"/>
              </a:lnSpc>
            </a:pPr>
            <a:r>
              <a:rPr lang="en-US" sz="4737">
                <a:solidFill>
                  <a:srgbClr val="1E3048"/>
                </a:solidFill>
                <a:latin typeface="Poppins Bold"/>
              </a:rPr>
              <a:t>2022</a:t>
            </a:r>
          </a:p>
        </p:txBody>
      </p:sp>
      <p:sp>
        <p:nvSpPr>
          <p:cNvPr id="24" name="TextBox 24"/>
          <p:cNvSpPr txBox="1"/>
          <p:nvPr/>
        </p:nvSpPr>
        <p:spPr>
          <a:xfrm>
            <a:off x="2925710" y="3293289"/>
            <a:ext cx="6131490" cy="1822767"/>
          </a:xfrm>
          <a:prstGeom prst="rect">
            <a:avLst/>
          </a:prstGeom>
        </p:spPr>
        <p:txBody>
          <a:bodyPr lIns="0" tIns="0" rIns="0" bIns="0" rtlCol="0" anchor="t">
            <a:spAutoFit/>
          </a:bodyPr>
          <a:lstStyle/>
          <a:p>
            <a:pPr algn="ctr">
              <a:lnSpc>
                <a:spcPts val="7109"/>
              </a:lnSpc>
            </a:pPr>
            <a:r>
              <a:rPr lang="en-US" sz="5078">
                <a:solidFill>
                  <a:srgbClr val="FFFFFF"/>
                </a:solidFill>
                <a:latin typeface="Poppins"/>
              </a:rPr>
              <a:t>MARKET SIZE</a:t>
            </a:r>
          </a:p>
          <a:p>
            <a:pPr algn="ctr">
              <a:lnSpc>
                <a:spcPts val="7109"/>
              </a:lnSpc>
              <a:spcBef>
                <a:spcPct val="0"/>
              </a:spcBef>
            </a:pPr>
            <a:r>
              <a:rPr lang="en-US" sz="5078">
                <a:solidFill>
                  <a:srgbClr val="FFFFFF"/>
                </a:solidFill>
                <a:latin typeface="Poppins"/>
              </a:rPr>
              <a:t>USD 14.5 billion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33505" r="-1900"/>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255500" y="2525220"/>
            <a:ext cx="6586935" cy="2996413"/>
            <a:chExt cx="8147208" cy="3706185"/>
          </a:xfrm>
        </p:grpSpPr>
        <p:sp>
          <p:nvSpPr>
            <p:cNvPr id="7" name="Freeform 7"/>
            <p:cNvSpPr/>
            <p:nvPr/>
          </p:nvSpPr>
          <p:spPr>
            <a:xfrm>
              <a:off x="0" y="0"/>
              <a:ext cx="8147208" cy="3706185"/>
            </a:xfrm>
            <a:custGeom>
              <a:rect l="l" t="t" r="r" b="b"/>
              <a:pathLst>
                <a:path w="8147208" h="3706185">
                  <a:moveTo>
                    <a:pt x="8022748" y="3706185"/>
                  </a:moveTo>
                  <a:lnTo>
                    <a:pt x="124460" y="3706185"/>
                  </a:lnTo>
                  <a:cubicBezTo>
                    <a:pt x="55880" y="3706185"/>
                    <a:pt x="0" y="3650305"/>
                    <a:pt x="0" y="3581725"/>
                  </a:cubicBezTo>
                  <a:lnTo>
                    <a:pt x="0" y="124460"/>
                  </a:lnTo>
                  <a:cubicBezTo>
                    <a:pt x="0" y="55880"/>
                    <a:pt x="55880" y="0"/>
                    <a:pt x="124460" y="0"/>
                  </a:cubicBezTo>
                  <a:lnTo>
                    <a:pt x="8022748" y="0"/>
                  </a:lnTo>
                  <a:cubicBezTo>
                    <a:pt x="8091328" y="0"/>
                    <a:pt x="8147208" y="55880"/>
                    <a:pt x="8147208" y="124460"/>
                  </a:cubicBezTo>
                  <a:lnTo>
                    <a:pt x="8147208" y="3581725"/>
                  </a:lnTo>
                  <a:cubicBezTo>
                    <a:pt x="8147208" y="3650305"/>
                    <a:pt x="8091328" y="3706185"/>
                    <a:pt x="8022748" y="3706185"/>
                  </a:cubicBezTo>
                  <a:close/>
                </a:path>
              </a:pathLst>
            </a:custGeom>
            <a:solidFill>
              <a:srgbClr val="55929B"/>
            </a:solidFill>
          </p:spPr>
          <p:txBody>
            <a:bodyPr/>
            <a:lstStyle/>
            <a:p/>
          </p:txBody>
        </p:sp>
      </p:grpSp>
      <p:grpSp>
        <p:nvGrpSpPr>
          <p:cNvPr id="8" name="Group 8"/>
          <p:cNvGrpSpPr/>
          <p:nvPr/>
        </p:nvGrpSpPr>
        <p:grpSpPr>
          <a:xfrm rot="5400000">
            <a:off x="1357539" y="2179759"/>
            <a:ext cx="831613" cy="3546690"/>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255500" y="6097796"/>
            <a:ext cx="6586935" cy="2996413"/>
            <a:chExt cx="8147208" cy="3706185"/>
          </a:xfrm>
        </p:grpSpPr>
        <p:sp>
          <p:nvSpPr>
            <p:cNvPr id="11" name="Freeform 11"/>
            <p:cNvSpPr/>
            <p:nvPr/>
          </p:nvSpPr>
          <p:spPr>
            <a:xfrm>
              <a:off x="0" y="0"/>
              <a:ext cx="8147208" cy="3706185"/>
            </a:xfrm>
            <a:custGeom>
              <a:rect l="l" t="t" r="r" b="b"/>
              <a:pathLst>
                <a:path w="8147208" h="3706185">
                  <a:moveTo>
                    <a:pt x="8022748" y="3706185"/>
                  </a:moveTo>
                  <a:lnTo>
                    <a:pt x="124460" y="3706185"/>
                  </a:lnTo>
                  <a:cubicBezTo>
                    <a:pt x="55880" y="3706185"/>
                    <a:pt x="0" y="3650305"/>
                    <a:pt x="0" y="3581725"/>
                  </a:cubicBezTo>
                  <a:lnTo>
                    <a:pt x="0" y="124460"/>
                  </a:lnTo>
                  <a:cubicBezTo>
                    <a:pt x="0" y="55880"/>
                    <a:pt x="55880" y="0"/>
                    <a:pt x="124460" y="0"/>
                  </a:cubicBezTo>
                  <a:lnTo>
                    <a:pt x="8022748" y="0"/>
                  </a:lnTo>
                  <a:cubicBezTo>
                    <a:pt x="8091328" y="0"/>
                    <a:pt x="8147208" y="55880"/>
                    <a:pt x="8147208" y="124460"/>
                  </a:cubicBezTo>
                  <a:lnTo>
                    <a:pt x="8147208" y="3581725"/>
                  </a:lnTo>
                  <a:cubicBezTo>
                    <a:pt x="8147208" y="3650305"/>
                    <a:pt x="8091328" y="3706185"/>
                    <a:pt x="8022748" y="3706185"/>
                  </a:cubicBezTo>
                  <a:close/>
                </a:path>
              </a:pathLst>
            </a:custGeom>
            <a:solidFill>
              <a:srgbClr val="1E3048"/>
            </a:solidFill>
          </p:spPr>
          <p:txBody>
            <a:bodyPr/>
            <a:lstStyle/>
            <a:p/>
          </p:txBody>
        </p:sp>
      </p:grpSp>
      <p:grpSp>
        <p:nvGrpSpPr>
          <p:cNvPr id="12" name="Group 12"/>
          <p:cNvGrpSpPr/>
          <p:nvPr/>
        </p:nvGrpSpPr>
        <p:grpSpPr>
          <a:xfrm rot="5400000">
            <a:off x="1357539" y="5752335"/>
            <a:ext cx="831613" cy="3546690"/>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11460649" y="4448031"/>
            <a:ext cx="6765514" cy="3077649"/>
            <a:chExt cx="8147208" cy="3706185"/>
          </a:xfrm>
        </p:grpSpPr>
        <p:sp>
          <p:nvSpPr>
            <p:cNvPr id="15" name="Freeform 15"/>
            <p:cNvSpPr/>
            <p:nvPr/>
          </p:nvSpPr>
          <p:spPr>
            <a:xfrm>
              <a:off x="0" y="0"/>
              <a:ext cx="8147208" cy="3706185"/>
            </a:xfrm>
            <a:custGeom>
              <a:rect l="l" t="t" r="r" b="b"/>
              <a:pathLst>
                <a:path w="8147208" h="3706185">
                  <a:moveTo>
                    <a:pt x="8022748" y="3706185"/>
                  </a:moveTo>
                  <a:lnTo>
                    <a:pt x="124460" y="3706185"/>
                  </a:lnTo>
                  <a:cubicBezTo>
                    <a:pt x="55880" y="3706185"/>
                    <a:pt x="0" y="3650305"/>
                    <a:pt x="0" y="3581725"/>
                  </a:cubicBezTo>
                  <a:lnTo>
                    <a:pt x="0" y="124460"/>
                  </a:lnTo>
                  <a:cubicBezTo>
                    <a:pt x="0" y="55880"/>
                    <a:pt x="55880" y="0"/>
                    <a:pt x="124460" y="0"/>
                  </a:cubicBezTo>
                  <a:lnTo>
                    <a:pt x="8022748" y="0"/>
                  </a:lnTo>
                  <a:cubicBezTo>
                    <a:pt x="8091328" y="0"/>
                    <a:pt x="8147208" y="55880"/>
                    <a:pt x="8147208" y="124460"/>
                  </a:cubicBezTo>
                  <a:lnTo>
                    <a:pt x="8147208" y="3581725"/>
                  </a:lnTo>
                  <a:cubicBezTo>
                    <a:pt x="8147208" y="3650305"/>
                    <a:pt x="8091328" y="3706185"/>
                    <a:pt x="8022748" y="3706185"/>
                  </a:cubicBezTo>
                  <a:close/>
                </a:path>
              </a:pathLst>
            </a:custGeom>
            <a:solidFill>
              <a:srgbClr val="57D0B5"/>
            </a:solidFill>
          </p:spPr>
          <p:txBody>
            <a:bodyPr/>
            <a:lstStyle/>
            <a:p/>
          </p:txBody>
        </p:sp>
      </p:grpSp>
      <p:grpSp>
        <p:nvGrpSpPr>
          <p:cNvPr id="16" name="Group 16"/>
          <p:cNvGrpSpPr/>
          <p:nvPr/>
        </p:nvGrpSpPr>
        <p:grpSpPr>
          <a:xfrm rot="5400000">
            <a:off x="10538343" y="4093204"/>
            <a:ext cx="854159" cy="3642845"/>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8" name="TextBox 18"/>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9" name="TextBox 19"/>
          <p:cNvSpPr txBox="1"/>
          <p:nvPr/>
        </p:nvSpPr>
        <p:spPr>
          <a:xfrm>
            <a:off x="251860" y="3638752"/>
            <a:ext cx="3042971" cy="730159"/>
          </a:xfrm>
          <a:prstGeom prst="rect">
            <a:avLst/>
          </a:prstGeom>
        </p:spPr>
        <p:txBody>
          <a:bodyPr lIns="0" tIns="0" rIns="0" bIns="0" rtlCol="0" anchor="t">
            <a:spAutoFit/>
          </a:bodyPr>
          <a:lstStyle/>
          <a:p>
            <a:pPr algn="ctr">
              <a:lnSpc>
                <a:spcPts val="2850"/>
              </a:lnSpc>
            </a:pPr>
            <a:r>
              <a:rPr lang="en-US" sz="2822">
                <a:solidFill>
                  <a:srgbClr val="43B4BE"/>
                </a:solidFill>
                <a:latin typeface="Montserrat Classic"/>
              </a:rPr>
              <a:t>Deployment Segment </a:t>
            </a:r>
          </a:p>
        </p:txBody>
      </p:sp>
      <p:sp>
        <p:nvSpPr>
          <p:cNvPr id="20" name="TextBox 20"/>
          <p:cNvSpPr txBox="1"/>
          <p:nvPr/>
        </p:nvSpPr>
        <p:spPr>
          <a:xfrm>
            <a:off x="3546690" y="3232379"/>
            <a:ext cx="4924563" cy="1374775"/>
          </a:xfrm>
          <a:prstGeom prst="rect">
            <a:avLst/>
          </a:prstGeom>
        </p:spPr>
        <p:txBody>
          <a:bodyPr lIns="0" tIns="0" rIns="0" bIns="0" rtlCol="0" anchor="t">
            <a:spAutoFit/>
          </a:bodyPr>
          <a:lstStyle/>
          <a:p>
            <a:pPr marL="863599" lvl="1" indent="-431800">
              <a:lnSpc>
                <a:spcPts val="5599"/>
              </a:lnSpc>
              <a:buFont typeface="Arial"/>
              <a:buChar char="•"/>
            </a:pPr>
            <a:r>
              <a:rPr lang="en-US" sz="3999">
                <a:solidFill>
                  <a:srgbClr val="FFFFFF"/>
                </a:solidFill>
                <a:latin typeface="Montserrat"/>
              </a:rPr>
              <a:t>Cloud </a:t>
            </a:r>
          </a:p>
          <a:p>
            <a:pPr marL="863599" lvl="1" indent="-431800">
              <a:lnSpc>
                <a:spcPts val="5599"/>
              </a:lnSpc>
              <a:buFont typeface="Arial"/>
              <a:buChar char="•"/>
            </a:pPr>
            <a:r>
              <a:rPr lang="en-US" sz="3999">
                <a:solidFill>
                  <a:srgbClr val="FFFFFF"/>
                </a:solidFill>
                <a:latin typeface="Montserrat"/>
              </a:rPr>
              <a:t>On-Premises</a:t>
            </a:r>
          </a:p>
        </p:txBody>
      </p:sp>
      <p:sp>
        <p:nvSpPr>
          <p:cNvPr id="21" name="TextBox 21"/>
          <p:cNvSpPr txBox="1"/>
          <p:nvPr/>
        </p:nvSpPr>
        <p:spPr>
          <a:xfrm>
            <a:off x="251860" y="7184413"/>
            <a:ext cx="3042971" cy="730159"/>
          </a:xfrm>
          <a:prstGeom prst="rect">
            <a:avLst/>
          </a:prstGeom>
        </p:spPr>
        <p:txBody>
          <a:bodyPr lIns="0" tIns="0" rIns="0" bIns="0" rtlCol="0" anchor="t">
            <a:spAutoFit/>
          </a:bodyPr>
          <a:lstStyle/>
          <a:p>
            <a:pPr algn="ctr">
              <a:lnSpc>
                <a:spcPts val="2850"/>
              </a:lnSpc>
            </a:pPr>
            <a:r>
              <a:rPr lang="en-US" sz="2822">
                <a:solidFill>
                  <a:srgbClr val="43B4BE"/>
                </a:solidFill>
                <a:latin typeface="Montserrat Classic"/>
              </a:rPr>
              <a:t>Application Segment </a:t>
            </a:r>
          </a:p>
        </p:txBody>
      </p:sp>
      <p:sp>
        <p:nvSpPr>
          <p:cNvPr id="22" name="TextBox 22"/>
          <p:cNvSpPr txBox="1"/>
          <p:nvPr/>
        </p:nvSpPr>
        <p:spPr>
          <a:xfrm>
            <a:off x="3701422" y="6875277"/>
            <a:ext cx="4615099" cy="1374775"/>
          </a:xfrm>
          <a:prstGeom prst="rect">
            <a:avLst/>
          </a:prstGeom>
        </p:spPr>
        <p:txBody>
          <a:bodyPr lIns="0" tIns="0" rIns="0" bIns="0" rtlCol="0" anchor="t">
            <a:spAutoFit/>
          </a:bodyPr>
          <a:lstStyle/>
          <a:p>
            <a:pPr marL="863599" lvl="1" indent="-431800">
              <a:lnSpc>
                <a:spcPts val="5599"/>
              </a:lnSpc>
              <a:buFont typeface="Arial"/>
              <a:buChar char="•"/>
            </a:pPr>
            <a:r>
              <a:rPr lang="en-US" sz="3999">
                <a:solidFill>
                  <a:srgbClr val="FFFFFF"/>
                </a:solidFill>
                <a:latin typeface="Montserrat"/>
              </a:rPr>
              <a:t>Commercial</a:t>
            </a:r>
          </a:p>
          <a:p>
            <a:pPr marL="863599" lvl="1" indent="-431800">
              <a:lnSpc>
                <a:spcPts val="5599"/>
              </a:lnSpc>
              <a:buFont typeface="Arial"/>
              <a:buChar char="•"/>
            </a:pPr>
            <a:r>
              <a:rPr lang="en-US" sz="3999">
                <a:solidFill>
                  <a:srgbClr val="FFFFFF"/>
                </a:solidFill>
                <a:latin typeface="Montserrat"/>
              </a:rPr>
              <a:t>Residential</a:t>
            </a:r>
          </a:p>
        </p:txBody>
      </p:sp>
      <p:sp>
        <p:nvSpPr>
          <p:cNvPr id="23" name="TextBox 23"/>
          <p:cNvSpPr txBox="1"/>
          <p:nvPr/>
        </p:nvSpPr>
        <p:spPr>
          <a:xfrm>
            <a:off x="9402688" y="5562816"/>
            <a:ext cx="3125469" cy="751246"/>
          </a:xfrm>
          <a:prstGeom prst="rect">
            <a:avLst/>
          </a:prstGeom>
        </p:spPr>
        <p:txBody>
          <a:bodyPr lIns="0" tIns="0" rIns="0" bIns="0" rtlCol="0" anchor="t">
            <a:spAutoFit/>
          </a:bodyPr>
          <a:lstStyle/>
          <a:p>
            <a:pPr algn="ctr">
              <a:lnSpc>
                <a:spcPts val="2927"/>
              </a:lnSpc>
            </a:pPr>
            <a:r>
              <a:rPr lang="en-US" sz="2898">
                <a:solidFill>
                  <a:srgbClr val="43B4BE"/>
                </a:solidFill>
                <a:latin typeface="Montserrat Classic"/>
              </a:rPr>
              <a:t>End Users Segment</a:t>
            </a:r>
          </a:p>
        </p:txBody>
      </p:sp>
      <p:sp>
        <p:nvSpPr>
          <p:cNvPr id="24" name="TextBox 24"/>
          <p:cNvSpPr txBox="1"/>
          <p:nvPr/>
        </p:nvSpPr>
        <p:spPr>
          <a:xfrm>
            <a:off x="12528157" y="4525822"/>
            <a:ext cx="5759843" cy="2867683"/>
          </a:xfrm>
          <a:prstGeom prst="rect">
            <a:avLst/>
          </a:prstGeom>
        </p:spPr>
        <p:txBody>
          <a:bodyPr lIns="0" tIns="0" rIns="0" bIns="0" rtlCol="0" anchor="t">
            <a:spAutoFit/>
          </a:bodyPr>
          <a:lstStyle/>
          <a:p>
            <a:pPr marL="887013" lvl="1" indent="-443506">
              <a:lnSpc>
                <a:spcPts val="5751"/>
              </a:lnSpc>
              <a:buFont typeface="Arial"/>
              <a:buChar char="•"/>
            </a:pPr>
            <a:r>
              <a:rPr lang="en-US" sz="4108">
                <a:solidFill>
                  <a:srgbClr val="FFFFFF"/>
                </a:solidFill>
                <a:latin typeface="Montserrat"/>
              </a:rPr>
              <a:t>Property Managers/Agents</a:t>
            </a:r>
          </a:p>
          <a:p>
            <a:pPr marL="887013" lvl="1" indent="-443506">
              <a:lnSpc>
                <a:spcPts val="5751"/>
              </a:lnSpc>
              <a:buFont typeface="Arial"/>
              <a:buChar char="•"/>
            </a:pPr>
            <a:r>
              <a:rPr lang="en-US" sz="4108">
                <a:solidFill>
                  <a:srgbClr val="FFFFFF"/>
                </a:solidFill>
                <a:latin typeface="Montserrat"/>
              </a:rPr>
              <a:t>Housing Associations</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344669" y="1309730"/>
            <a:ext cx="10672548" cy="8818193"/>
          </a:xfrm>
          <a:custGeom>
            <a:rect l="l" t="t" r="r" b="b"/>
            <a:pathLst>
              <a:path w="10672548" h="8818193">
                <a:moveTo>
                  <a:pt x="0" y="0"/>
                </a:moveTo>
                <a:lnTo>
                  <a:pt x="10672548" y="0"/>
                </a:lnTo>
                <a:lnTo>
                  <a:pt x="10672548" y="8818192"/>
                </a:lnTo>
                <a:lnTo>
                  <a:pt x="0" y="88181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170173"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99719"/>
            <a:ext cx="18016034" cy="662941"/>
          </a:xfrm>
          <a:prstGeom prst="rect">
            <a:avLst/>
          </a:prstGeom>
        </p:spPr>
        <p:txBody>
          <a:bodyPr lIns="0" tIns="0" rIns="0" bIns="0" rtlCol="0" anchor="t">
            <a:spAutoFit/>
          </a:bodyPr>
          <a:lstStyle/>
          <a:p>
            <a:pPr algn="ctr">
              <a:lnSpc>
                <a:spcPts val="5459"/>
              </a:lnSpc>
              <a:spcBef>
                <a:spcPct val="0"/>
              </a:spcBef>
            </a:pPr>
            <a:r>
              <a:rPr lang="en-US" sz="3899" spc="124">
                <a:solidFill>
                  <a:srgbClr val="000000"/>
                </a:solidFill>
                <a:latin typeface="Canva Sans"/>
              </a:rPr>
              <a:t>Global Property Management Service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000000"/>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55929B"/>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55929B"/>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55929B"/>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814337" y="2174275"/>
            <a:ext cx="7415330" cy="2009774"/>
          </a:xfrm>
          <a:prstGeom prst="rect">
            <a:avLst/>
          </a:prstGeom>
        </p:spPr>
        <p:txBody>
          <a:bodyPr lIns="0" tIns="0" rIns="0" bIns="0" rtlCol="0" anchor="t">
            <a:spAutoFit/>
          </a:bodyPr>
          <a:lstStyle/>
          <a:p>
            <a:pPr>
              <a:lnSpc>
                <a:spcPts val="5249"/>
              </a:lnSpc>
            </a:pPr>
            <a:r>
              <a:rPr lang="en-US" sz="4999" spc="159">
                <a:solidFill>
                  <a:srgbClr val="FFFFFF"/>
                </a:solidFill>
                <a:latin typeface="Barlow"/>
              </a:rPr>
              <a:t>Evolving Trends of Workforce Mobility to Strengthen Market Share</a:t>
            </a:r>
          </a:p>
        </p:txBody>
      </p:sp>
      <p:sp>
        <p:nvSpPr>
          <p:cNvPr id="18" name="TextBox 18"/>
          <p:cNvSpPr txBox="1"/>
          <p:nvPr/>
        </p:nvSpPr>
        <p:spPr>
          <a:xfrm>
            <a:off x="6814337" y="5743021"/>
            <a:ext cx="7108062" cy="2666999"/>
          </a:xfrm>
          <a:prstGeom prst="rect">
            <a:avLst/>
          </a:prstGeom>
        </p:spPr>
        <p:txBody>
          <a:bodyPr lIns="0" tIns="0" rIns="0" bIns="0" rtlCol="0" anchor="t">
            <a:spAutoFit/>
          </a:bodyPr>
          <a:lstStyle/>
          <a:p>
            <a:pPr>
              <a:lnSpc>
                <a:spcPts val="5249"/>
              </a:lnSpc>
            </a:pPr>
            <a:r>
              <a:rPr lang="en-US" sz="4999" spc="159">
                <a:solidFill>
                  <a:srgbClr val="FFFFFF"/>
                </a:solidFill>
                <a:latin typeface="Barlow"/>
              </a:rPr>
              <a:t>Integration Complexity and Data Security Concerns to Limit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96" b="-9296"/>
            </a:stretch>
          </a:blipFill>
        </p:spPr>
        <p:txBody>
          <a:bodyPr/>
          <a:lstStyle/>
          <a:p/>
        </p:txBody>
      </p:sp>
      <p:grpSp>
        <p:nvGrpSpPr>
          <p:cNvPr id="3" name="Group 3"/>
          <p:cNvGrpSpPr/>
          <p:nvPr/>
        </p:nvGrpSpPr>
        <p:grpSpPr>
          <a:xfrm>
            <a:off x="1028700" y="1969901"/>
            <a:ext cx="16230600" cy="6665354"/>
            <a:chExt cx="4274726" cy="1755484"/>
          </a:xfrm>
        </p:grpSpPr>
        <p:sp>
          <p:nvSpPr>
            <p:cNvPr id="4" name="Freeform 4"/>
            <p:cNvSpPr/>
            <p:nvPr/>
          </p:nvSpPr>
          <p:spPr>
            <a:xfrm>
              <a:off x="0" y="0"/>
              <a:ext cx="4274726" cy="1755484"/>
            </a:xfrm>
            <a:custGeom>
              <a:rect l="l" t="t" r="r" b="b"/>
              <a:pathLst>
                <a:path w="4274726" h="1755484">
                  <a:moveTo>
                    <a:pt x="0" y="0"/>
                  </a:moveTo>
                  <a:lnTo>
                    <a:pt x="4274726" y="0"/>
                  </a:lnTo>
                  <a:lnTo>
                    <a:pt x="4274726" y="1755484"/>
                  </a:lnTo>
                  <a:lnTo>
                    <a:pt x="0" y="1755484"/>
                  </a:lnTo>
                  <a:close/>
                </a:path>
              </a:pathLst>
            </a:custGeom>
            <a:solidFill>
              <a:srgbClr val="000000">
                <a:alpha val="64706"/>
              </a:srgbClr>
            </a:solidFill>
          </p:spPr>
          <p:txBody>
            <a:bodyPr/>
            <a:lstStyle/>
            <a:p/>
          </p:txBody>
        </p:sp>
        <p:sp>
          <p:nvSpPr>
            <p:cNvPr id="5" name="TextBox 5"/>
            <p:cNvSpPr txBox="1"/>
            <p:nvPr/>
          </p:nvSpPr>
          <p:spPr>
            <a:xfrm>
              <a:off x="0" y="-38100"/>
              <a:ext cx="4274726" cy="179358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522848" y="2331828"/>
            <a:ext cx="9242305" cy="757555"/>
          </a:xfrm>
          <a:prstGeom prst="rect">
            <a:avLst/>
          </a:prstGeom>
        </p:spPr>
        <p:txBody>
          <a:bodyPr lIns="0" tIns="0" rIns="0" bIns="0" rtlCol="0" anchor="t">
            <a:spAutoFit/>
          </a:bodyPr>
          <a:lstStyle/>
          <a:p>
            <a:pPr algn="ctr">
              <a:lnSpc>
                <a:spcPts val="5885"/>
              </a:lnSpc>
            </a:pPr>
            <a:r>
              <a:rPr lang="en-US" sz="5500">
                <a:solidFill>
                  <a:srgbClr val="FFFFFF"/>
                </a:solidFill>
                <a:latin typeface="Canva Sans"/>
              </a:rPr>
              <a:t>AUTHOR'S PERSPECTIVE</a:t>
            </a:r>
          </a:p>
        </p:txBody>
      </p:sp>
      <p:sp>
        <p:nvSpPr>
          <p:cNvPr id="7" name="TextBox 7"/>
          <p:cNvSpPr txBox="1"/>
          <p:nvPr/>
        </p:nvSpPr>
        <p:spPr>
          <a:xfrm>
            <a:off x="1203688" y="3201286"/>
            <a:ext cx="15880624" cy="5117465"/>
          </a:xfrm>
          <a:prstGeom prst="rect">
            <a:avLst/>
          </a:prstGeom>
        </p:spPr>
        <p:txBody>
          <a:bodyPr lIns="0" tIns="0" rIns="0" bIns="0" rtlCol="0" anchor="t">
            <a:spAutoFit/>
          </a:bodyPr>
          <a:lstStyle/>
          <a:p>
            <a:pPr marL="626107" lvl="1" indent="-313054">
              <a:lnSpc>
                <a:spcPts val="4059"/>
              </a:lnSpc>
              <a:buFont typeface="Arial"/>
              <a:buChar char="•"/>
            </a:pPr>
            <a:r>
              <a:rPr lang="en-US" sz="2899">
                <a:solidFill>
                  <a:srgbClr val="FFFFFF"/>
                </a:solidFill>
                <a:latin typeface="Montserrat"/>
              </a:rPr>
              <a:t>The Global Property Management Service Market is witnessing significant growth in the near future.</a:t>
            </a:r>
          </a:p>
          <a:p>
            <a:pPr marL="626107" lvl="1" indent="-313054">
              <a:lnSpc>
                <a:spcPts val="4059"/>
              </a:lnSpc>
              <a:buFont typeface="Arial"/>
              <a:buChar char="•"/>
            </a:pPr>
            <a:r>
              <a:rPr lang="en-US" sz="2899">
                <a:solidFill>
                  <a:srgbClr val="FFFFFF"/>
                </a:solidFill>
                <a:latin typeface="Montserrat"/>
              </a:rPr>
              <a:t>Cost-effectiveness, scalability, ease of use, and fewer tenant disputes are all prompting small, medium, &amp; large businesses to adopt cloud-based property management services.</a:t>
            </a:r>
          </a:p>
          <a:p>
            <a:pPr marL="626107" lvl="1" indent="-313054">
              <a:lnSpc>
                <a:spcPts val="4059"/>
              </a:lnSpc>
              <a:buFont typeface="Arial"/>
              <a:buChar char="•"/>
            </a:pPr>
            <a:r>
              <a:rPr lang="en-US" sz="2899">
                <a:solidFill>
                  <a:srgbClr val="FFFFFF"/>
                </a:solidFill>
                <a:latin typeface="Montserrat"/>
              </a:rPr>
              <a:t>Increased demand for cyber risk management, increased disposable income, and changing consumer technologies, among other factors, are projected to drive commercial investment, propelling the PMS market forward.</a:t>
            </a:r>
          </a:p>
          <a:p>
            <a:pPr marL="626107" lvl="1" indent="-313054">
              <a:lnSpc>
                <a:spcPts val="4059"/>
              </a:lnSpc>
              <a:buFont typeface="Arial"/>
              <a:buChar char="•"/>
            </a:pPr>
            <a:r>
              <a:rPr lang="en-US" sz="2899">
                <a:solidFill>
                  <a:srgbClr val="FFFFFF"/>
                </a:solidFill>
                <a:latin typeface="Montserrat"/>
              </a:rPr>
              <a:t>PMS assists property managers and agents in keeping track of all properties and necessary maintenance work</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000000"/>
        </a:solidFill>
        <a:effectLst/>
      </p:bgPr>
    </p:bg>
    <p:spTree>
      <p:nvGrpSpPr>
        <p:cNvPr id="1" name=""/>
        <p:cNvGrpSpPr/>
        <p:nvPr/>
      </p:nvGrpSpPr>
      <p:grpSpPr>
        <a:xfrm>
          <a:off x="0" y="0"/>
          <a:ext cx="0" cy="0"/>
        </a:xfrm>
      </p:grpSpPr>
      <p:sp>
        <p:nvSpPr>
          <p:cNvPr id="2" name="Freeform 2"/>
          <p:cNvSpPr/>
          <p:nvPr/>
        </p:nvSpPr>
        <p:spPr>
          <a:xfrm>
            <a:off x="-2473815" y="2565447"/>
            <a:ext cx="9734842" cy="7721553"/>
          </a:xfrm>
          <a:custGeom>
            <a:rect l="l" t="t" r="r" b="b"/>
            <a:pathLst>
              <a:path w="9734842" h="7721552">
                <a:moveTo>
                  <a:pt x="0" y="0"/>
                </a:moveTo>
                <a:lnTo>
                  <a:pt x="9734842" y="0"/>
                </a:lnTo>
                <a:lnTo>
                  <a:pt x="9734842" y="7721553"/>
                </a:lnTo>
                <a:lnTo>
                  <a:pt x="0" y="7721553"/>
                </a:lnTo>
                <a:lnTo>
                  <a:pt x="0" y="0"/>
                </a:lnTo>
                <a:close/>
              </a:path>
            </a:pathLst>
          </a:custGeom>
          <a:blipFill>
            <a:blip r:embed="rId2"/>
            <a:stretch>
              <a:fillRect l="-36496" t="-22699" r="-58150" b="0"/>
            </a:stretch>
          </a:blipFill>
        </p:spPr>
        <p:txBody>
          <a:bodyPr/>
          <a:lstStyle/>
          <a:p/>
        </p:txBody>
      </p:sp>
      <p:sp>
        <p:nvSpPr>
          <p:cNvPr id="3" name="Freeform 3"/>
          <p:cNvSpPr/>
          <p:nvPr/>
        </p:nvSpPr>
        <p:spPr>
          <a:xfrm>
            <a:off x="6845600" y="2565447"/>
            <a:ext cx="4436287" cy="1159309"/>
          </a:xfrm>
          <a:custGeom>
            <a:rect l="l" t="t" r="r" b="b"/>
            <a:pathLst>
              <a:path w="4436287" h="1159309">
                <a:moveTo>
                  <a:pt x="0" y="0"/>
                </a:moveTo>
                <a:lnTo>
                  <a:pt x="4436287" y="0"/>
                </a:lnTo>
                <a:lnTo>
                  <a:pt x="4436287" y="1159308"/>
                </a:lnTo>
                <a:lnTo>
                  <a:pt x="0" y="1159308"/>
                </a:lnTo>
                <a:lnTo>
                  <a:pt x="0" y="0"/>
                </a:lnTo>
                <a:close/>
              </a:path>
            </a:pathLst>
          </a:custGeom>
          <a:blipFill>
            <a:blip r:embed="rId3"/>
            <a:stretch>
              <a:fillRect l="-4529" t="-59999" r="-4878" b="-59999"/>
            </a:stretch>
          </a:blipFill>
        </p:spPr>
        <p:txBody>
          <a:bodyPr/>
          <a:lstStyle/>
          <a:p/>
        </p:txBody>
      </p:sp>
      <p:sp>
        <p:nvSpPr>
          <p:cNvPr id="4" name="Freeform 4"/>
          <p:cNvSpPr/>
          <p:nvPr/>
        </p:nvSpPr>
        <p:spPr>
          <a:xfrm>
            <a:off x="12572167" y="2565447"/>
            <a:ext cx="4687133" cy="1171783"/>
          </a:xfrm>
          <a:custGeom>
            <a:rect l="l" t="t" r="r" b="b"/>
            <a:pathLst>
              <a:path w="4687133" h="1171783">
                <a:moveTo>
                  <a:pt x="0" y="0"/>
                </a:moveTo>
                <a:lnTo>
                  <a:pt x="4687133" y="0"/>
                </a:lnTo>
                <a:lnTo>
                  <a:pt x="4687133" y="1171783"/>
                </a:lnTo>
                <a:lnTo>
                  <a:pt x="0" y="1171783"/>
                </a:lnTo>
                <a:lnTo>
                  <a:pt x="0" y="0"/>
                </a:lnTo>
                <a:close/>
              </a:path>
            </a:pathLst>
          </a:custGeom>
          <a:blipFill>
            <a:blip r:embed="rId4"/>
            <a:stretch>
              <a:fillRect/>
            </a:stretch>
          </a:blipFill>
        </p:spPr>
        <p:txBody>
          <a:bodyPr/>
          <a:lstStyle/>
          <a:p/>
        </p:txBody>
      </p:sp>
      <p:sp>
        <p:nvSpPr>
          <p:cNvPr id="5" name="Freeform 5"/>
          <p:cNvSpPr/>
          <p:nvPr/>
        </p:nvSpPr>
        <p:spPr>
          <a:xfrm>
            <a:off x="6845600" y="4450805"/>
            <a:ext cx="5311140" cy="964857"/>
          </a:xfrm>
          <a:custGeom>
            <a:rect l="l" t="t" r="r" b="b"/>
            <a:pathLst>
              <a:path w="5311140" h="964857">
                <a:moveTo>
                  <a:pt x="0" y="0"/>
                </a:moveTo>
                <a:lnTo>
                  <a:pt x="5311140" y="0"/>
                </a:lnTo>
                <a:lnTo>
                  <a:pt x="5311140" y="964857"/>
                </a:lnTo>
                <a:lnTo>
                  <a:pt x="0" y="964857"/>
                </a:lnTo>
                <a:lnTo>
                  <a:pt x="0" y="0"/>
                </a:lnTo>
                <a:close/>
              </a:path>
            </a:pathLst>
          </a:custGeom>
          <a:blipFill>
            <a:blip r:embed="rId5"/>
            <a:stretch>
              <a:fillRect/>
            </a:stretch>
          </a:blipFill>
        </p:spPr>
        <p:txBody>
          <a:bodyPr/>
          <a:lstStyle/>
          <a:p/>
        </p:txBody>
      </p:sp>
      <p:sp>
        <p:nvSpPr>
          <p:cNvPr id="6" name="Freeform 6"/>
          <p:cNvSpPr/>
          <p:nvPr/>
        </p:nvSpPr>
        <p:spPr>
          <a:xfrm>
            <a:off x="12900916" y="4450805"/>
            <a:ext cx="4758630" cy="1170063"/>
          </a:xfrm>
          <a:custGeom>
            <a:rect l="l" t="t" r="r" b="b"/>
            <a:pathLst>
              <a:path w="4758630" h="1170063">
                <a:moveTo>
                  <a:pt x="0" y="0"/>
                </a:moveTo>
                <a:lnTo>
                  <a:pt x="4758631" y="0"/>
                </a:lnTo>
                <a:lnTo>
                  <a:pt x="4758631" y="1170063"/>
                </a:lnTo>
                <a:lnTo>
                  <a:pt x="0" y="1170063"/>
                </a:lnTo>
                <a:lnTo>
                  <a:pt x="0" y="0"/>
                </a:lnTo>
                <a:close/>
              </a:path>
            </a:pathLst>
          </a:custGeom>
          <a:blipFill>
            <a:blip r:embed="rId6"/>
            <a:stretch>
              <a:fillRect/>
            </a:stretch>
          </a:blipFill>
        </p:spPr>
        <p:txBody>
          <a:bodyPr/>
          <a:lstStyle/>
          <a:p/>
        </p:txBody>
      </p:sp>
      <p:sp>
        <p:nvSpPr>
          <p:cNvPr id="7" name="Freeform 7"/>
          <p:cNvSpPr/>
          <p:nvPr/>
        </p:nvSpPr>
        <p:spPr>
          <a:xfrm>
            <a:off x="6442194" y="6141712"/>
            <a:ext cx="5403611" cy="1203632"/>
          </a:xfrm>
          <a:custGeom>
            <a:rect l="l" t="t" r="r" b="b"/>
            <a:pathLst>
              <a:path w="5403611" h="1203632">
                <a:moveTo>
                  <a:pt x="0" y="0"/>
                </a:moveTo>
                <a:lnTo>
                  <a:pt x="5403612" y="0"/>
                </a:lnTo>
                <a:lnTo>
                  <a:pt x="5403612" y="1203633"/>
                </a:lnTo>
                <a:lnTo>
                  <a:pt x="0" y="1203633"/>
                </a:lnTo>
                <a:lnTo>
                  <a:pt x="0" y="0"/>
                </a:lnTo>
                <a:close/>
              </a:path>
            </a:pathLst>
          </a:custGeom>
          <a:blipFill>
            <a:blip r:embed="rId7"/>
            <a:stretch>
              <a:fillRect t="-25650" b="-17917"/>
            </a:stretch>
          </a:blipFill>
        </p:spPr>
        <p:txBody>
          <a:bodyPr/>
          <a:lstStyle/>
          <a:p/>
        </p:txBody>
      </p:sp>
      <p:sp>
        <p:nvSpPr>
          <p:cNvPr id="8" name="Freeform 8"/>
          <p:cNvSpPr/>
          <p:nvPr/>
        </p:nvSpPr>
        <p:spPr>
          <a:xfrm>
            <a:off x="12621299" y="6241101"/>
            <a:ext cx="5317865" cy="1004855"/>
          </a:xfrm>
          <a:custGeom>
            <a:rect l="l" t="t" r="r" b="b"/>
            <a:pathLst>
              <a:path w="5317865" h="1004855">
                <a:moveTo>
                  <a:pt x="0" y="0"/>
                </a:moveTo>
                <a:lnTo>
                  <a:pt x="5317865" y="0"/>
                </a:lnTo>
                <a:lnTo>
                  <a:pt x="5317865" y="1004855"/>
                </a:lnTo>
                <a:lnTo>
                  <a:pt x="0" y="1004855"/>
                </a:lnTo>
                <a:lnTo>
                  <a:pt x="0" y="0"/>
                </a:lnTo>
                <a:close/>
              </a:path>
            </a:pathLst>
          </a:custGeom>
          <a:blipFill>
            <a:blip r:embed="rId8"/>
            <a:stretch>
              <a:fillRect t="-103016" b="-94667"/>
            </a:stretch>
          </a:blipFill>
        </p:spPr>
        <p:txBody>
          <a:bodyPr/>
          <a:lstStyle/>
          <a:p/>
        </p:txBody>
      </p:sp>
      <p:sp>
        <p:nvSpPr>
          <p:cNvPr id="9" name="Freeform 9"/>
          <p:cNvSpPr/>
          <p:nvPr/>
        </p:nvSpPr>
        <p:spPr>
          <a:xfrm>
            <a:off x="4102691" y="7689287"/>
            <a:ext cx="6579121" cy="1307976"/>
          </a:xfrm>
          <a:custGeom>
            <a:rect l="l" t="t" r="r" b="b"/>
            <a:pathLst>
              <a:path w="6579120" h="1307976">
                <a:moveTo>
                  <a:pt x="0" y="0"/>
                </a:moveTo>
                <a:lnTo>
                  <a:pt x="6579121" y="0"/>
                </a:lnTo>
                <a:lnTo>
                  <a:pt x="6579121" y="1307976"/>
                </a:lnTo>
                <a:lnTo>
                  <a:pt x="0" y="1307976"/>
                </a:lnTo>
                <a:lnTo>
                  <a:pt x="0" y="0"/>
                </a:lnTo>
                <a:close/>
              </a:path>
            </a:pathLst>
          </a:custGeom>
          <a:blipFill>
            <a:blip r:embed="rId9"/>
            <a:stretch>
              <a:fillRect/>
            </a:stretch>
          </a:blipFill>
        </p:spPr>
        <p:txBody>
          <a:bodyPr/>
          <a:lstStyle/>
          <a:p/>
        </p:txBody>
      </p:sp>
      <p:sp>
        <p:nvSpPr>
          <p:cNvPr id="10" name="Freeform 10"/>
          <p:cNvSpPr/>
          <p:nvPr/>
        </p:nvSpPr>
        <p:spPr>
          <a:xfrm>
            <a:off x="11105788" y="7689287"/>
            <a:ext cx="3031021" cy="1641803"/>
          </a:xfrm>
          <a:custGeom>
            <a:rect l="l" t="t" r="r" b="b"/>
            <a:pathLst>
              <a:path w="3031021" h="1641803">
                <a:moveTo>
                  <a:pt x="0" y="0"/>
                </a:moveTo>
                <a:lnTo>
                  <a:pt x="3031021" y="0"/>
                </a:lnTo>
                <a:lnTo>
                  <a:pt x="3031021" y="1641803"/>
                </a:lnTo>
                <a:lnTo>
                  <a:pt x="0" y="1641803"/>
                </a:lnTo>
                <a:lnTo>
                  <a:pt x="0" y="0"/>
                </a:lnTo>
                <a:close/>
              </a:path>
            </a:pathLst>
          </a:custGeom>
          <a:blipFill>
            <a:blip r:embed="rId10"/>
            <a:stretch>
              <a:fillRect/>
            </a:stretch>
          </a:blipFill>
        </p:spPr>
        <p:txBody>
          <a:bodyPr/>
          <a:lstStyle/>
          <a:p/>
        </p:txBody>
      </p:sp>
      <p:sp>
        <p:nvSpPr>
          <p:cNvPr id="11" name="Freeform 11"/>
          <p:cNvSpPr/>
          <p:nvPr/>
        </p:nvSpPr>
        <p:spPr>
          <a:xfrm>
            <a:off x="14915733" y="7994330"/>
            <a:ext cx="3153354" cy="1263970"/>
          </a:xfrm>
          <a:custGeom>
            <a:rect l="l" t="t" r="r" b="b"/>
            <a:pathLst>
              <a:path w="3153354" h="1263970">
                <a:moveTo>
                  <a:pt x="0" y="0"/>
                </a:moveTo>
                <a:lnTo>
                  <a:pt x="3153355" y="0"/>
                </a:lnTo>
                <a:lnTo>
                  <a:pt x="3153355" y="1263970"/>
                </a:lnTo>
                <a:lnTo>
                  <a:pt x="0" y="1263970"/>
                </a:lnTo>
                <a:lnTo>
                  <a:pt x="0" y="0"/>
                </a:lnTo>
                <a:close/>
              </a:path>
            </a:pathLst>
          </a:custGeom>
          <a:blipFill>
            <a:blip r:embed="rId11"/>
            <a:stretch>
              <a:fillRect/>
            </a:stretch>
          </a:blipFill>
        </p:spPr>
        <p:txBody>
          <a:bodyPr/>
          <a:lstStyle/>
          <a:p/>
        </p:txBody>
      </p:sp>
      <p:sp>
        <p:nvSpPr>
          <p:cNvPr id="12" name="TextBox 12"/>
          <p:cNvSpPr txBox="1"/>
          <p:nvPr/>
        </p:nvSpPr>
        <p:spPr>
          <a:xfrm>
            <a:off x="5715833" y="859166"/>
            <a:ext cx="6856334"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msc5kffn"/>
              </a:rPr>
              <a:t>https://tinyurl.com/msc5kffn</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46</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Property Management Service Market Report 2024</dc:title>
  <cp:lastModifiedBy>decipher market</cp:lastModifiedBy>
  <cp:revision>2</cp:revision>
  <dcterms:created xsi:type="dcterms:W3CDTF">2006-08-16T00:00:00Z</dcterms:created>
  <dcterms:modified xsi:type="dcterms:W3CDTF">2024-04-13T02:28:13Z</dcterms:modified>
</cp:coreProperties>
</file>