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Semi-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Poppins" panose="00000500000000000000" pitchFamily="2" charset="0"/>
      <p:regular r:id="rId21"/>
    </p:embeddedFont>
    <p:embeddedFont>
      <p:font typeface="Poppins Bold" panose="00000800000000000000" charset="0"/>
      <p:regular r:id="rId22"/>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12" Type="http://schemas.openxmlformats.org/officeDocument/2006/relationships/image" Target="../media/image18.jpeg" /><Relationship Id="rId13" Type="http://schemas.openxmlformats.org/officeDocument/2006/relationships/image" Target="../media/image19.jpeg" /><Relationship Id="rId14" Type="http://schemas.openxmlformats.org/officeDocument/2006/relationships/image" Target="../media/image20.jpeg" /><Relationship Id="rId2" Type="http://schemas.openxmlformats.org/officeDocument/2006/relationships/image" Target="../media/image2.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vw97fd24"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8871" r="-2451"/>
            </a:stretch>
          </a:blipFill>
        </p:spPr>
        <p:txBody>
          <a:bodyPr/>
          <a:lstStyle/>
          <a:p/>
        </p:txBody>
      </p:sp>
      <p:grpSp>
        <p:nvGrpSpPr>
          <p:cNvPr id="3" name="Group 3"/>
          <p:cNvGrpSpPr/>
          <p:nvPr/>
        </p:nvGrpSpPr>
        <p:grpSpPr>
          <a:xfrm>
            <a:off x="0" y="0"/>
            <a:ext cx="10170729" cy="10287000"/>
            <a:chExt cx="3710309" cy="3752725"/>
          </a:xfrm>
        </p:grpSpPr>
        <p:sp>
          <p:nvSpPr>
            <p:cNvPr id="4" name="Freeform 4"/>
            <p:cNvSpPr/>
            <p:nvPr/>
          </p:nvSpPr>
          <p:spPr>
            <a:xfrm>
              <a:off x="0" y="0"/>
              <a:ext cx="3710309" cy="3752726"/>
            </a:xfrm>
            <a:custGeom>
              <a:rect l="l" t="t" r="r" b="b"/>
              <a:pathLst>
                <a:path w="3710309" h="3752726">
                  <a:moveTo>
                    <a:pt x="0" y="0"/>
                  </a:moveTo>
                  <a:lnTo>
                    <a:pt x="3710309" y="0"/>
                  </a:lnTo>
                  <a:lnTo>
                    <a:pt x="3710309" y="3752726"/>
                  </a:lnTo>
                  <a:lnTo>
                    <a:pt x="0" y="3752726"/>
                  </a:lnTo>
                  <a:close/>
                </a:path>
              </a:pathLst>
            </a:custGeom>
            <a:solidFill>
              <a:srgbClr val="322D28">
                <a:alpha val="77647"/>
              </a:srgbClr>
            </a:solidFill>
          </p:spPr>
          <p:txBody>
            <a:bodyPr/>
            <a:lstStyle/>
            <a:p/>
          </p:txBody>
        </p:sp>
      </p:grpSp>
      <p:sp>
        <p:nvSpPr>
          <p:cNvPr id="5" name="TextBox 5"/>
          <p:cNvSpPr txBox="1"/>
          <p:nvPr/>
        </p:nvSpPr>
        <p:spPr>
          <a:xfrm>
            <a:off x="90920" y="1865249"/>
            <a:ext cx="9988888" cy="6737478"/>
          </a:xfrm>
          <a:prstGeom prst="rect">
            <a:avLst/>
          </a:prstGeom>
        </p:spPr>
        <p:txBody>
          <a:bodyPr lIns="0" tIns="0" rIns="0" bIns="0" rtlCol="0" anchor="t">
            <a:spAutoFit/>
          </a:bodyPr>
          <a:lstStyle/>
          <a:p>
            <a:pPr>
              <a:lnSpc>
                <a:spcPts val="10504"/>
              </a:lnSpc>
            </a:pPr>
            <a:r>
              <a:rPr lang="en-US" sz="10400">
                <a:solidFill>
                  <a:srgbClr val="FFFFFF"/>
                </a:solidFill>
                <a:latin typeface="Barlow"/>
              </a:rPr>
              <a:t>GLOBAL </a:t>
            </a:r>
          </a:p>
          <a:p>
            <a:pPr>
              <a:lnSpc>
                <a:spcPts val="10504"/>
              </a:lnSpc>
            </a:pPr>
            <a:r>
              <a:rPr lang="en-US" sz="10400">
                <a:solidFill>
                  <a:srgbClr val="FFFFFF"/>
                </a:solidFill>
                <a:latin typeface="Barlow"/>
              </a:rPr>
              <a:t>PRIVATE TUTORING</a:t>
            </a:r>
          </a:p>
          <a:p>
            <a:pPr>
              <a:lnSpc>
                <a:spcPts val="10504"/>
              </a:lnSpc>
            </a:pPr>
            <a:r>
              <a:rPr lang="en-US" sz="10400">
                <a:solidFill>
                  <a:srgbClr val="FFFFFF"/>
                </a:solidFill>
                <a:latin typeface="Barlow"/>
              </a:rPr>
              <a:t>MARKET REPORT 2024</a:t>
            </a:r>
          </a:p>
        </p:txBody>
      </p:sp>
      <p:sp>
        <p:nvSpPr>
          <p:cNvPr id="6" name="TextBox 6"/>
          <p:cNvSpPr txBox="1"/>
          <p:nvPr/>
        </p:nvSpPr>
        <p:spPr>
          <a:xfrm>
            <a:off x="351851" y="9392283"/>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5661" r="-15661"/>
            </a:stretch>
          </a:blipFill>
        </p:spPr>
        <p:txBody>
          <a:bodyPr/>
          <a:lstStyle/>
          <a:p/>
        </p:txBody>
      </p:sp>
      <p:grpSp>
        <p:nvGrpSpPr>
          <p:cNvPr id="3" name="Group 3"/>
          <p:cNvGrpSpPr/>
          <p:nvPr/>
        </p:nvGrpSpPr>
        <p:grpSpPr>
          <a:xfrm>
            <a:off x="1210541" y="2163194"/>
            <a:ext cx="15866918" cy="5960612"/>
            <a:chExt cx="4083157" cy="1533890"/>
          </a:xfrm>
        </p:grpSpPr>
        <p:sp>
          <p:nvSpPr>
            <p:cNvPr id="4" name="Freeform 4"/>
            <p:cNvSpPr/>
            <p:nvPr/>
          </p:nvSpPr>
          <p:spPr>
            <a:xfrm>
              <a:off x="0" y="0"/>
              <a:ext cx="4083157" cy="1533890"/>
            </a:xfrm>
            <a:custGeom>
              <a:rect l="l" t="t" r="r" b="b"/>
              <a:pathLst>
                <a:path w="4083157" h="1533890">
                  <a:moveTo>
                    <a:pt x="24884" y="0"/>
                  </a:moveTo>
                  <a:lnTo>
                    <a:pt x="4058272" y="0"/>
                  </a:lnTo>
                  <a:cubicBezTo>
                    <a:pt x="4072016" y="0"/>
                    <a:pt x="4083157" y="11141"/>
                    <a:pt x="4083157" y="24884"/>
                  </a:cubicBezTo>
                  <a:lnTo>
                    <a:pt x="4083157" y="1509006"/>
                  </a:lnTo>
                  <a:cubicBezTo>
                    <a:pt x="4083157" y="1515606"/>
                    <a:pt x="4080535" y="1521935"/>
                    <a:pt x="4075869" y="1526602"/>
                  </a:cubicBezTo>
                  <a:cubicBezTo>
                    <a:pt x="4071202" y="1531269"/>
                    <a:pt x="4064872" y="1533890"/>
                    <a:pt x="4058272" y="1533890"/>
                  </a:cubicBezTo>
                  <a:lnTo>
                    <a:pt x="24884" y="1533890"/>
                  </a:lnTo>
                  <a:cubicBezTo>
                    <a:pt x="11141" y="1533890"/>
                    <a:pt x="0" y="1522749"/>
                    <a:pt x="0" y="1509006"/>
                  </a:cubicBezTo>
                  <a:lnTo>
                    <a:pt x="0" y="24884"/>
                  </a:lnTo>
                  <a:cubicBezTo>
                    <a:pt x="0" y="18285"/>
                    <a:pt x="2622" y="11955"/>
                    <a:pt x="7288" y="7288"/>
                  </a:cubicBezTo>
                  <a:cubicBezTo>
                    <a:pt x="11955" y="2622"/>
                    <a:pt x="18285" y="0"/>
                    <a:pt x="24884" y="0"/>
                  </a:cubicBezTo>
                  <a:close/>
                </a:path>
              </a:pathLst>
            </a:custGeom>
            <a:solidFill>
              <a:srgbClr val="3A3736">
                <a:alpha val="89804"/>
              </a:srgbClr>
            </a:solidFill>
          </p:spPr>
          <p:txBody>
            <a:bodyPr/>
            <a:lstStyle/>
            <a:p/>
          </p:txBody>
        </p:sp>
        <p:sp>
          <p:nvSpPr>
            <p:cNvPr id="5" name="TextBox 5"/>
            <p:cNvSpPr txBox="1"/>
            <p:nvPr/>
          </p:nvSpPr>
          <p:spPr>
            <a:xfrm>
              <a:off x="0" y="-38100"/>
              <a:ext cx="4083157" cy="157199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312139" y="2569761"/>
            <a:ext cx="7929589" cy="920964"/>
          </a:xfrm>
          <a:prstGeom prst="rect">
            <a:avLst/>
          </a:prstGeom>
        </p:spPr>
        <p:txBody>
          <a:bodyPr lIns="0" tIns="0" rIns="0" bIns="0" rtlCol="0" anchor="t">
            <a:spAutoFit/>
          </a:bodyPr>
          <a:lstStyle/>
          <a:p>
            <a:pPr algn="ctr">
              <a:lnSpc>
                <a:spcPts val="7118"/>
              </a:lnSpc>
            </a:pPr>
            <a:r>
              <a:rPr lang="en-US" sz="6652">
                <a:solidFill>
                  <a:srgbClr val="FFFFFF"/>
                </a:solidFill>
                <a:latin typeface="Canva Sans"/>
              </a:rPr>
              <a:t>INTRODUCTION</a:t>
            </a:r>
          </a:p>
        </p:txBody>
      </p:sp>
      <p:sp>
        <p:nvSpPr>
          <p:cNvPr id="7" name="TextBox 7"/>
          <p:cNvSpPr txBox="1"/>
          <p:nvPr/>
        </p:nvSpPr>
        <p:spPr>
          <a:xfrm>
            <a:off x="1343474" y="3791818"/>
            <a:ext cx="15601052" cy="4203700"/>
          </a:xfrm>
          <a:prstGeom prst="rect">
            <a:avLst/>
          </a:prstGeom>
        </p:spPr>
        <p:txBody>
          <a:bodyPr lIns="0" tIns="0" rIns="0" bIns="0" rtlCol="0" anchor="t">
            <a:spAutoFit/>
          </a:bodyPr>
          <a:lstStyle/>
          <a:p>
            <a:pPr>
              <a:lnSpc>
                <a:spcPts val="5599"/>
              </a:lnSpc>
              <a:spcBef>
                <a:spcPct val="0"/>
              </a:spcBef>
            </a:pPr>
            <a:r>
              <a:rPr lang="en-US" sz="3999">
                <a:solidFill>
                  <a:srgbClr val="FFFFFF"/>
                </a:solidFill>
                <a:latin typeface="Canva Sans"/>
              </a:rPr>
              <a:t>Private tutoring is referred to the educational or non-education learning in addition to the school activities. It generally takes place after school hours or in weekends. The main objective of the private tutoring is to work with student and to help student improve in the area where they are particularly struggling or facing the challenge.</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4603" r="-16591"/>
            </a:stretch>
          </a:blipFill>
        </p:spPr>
        <p:txBody>
          <a:bodyPr/>
          <a:lstStyle/>
          <a:p/>
        </p:txBody>
      </p:sp>
      <p:grpSp>
        <p:nvGrpSpPr>
          <p:cNvPr id="3" name="Group 3"/>
          <p:cNvGrpSpPr/>
          <p:nvPr/>
        </p:nvGrpSpPr>
        <p:grpSpPr>
          <a:xfrm>
            <a:off x="1028700" y="2413847"/>
            <a:ext cx="7360783" cy="2228471"/>
            <a:chExt cx="860407" cy="260488"/>
          </a:xfrm>
        </p:grpSpPr>
        <p:sp>
          <p:nvSpPr>
            <p:cNvPr id="4" name="Freeform 4"/>
            <p:cNvSpPr/>
            <p:nvPr/>
          </p:nvSpPr>
          <p:spPr>
            <a:xfrm>
              <a:off x="0" y="0"/>
              <a:ext cx="860407" cy="260488"/>
            </a:xfrm>
            <a:custGeom>
              <a:rect l="l" t="t" r="r" b="b"/>
              <a:pathLst>
                <a:path w="860407" h="260488">
                  <a:moveTo>
                    <a:pt x="105178" y="0"/>
                  </a:moveTo>
                  <a:lnTo>
                    <a:pt x="755229" y="0"/>
                  </a:lnTo>
                  <a:cubicBezTo>
                    <a:pt x="813318" y="0"/>
                    <a:pt x="860407" y="47090"/>
                    <a:pt x="860407" y="105178"/>
                  </a:cubicBezTo>
                  <a:lnTo>
                    <a:pt x="860407" y="155310"/>
                  </a:lnTo>
                  <a:cubicBezTo>
                    <a:pt x="860407" y="213398"/>
                    <a:pt x="813318" y="260488"/>
                    <a:pt x="755229" y="260488"/>
                  </a:cubicBezTo>
                  <a:lnTo>
                    <a:pt x="105178" y="260488"/>
                  </a:lnTo>
                  <a:cubicBezTo>
                    <a:pt x="47090" y="260488"/>
                    <a:pt x="0" y="213398"/>
                    <a:pt x="0" y="155310"/>
                  </a:cubicBezTo>
                  <a:lnTo>
                    <a:pt x="0" y="105178"/>
                  </a:lnTo>
                  <a:cubicBezTo>
                    <a:pt x="0" y="47090"/>
                    <a:pt x="47090" y="0"/>
                    <a:pt x="105178" y="0"/>
                  </a:cubicBezTo>
                  <a:close/>
                </a:path>
              </a:pathLst>
            </a:custGeom>
            <a:solidFill>
              <a:srgbClr val="9A715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331711" y="2687653"/>
            <a:ext cx="1797887" cy="1795640"/>
          </a:xfrm>
          <a:custGeom>
            <a:rect l="l" t="t" r="r" b="b"/>
            <a:pathLst>
              <a:path w="1797887" h="1795640">
                <a:moveTo>
                  <a:pt x="0" y="0"/>
                </a:moveTo>
                <a:lnTo>
                  <a:pt x="1797886" y="0"/>
                </a:lnTo>
                <a:lnTo>
                  <a:pt x="1797886" y="1795640"/>
                </a:lnTo>
                <a:lnTo>
                  <a:pt x="0" y="1795640"/>
                </a:lnTo>
                <a:lnTo>
                  <a:pt x="0" y="0"/>
                </a:lnTo>
                <a:close/>
              </a:path>
            </a:pathLst>
          </a:custGeom>
          <a:blipFill>
            <a:blip r:embed="rId3"/>
            <a:stretch>
              <a:fillRect/>
            </a:stretch>
          </a:blipFill>
        </p:spPr>
        <p:txBody>
          <a:bodyPr/>
          <a:lstStyle/>
          <a:p/>
        </p:txBody>
      </p:sp>
      <p:grpSp>
        <p:nvGrpSpPr>
          <p:cNvPr id="7" name="Group 7"/>
          <p:cNvGrpSpPr/>
          <p:nvPr/>
        </p:nvGrpSpPr>
        <p:grpSpPr>
          <a:xfrm>
            <a:off x="1289793" y="2615795"/>
            <a:ext cx="1771409" cy="177140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028700" y="7367534"/>
            <a:ext cx="7360783" cy="2228471"/>
            <a:chExt cx="860407" cy="260488"/>
          </a:xfrm>
        </p:grpSpPr>
        <p:sp>
          <p:nvSpPr>
            <p:cNvPr id="11" name="Freeform 11"/>
            <p:cNvSpPr/>
            <p:nvPr/>
          </p:nvSpPr>
          <p:spPr>
            <a:xfrm>
              <a:off x="0" y="0"/>
              <a:ext cx="860407" cy="260488"/>
            </a:xfrm>
            <a:custGeom>
              <a:rect l="l" t="t" r="r" b="b"/>
              <a:pathLst>
                <a:path w="860407" h="260488">
                  <a:moveTo>
                    <a:pt x="105178" y="0"/>
                  </a:moveTo>
                  <a:lnTo>
                    <a:pt x="755229" y="0"/>
                  </a:lnTo>
                  <a:cubicBezTo>
                    <a:pt x="813318" y="0"/>
                    <a:pt x="860407" y="47090"/>
                    <a:pt x="860407" y="105178"/>
                  </a:cubicBezTo>
                  <a:lnTo>
                    <a:pt x="860407" y="155310"/>
                  </a:lnTo>
                  <a:cubicBezTo>
                    <a:pt x="860407" y="213398"/>
                    <a:pt x="813318" y="260488"/>
                    <a:pt x="755229" y="260488"/>
                  </a:cubicBezTo>
                  <a:lnTo>
                    <a:pt x="105178" y="260488"/>
                  </a:lnTo>
                  <a:cubicBezTo>
                    <a:pt x="47090" y="260488"/>
                    <a:pt x="0" y="213398"/>
                    <a:pt x="0" y="155310"/>
                  </a:cubicBezTo>
                  <a:lnTo>
                    <a:pt x="0" y="105178"/>
                  </a:lnTo>
                  <a:cubicBezTo>
                    <a:pt x="0" y="47090"/>
                    <a:pt x="47090" y="0"/>
                    <a:pt x="105178" y="0"/>
                  </a:cubicBezTo>
                  <a:close/>
                </a:path>
              </a:pathLst>
            </a:custGeom>
            <a:solidFill>
              <a:srgbClr val="9A7159"/>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331711" y="7641340"/>
            <a:ext cx="1797887" cy="1795640"/>
          </a:xfrm>
          <a:custGeom>
            <a:rect l="l" t="t" r="r" b="b"/>
            <a:pathLst>
              <a:path w="1797887" h="1795640">
                <a:moveTo>
                  <a:pt x="0" y="0"/>
                </a:moveTo>
                <a:lnTo>
                  <a:pt x="1797886" y="0"/>
                </a:lnTo>
                <a:lnTo>
                  <a:pt x="1797886" y="1795639"/>
                </a:lnTo>
                <a:lnTo>
                  <a:pt x="0" y="1795639"/>
                </a:lnTo>
                <a:lnTo>
                  <a:pt x="0" y="0"/>
                </a:lnTo>
                <a:close/>
              </a:path>
            </a:pathLst>
          </a:custGeom>
          <a:blipFill>
            <a:blip r:embed="rId3"/>
            <a:stretch>
              <a:fillRect/>
            </a:stretch>
          </a:blipFill>
        </p:spPr>
        <p:txBody>
          <a:bodyPr/>
          <a:lstStyle/>
          <a:p/>
        </p:txBody>
      </p:sp>
      <p:grpSp>
        <p:nvGrpSpPr>
          <p:cNvPr id="14" name="Group 14"/>
          <p:cNvGrpSpPr/>
          <p:nvPr/>
        </p:nvGrpSpPr>
        <p:grpSpPr>
          <a:xfrm>
            <a:off x="1289793" y="7569482"/>
            <a:ext cx="1771409" cy="1771409"/>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1028700" y="4890128"/>
            <a:ext cx="7360783" cy="2228471"/>
            <a:chExt cx="860407" cy="260488"/>
          </a:xfrm>
        </p:grpSpPr>
        <p:sp>
          <p:nvSpPr>
            <p:cNvPr id="18" name="Freeform 18"/>
            <p:cNvSpPr/>
            <p:nvPr/>
          </p:nvSpPr>
          <p:spPr>
            <a:xfrm>
              <a:off x="0" y="0"/>
              <a:ext cx="860407" cy="260488"/>
            </a:xfrm>
            <a:custGeom>
              <a:rect l="l" t="t" r="r" b="b"/>
              <a:pathLst>
                <a:path w="860407" h="260488">
                  <a:moveTo>
                    <a:pt x="105178" y="0"/>
                  </a:moveTo>
                  <a:lnTo>
                    <a:pt x="755229" y="0"/>
                  </a:lnTo>
                  <a:cubicBezTo>
                    <a:pt x="813318" y="0"/>
                    <a:pt x="860407" y="47090"/>
                    <a:pt x="860407" y="105178"/>
                  </a:cubicBezTo>
                  <a:lnTo>
                    <a:pt x="860407" y="155310"/>
                  </a:lnTo>
                  <a:cubicBezTo>
                    <a:pt x="860407" y="213398"/>
                    <a:pt x="813318" y="260488"/>
                    <a:pt x="755229" y="260488"/>
                  </a:cubicBezTo>
                  <a:lnTo>
                    <a:pt x="105178" y="260488"/>
                  </a:lnTo>
                  <a:cubicBezTo>
                    <a:pt x="47090" y="260488"/>
                    <a:pt x="0" y="213398"/>
                    <a:pt x="0" y="155310"/>
                  </a:cubicBezTo>
                  <a:lnTo>
                    <a:pt x="0" y="105178"/>
                  </a:lnTo>
                  <a:cubicBezTo>
                    <a:pt x="0" y="47090"/>
                    <a:pt x="47090" y="0"/>
                    <a:pt x="105178" y="0"/>
                  </a:cubicBezTo>
                  <a:close/>
                </a:path>
              </a:pathLst>
            </a:custGeom>
            <a:solidFill>
              <a:srgbClr val="9A7159"/>
            </a:solidFill>
          </p:spPr>
          <p:txBody>
            <a:bodyPr/>
            <a:lstStyle/>
            <a:p/>
          </p:txBody>
        </p:sp>
        <p:sp>
          <p:nvSpPr>
            <p:cNvPr id="19" name="TextBox 19"/>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0" name="Freeform 20"/>
          <p:cNvSpPr/>
          <p:nvPr/>
        </p:nvSpPr>
        <p:spPr>
          <a:xfrm>
            <a:off x="1331711" y="5163934"/>
            <a:ext cx="1797887" cy="1795640"/>
          </a:xfrm>
          <a:custGeom>
            <a:rect l="l" t="t" r="r" b="b"/>
            <a:pathLst>
              <a:path w="1797887" h="1795640">
                <a:moveTo>
                  <a:pt x="0" y="0"/>
                </a:moveTo>
                <a:lnTo>
                  <a:pt x="1797886" y="0"/>
                </a:lnTo>
                <a:lnTo>
                  <a:pt x="1797886" y="1795639"/>
                </a:lnTo>
                <a:lnTo>
                  <a:pt x="0" y="1795639"/>
                </a:lnTo>
                <a:lnTo>
                  <a:pt x="0" y="0"/>
                </a:lnTo>
                <a:close/>
              </a:path>
            </a:pathLst>
          </a:custGeom>
          <a:blipFill>
            <a:blip r:embed="rId3"/>
            <a:stretch>
              <a:fillRect/>
            </a:stretch>
          </a:blipFill>
        </p:spPr>
        <p:txBody>
          <a:bodyPr/>
          <a:lstStyle/>
          <a:p/>
        </p:txBody>
      </p:sp>
      <p:grpSp>
        <p:nvGrpSpPr>
          <p:cNvPr id="21" name="Group 21"/>
          <p:cNvGrpSpPr/>
          <p:nvPr/>
        </p:nvGrpSpPr>
        <p:grpSpPr>
          <a:xfrm>
            <a:off x="1289793" y="5092076"/>
            <a:ext cx="1771409" cy="1771409"/>
            <a:chExt cx="812800" cy="812800"/>
          </a:xfrm>
        </p:grpSpPr>
        <p:sp>
          <p:nvSpPr>
            <p:cNvPr id="22" name="Freeform 2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3" name="TextBox 2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4" name="TextBox 24"/>
          <p:cNvSpPr txBox="1"/>
          <p:nvPr/>
        </p:nvSpPr>
        <p:spPr>
          <a:xfrm>
            <a:off x="1526681" y="3106148"/>
            <a:ext cx="1297634" cy="683991"/>
          </a:xfrm>
          <a:prstGeom prst="rect">
            <a:avLst/>
          </a:prstGeom>
        </p:spPr>
        <p:txBody>
          <a:bodyPr lIns="0" tIns="0" rIns="0" bIns="0" rtlCol="0" anchor="t">
            <a:spAutoFit/>
          </a:bodyPr>
          <a:lstStyle/>
          <a:p>
            <a:pPr algn="ctr">
              <a:lnSpc>
                <a:spcPts val="5349"/>
              </a:lnSpc>
              <a:spcBef>
                <a:spcPct val="0"/>
              </a:spcBef>
            </a:pPr>
            <a:r>
              <a:rPr lang="en-US" sz="3821">
                <a:solidFill>
                  <a:srgbClr val="43B4BE"/>
                </a:solidFill>
                <a:latin typeface="Poppins Bold"/>
              </a:rPr>
              <a:t>2022</a:t>
            </a:r>
          </a:p>
        </p:txBody>
      </p:sp>
      <p:sp>
        <p:nvSpPr>
          <p:cNvPr id="25" name="TextBox 25"/>
          <p:cNvSpPr txBox="1"/>
          <p:nvPr/>
        </p:nvSpPr>
        <p:spPr>
          <a:xfrm>
            <a:off x="1526681" y="7987420"/>
            <a:ext cx="1297634" cy="1222819"/>
          </a:xfrm>
          <a:prstGeom prst="rect">
            <a:avLst/>
          </a:prstGeom>
        </p:spPr>
        <p:txBody>
          <a:bodyPr lIns="0" tIns="0" rIns="0" bIns="0" rtlCol="0" anchor="t">
            <a:spAutoFit/>
          </a:bodyPr>
          <a:lstStyle/>
          <a:p>
            <a:pPr algn="ctr">
              <a:lnSpc>
                <a:spcPts val="3056"/>
              </a:lnSpc>
            </a:pPr>
            <a:r>
              <a:rPr lang="en-US" sz="3821">
                <a:solidFill>
                  <a:srgbClr val="43B4BE"/>
                </a:solidFill>
                <a:latin typeface="Poppins Bold"/>
              </a:rPr>
              <a:t>2023- 2030</a:t>
            </a:r>
          </a:p>
        </p:txBody>
      </p:sp>
      <p:sp>
        <p:nvSpPr>
          <p:cNvPr id="26" name="TextBox 26"/>
          <p:cNvSpPr txBox="1"/>
          <p:nvPr/>
        </p:nvSpPr>
        <p:spPr>
          <a:xfrm>
            <a:off x="2965177" y="2710911"/>
            <a:ext cx="5424306" cy="1473247"/>
          </a:xfrm>
          <a:prstGeom prst="rect">
            <a:avLst/>
          </a:prstGeom>
        </p:spPr>
        <p:txBody>
          <a:bodyPr lIns="0" tIns="0" rIns="0" bIns="0" rtlCol="0" anchor="t">
            <a:spAutoFit/>
          </a:bodyPr>
          <a:lstStyle/>
          <a:p>
            <a:pPr algn="ctr">
              <a:lnSpc>
                <a:spcPts val="5779"/>
              </a:lnSpc>
            </a:pPr>
            <a:r>
              <a:rPr lang="en-US" sz="4128">
                <a:solidFill>
                  <a:srgbClr val="FFFFFF"/>
                </a:solidFill>
                <a:latin typeface="Poppins"/>
              </a:rPr>
              <a:t>MARKET SIZE</a:t>
            </a:r>
          </a:p>
          <a:p>
            <a:pPr algn="ctr">
              <a:lnSpc>
                <a:spcPts val="5779"/>
              </a:lnSpc>
              <a:spcBef>
                <a:spcPct val="0"/>
              </a:spcBef>
            </a:pPr>
            <a:r>
              <a:rPr lang="en-US" sz="4128">
                <a:solidFill>
                  <a:srgbClr val="FFFFFF"/>
                </a:solidFill>
                <a:latin typeface="Poppins"/>
              </a:rPr>
              <a:t>USD 104.27 Million</a:t>
            </a:r>
          </a:p>
        </p:txBody>
      </p:sp>
      <p:sp>
        <p:nvSpPr>
          <p:cNvPr id="27" name="TextBox 27"/>
          <p:cNvSpPr txBox="1"/>
          <p:nvPr/>
        </p:nvSpPr>
        <p:spPr>
          <a:xfrm>
            <a:off x="2965177" y="7716941"/>
            <a:ext cx="4945660" cy="1476290"/>
          </a:xfrm>
          <a:prstGeom prst="rect">
            <a:avLst/>
          </a:prstGeom>
        </p:spPr>
        <p:txBody>
          <a:bodyPr lIns="0" tIns="0" rIns="0" bIns="0" rtlCol="0" anchor="t">
            <a:spAutoFit/>
          </a:bodyPr>
          <a:lstStyle/>
          <a:p>
            <a:pPr algn="ctr">
              <a:lnSpc>
                <a:spcPts val="5779"/>
              </a:lnSpc>
            </a:pPr>
            <a:r>
              <a:rPr lang="en-US" sz="4128">
                <a:solidFill>
                  <a:srgbClr val="FFFFFF"/>
                </a:solidFill>
                <a:latin typeface="Poppins"/>
              </a:rPr>
              <a:t>CAGR</a:t>
            </a:r>
          </a:p>
          <a:p>
            <a:pPr algn="ctr">
              <a:lnSpc>
                <a:spcPts val="5779"/>
              </a:lnSpc>
              <a:spcBef>
                <a:spcPct val="0"/>
              </a:spcBef>
            </a:pPr>
            <a:r>
              <a:rPr lang="en-US" sz="4128">
                <a:solidFill>
                  <a:srgbClr val="FFFFFF"/>
                </a:solidFill>
                <a:latin typeface="Poppins"/>
              </a:rPr>
              <a:t>8.52%</a:t>
            </a:r>
          </a:p>
        </p:txBody>
      </p:sp>
      <p:sp>
        <p:nvSpPr>
          <p:cNvPr id="28" name="TextBox 28"/>
          <p:cNvSpPr txBox="1"/>
          <p:nvPr/>
        </p:nvSpPr>
        <p:spPr>
          <a:xfrm>
            <a:off x="1526681" y="5582428"/>
            <a:ext cx="1297634" cy="683991"/>
          </a:xfrm>
          <a:prstGeom prst="rect">
            <a:avLst/>
          </a:prstGeom>
        </p:spPr>
        <p:txBody>
          <a:bodyPr lIns="0" tIns="0" rIns="0" bIns="0" rtlCol="0" anchor="t">
            <a:spAutoFit/>
          </a:bodyPr>
          <a:lstStyle/>
          <a:p>
            <a:pPr algn="ctr">
              <a:lnSpc>
                <a:spcPts val="5349"/>
              </a:lnSpc>
              <a:spcBef>
                <a:spcPct val="0"/>
              </a:spcBef>
            </a:pPr>
            <a:r>
              <a:rPr lang="en-US" sz="3821">
                <a:solidFill>
                  <a:srgbClr val="43B4BE"/>
                </a:solidFill>
                <a:latin typeface="Poppins Bold"/>
              </a:rPr>
              <a:t>2028</a:t>
            </a:r>
          </a:p>
        </p:txBody>
      </p:sp>
      <p:sp>
        <p:nvSpPr>
          <p:cNvPr id="29" name="TextBox 29"/>
          <p:cNvSpPr txBox="1"/>
          <p:nvPr/>
        </p:nvSpPr>
        <p:spPr>
          <a:xfrm>
            <a:off x="2965177" y="5292506"/>
            <a:ext cx="5197629" cy="1418586"/>
          </a:xfrm>
          <a:prstGeom prst="rect">
            <a:avLst/>
          </a:prstGeom>
        </p:spPr>
        <p:txBody>
          <a:bodyPr lIns="0" tIns="0" rIns="0" bIns="0" rtlCol="0" anchor="t">
            <a:spAutoFit/>
          </a:bodyPr>
          <a:lstStyle/>
          <a:p>
            <a:pPr algn="ctr">
              <a:lnSpc>
                <a:spcPts val="5607"/>
              </a:lnSpc>
            </a:pPr>
            <a:r>
              <a:rPr lang="en-US" sz="4005">
                <a:solidFill>
                  <a:srgbClr val="FFFFFF"/>
                </a:solidFill>
                <a:latin typeface="Poppins"/>
              </a:rPr>
              <a:t>FORECAST</a:t>
            </a:r>
          </a:p>
          <a:p>
            <a:pPr algn="ctr">
              <a:lnSpc>
                <a:spcPts val="5607"/>
              </a:lnSpc>
              <a:spcBef>
                <a:spcPct val="0"/>
              </a:spcBef>
            </a:pPr>
            <a:r>
              <a:rPr lang="en-US" sz="4005">
                <a:solidFill>
                  <a:srgbClr val="FFFFFF"/>
                </a:solidFill>
                <a:latin typeface="Poppins"/>
              </a:rPr>
              <a:t>USD 171.89</a:t>
            </a:r>
            <a:r>
              <a:rPr lang="en-US" sz="4005">
                <a:solidFill>
                  <a:srgbClr val="FFFFFF"/>
                </a:solidFill>
                <a:latin typeface="Poppins Bold"/>
              </a:rPr>
              <a:t> </a:t>
            </a:r>
            <a:r>
              <a:rPr lang="en-US" sz="4005">
                <a:solidFill>
                  <a:srgbClr val="FFFFFF"/>
                </a:solidFill>
                <a:latin typeface="Poppins"/>
              </a:rPr>
              <a:t>Million</a:t>
            </a:r>
          </a:p>
        </p:txBody>
      </p:sp>
      <p:sp>
        <p:nvSpPr>
          <p:cNvPr id="30" name="TextBox 30"/>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5661" r="-15661"/>
            </a:stretch>
          </a:blipFill>
        </p:spPr>
        <p:txBody>
          <a:bodyPr/>
          <a:lstStyle/>
          <a:p/>
        </p:txBody>
      </p:sp>
      <p:grpSp>
        <p:nvGrpSpPr>
          <p:cNvPr id="3" name="Group 3"/>
          <p:cNvGrpSpPr/>
          <p:nvPr/>
        </p:nvGrpSpPr>
        <p:grpSpPr>
          <a:xfrm>
            <a:off x="0" y="0"/>
            <a:ext cx="18288000" cy="1309770"/>
            <a:chExt cx="4816593" cy="344960"/>
          </a:xfrm>
        </p:grpSpPr>
        <p:sp>
          <p:nvSpPr>
            <p:cNvPr id="4" name="Freeform 4"/>
            <p:cNvSpPr/>
            <p:nvPr/>
          </p:nvSpPr>
          <p:spPr>
            <a:xfrm>
              <a:off x="0" y="0"/>
              <a:ext cx="4816592" cy="344960"/>
            </a:xfrm>
            <a:custGeom>
              <a:rect l="l" t="t" r="r" b="b"/>
              <a:pathLst>
                <a:path w="4816592" h="344960">
                  <a:moveTo>
                    <a:pt x="0" y="0"/>
                  </a:moveTo>
                  <a:lnTo>
                    <a:pt x="4816592" y="0"/>
                  </a:lnTo>
                  <a:lnTo>
                    <a:pt x="4816592" y="344960"/>
                  </a:lnTo>
                  <a:lnTo>
                    <a:pt x="0" y="344960"/>
                  </a:lnTo>
                  <a:close/>
                </a:path>
              </a:pathLst>
            </a:custGeom>
            <a:solidFill>
              <a:srgbClr val="000000">
                <a:alpha val="60000"/>
              </a:srgbClr>
            </a:solidFill>
          </p:spPr>
          <p:txBody>
            <a:bodyPr/>
            <a:lstStyle/>
            <a:p/>
          </p:txBody>
        </p:sp>
        <p:sp>
          <p:nvSpPr>
            <p:cNvPr id="5" name="TextBox 5"/>
            <p:cNvSpPr txBox="1"/>
            <p:nvPr/>
          </p:nvSpPr>
          <p:spPr>
            <a:xfrm>
              <a:off x="0" y="-38100"/>
              <a:ext cx="4816593" cy="38306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9178" y="97671"/>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grpSp>
        <p:nvGrpSpPr>
          <p:cNvPr id="7" name="Group 7"/>
          <p:cNvGrpSpPr/>
          <p:nvPr/>
        </p:nvGrpSpPr>
        <p:grpSpPr>
          <a:xfrm>
            <a:off x="519178" y="2090705"/>
            <a:ext cx="6443113" cy="3248491"/>
            <a:chExt cx="1511671" cy="762155"/>
          </a:xfrm>
        </p:grpSpPr>
        <p:sp>
          <p:nvSpPr>
            <p:cNvPr id="8" name="Freeform 8"/>
            <p:cNvSpPr/>
            <p:nvPr/>
          </p:nvSpPr>
          <p:spPr>
            <a:xfrm>
              <a:off x="0" y="0"/>
              <a:ext cx="1511671" cy="762155"/>
            </a:xfrm>
            <a:custGeom>
              <a:rect l="l" t="t" r="r" b="b"/>
              <a:pathLst>
                <a:path w="1511671" h="762155">
                  <a:moveTo>
                    <a:pt x="24032" y="0"/>
                  </a:moveTo>
                  <a:lnTo>
                    <a:pt x="1487640" y="0"/>
                  </a:lnTo>
                  <a:cubicBezTo>
                    <a:pt x="1500912" y="0"/>
                    <a:pt x="1511671" y="10759"/>
                    <a:pt x="1511671" y="24032"/>
                  </a:cubicBezTo>
                  <a:lnTo>
                    <a:pt x="1511671" y="738123"/>
                  </a:lnTo>
                  <a:cubicBezTo>
                    <a:pt x="1511671" y="751395"/>
                    <a:pt x="1500912" y="762155"/>
                    <a:pt x="1487640" y="762155"/>
                  </a:cubicBezTo>
                  <a:lnTo>
                    <a:pt x="24032" y="762155"/>
                  </a:lnTo>
                  <a:cubicBezTo>
                    <a:pt x="17658" y="762155"/>
                    <a:pt x="11545" y="759623"/>
                    <a:pt x="7039" y="755116"/>
                  </a:cubicBezTo>
                  <a:cubicBezTo>
                    <a:pt x="2532" y="750609"/>
                    <a:pt x="0" y="744497"/>
                    <a:pt x="0" y="738123"/>
                  </a:cubicBezTo>
                  <a:lnTo>
                    <a:pt x="0" y="24032"/>
                  </a:lnTo>
                  <a:cubicBezTo>
                    <a:pt x="0" y="17658"/>
                    <a:pt x="2532" y="11545"/>
                    <a:pt x="7039" y="7039"/>
                  </a:cubicBezTo>
                  <a:cubicBezTo>
                    <a:pt x="11545" y="2532"/>
                    <a:pt x="17658" y="0"/>
                    <a:pt x="24032" y="0"/>
                  </a:cubicBezTo>
                  <a:close/>
                </a:path>
              </a:pathLst>
            </a:custGeom>
            <a:solidFill>
              <a:srgbClr val="FFFFFF"/>
            </a:solidFill>
            <a:ln w="38100" cap="sq">
              <a:solidFill>
                <a:srgbClr val="48ABFF"/>
              </a:solidFill>
              <a:prstDash val="solid"/>
              <a:miter/>
            </a:ln>
          </p:spPr>
          <p:txBody>
            <a:bodyPr/>
            <a:lstStyle/>
            <a:p/>
          </p:txBody>
        </p:sp>
        <p:sp>
          <p:nvSpPr>
            <p:cNvPr id="9" name="TextBox 9"/>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0" name="TextBox 10"/>
          <p:cNvSpPr txBox="1"/>
          <p:nvPr/>
        </p:nvSpPr>
        <p:spPr>
          <a:xfrm>
            <a:off x="675135" y="2497635"/>
            <a:ext cx="6255351" cy="602804"/>
          </a:xfrm>
          <a:prstGeom prst="rect">
            <a:avLst/>
          </a:prstGeom>
        </p:spPr>
        <p:txBody>
          <a:bodyPr lIns="0" tIns="0" rIns="0" bIns="0" rtlCol="0" anchor="t">
            <a:spAutoFit/>
          </a:bodyPr>
          <a:lstStyle/>
          <a:p>
            <a:pPr algn="ctr">
              <a:lnSpc>
                <a:spcPts val="4347"/>
              </a:lnSpc>
            </a:pPr>
            <a:r>
              <a:rPr lang="en-US" sz="4777" spc="152">
                <a:solidFill>
                  <a:srgbClr val="000000"/>
                </a:solidFill>
                <a:latin typeface="Barlow Semi-Bold"/>
              </a:rPr>
              <a:t>Type Segment</a:t>
            </a:r>
          </a:p>
        </p:txBody>
      </p:sp>
      <p:sp>
        <p:nvSpPr>
          <p:cNvPr id="11" name="TextBox 11"/>
          <p:cNvSpPr txBox="1"/>
          <p:nvPr/>
        </p:nvSpPr>
        <p:spPr>
          <a:xfrm>
            <a:off x="581254" y="3517004"/>
            <a:ext cx="6318961" cy="1303332"/>
          </a:xfrm>
          <a:prstGeom prst="rect">
            <a:avLst/>
          </a:prstGeom>
        </p:spPr>
        <p:txBody>
          <a:bodyPr lIns="0" tIns="0" rIns="0" bIns="0" rtlCol="0" anchor="t">
            <a:spAutoFit/>
          </a:bodyPr>
          <a:lstStyle/>
          <a:p>
            <a:pPr algn="ctr">
              <a:lnSpc>
                <a:spcPts val="5116"/>
              </a:lnSpc>
            </a:pPr>
            <a:r>
              <a:rPr lang="en-US" sz="4299" spc="137">
                <a:solidFill>
                  <a:srgbClr val="000000"/>
                </a:solidFill>
                <a:latin typeface="Barlow Semi-Bold"/>
              </a:rPr>
              <a:t>Curriculum</a:t>
            </a:r>
          </a:p>
          <a:p>
            <a:pPr algn="ctr">
              <a:lnSpc>
                <a:spcPts val="5116"/>
              </a:lnSpc>
            </a:pPr>
            <a:r>
              <a:rPr lang="en-US" sz="4299" spc="137">
                <a:solidFill>
                  <a:srgbClr val="000000"/>
                </a:solidFill>
                <a:latin typeface="Barlow Semi-Bold"/>
              </a:rPr>
              <a:t>USD 79.18 Million </a:t>
            </a:r>
          </a:p>
        </p:txBody>
      </p:sp>
      <p:grpSp>
        <p:nvGrpSpPr>
          <p:cNvPr id="12" name="Group 12"/>
          <p:cNvGrpSpPr/>
          <p:nvPr/>
        </p:nvGrpSpPr>
        <p:grpSpPr>
          <a:xfrm>
            <a:off x="487372" y="5767820"/>
            <a:ext cx="6443113" cy="3248491"/>
            <a:chExt cx="1511671" cy="762155"/>
          </a:xfrm>
        </p:grpSpPr>
        <p:sp>
          <p:nvSpPr>
            <p:cNvPr id="13" name="Freeform 13"/>
            <p:cNvSpPr/>
            <p:nvPr/>
          </p:nvSpPr>
          <p:spPr>
            <a:xfrm>
              <a:off x="0" y="0"/>
              <a:ext cx="1511671" cy="762155"/>
            </a:xfrm>
            <a:custGeom>
              <a:rect l="l" t="t" r="r" b="b"/>
              <a:pathLst>
                <a:path w="1511671" h="762155">
                  <a:moveTo>
                    <a:pt x="24032" y="0"/>
                  </a:moveTo>
                  <a:lnTo>
                    <a:pt x="1487640" y="0"/>
                  </a:lnTo>
                  <a:cubicBezTo>
                    <a:pt x="1500912" y="0"/>
                    <a:pt x="1511671" y="10759"/>
                    <a:pt x="1511671" y="24032"/>
                  </a:cubicBezTo>
                  <a:lnTo>
                    <a:pt x="1511671" y="738123"/>
                  </a:lnTo>
                  <a:cubicBezTo>
                    <a:pt x="1511671" y="751395"/>
                    <a:pt x="1500912" y="762155"/>
                    <a:pt x="1487640" y="762155"/>
                  </a:cubicBezTo>
                  <a:lnTo>
                    <a:pt x="24032" y="762155"/>
                  </a:lnTo>
                  <a:cubicBezTo>
                    <a:pt x="17658" y="762155"/>
                    <a:pt x="11545" y="759623"/>
                    <a:pt x="7039" y="755116"/>
                  </a:cubicBezTo>
                  <a:cubicBezTo>
                    <a:pt x="2532" y="750609"/>
                    <a:pt x="0" y="744497"/>
                    <a:pt x="0" y="738123"/>
                  </a:cubicBezTo>
                  <a:lnTo>
                    <a:pt x="0" y="24032"/>
                  </a:lnTo>
                  <a:cubicBezTo>
                    <a:pt x="0" y="17658"/>
                    <a:pt x="2532" y="11545"/>
                    <a:pt x="7039" y="7039"/>
                  </a:cubicBezTo>
                  <a:cubicBezTo>
                    <a:pt x="11545" y="2532"/>
                    <a:pt x="17658" y="0"/>
                    <a:pt x="24032" y="0"/>
                  </a:cubicBezTo>
                  <a:close/>
                </a:path>
              </a:pathLst>
            </a:custGeom>
            <a:solidFill>
              <a:srgbClr val="FFFFFF"/>
            </a:solidFill>
            <a:ln w="38100" cap="sq">
              <a:solidFill>
                <a:srgbClr val="48ABFF"/>
              </a:solidFill>
              <a:prstDash val="solid"/>
              <a:miter/>
            </a:ln>
          </p:spPr>
          <p:txBody>
            <a:bodyPr/>
            <a:lstStyle/>
            <a:p/>
          </p:txBody>
        </p:sp>
        <p:sp>
          <p:nvSpPr>
            <p:cNvPr id="14" name="TextBox 14"/>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5" name="TextBox 15"/>
          <p:cNvSpPr txBox="1"/>
          <p:nvPr/>
        </p:nvSpPr>
        <p:spPr>
          <a:xfrm>
            <a:off x="1464481" y="6244070"/>
            <a:ext cx="4488896" cy="602804"/>
          </a:xfrm>
          <a:prstGeom prst="rect">
            <a:avLst/>
          </a:prstGeom>
        </p:spPr>
        <p:txBody>
          <a:bodyPr lIns="0" tIns="0" rIns="0" bIns="0" rtlCol="0" anchor="t">
            <a:spAutoFit/>
          </a:bodyPr>
          <a:lstStyle/>
          <a:p>
            <a:pPr algn="ctr">
              <a:lnSpc>
                <a:spcPts val="4347"/>
              </a:lnSpc>
            </a:pPr>
            <a:r>
              <a:rPr lang="en-US" sz="4777" spc="152">
                <a:solidFill>
                  <a:srgbClr val="000000"/>
                </a:solidFill>
                <a:latin typeface="Barlow Semi-Bold"/>
              </a:rPr>
              <a:t>Application </a:t>
            </a:r>
          </a:p>
        </p:txBody>
      </p:sp>
      <p:sp>
        <p:nvSpPr>
          <p:cNvPr id="16" name="TextBox 16"/>
          <p:cNvSpPr txBox="1"/>
          <p:nvPr/>
        </p:nvSpPr>
        <p:spPr>
          <a:xfrm>
            <a:off x="549448" y="7194120"/>
            <a:ext cx="6318961" cy="1303332"/>
          </a:xfrm>
          <a:prstGeom prst="rect">
            <a:avLst/>
          </a:prstGeom>
        </p:spPr>
        <p:txBody>
          <a:bodyPr lIns="0" tIns="0" rIns="0" bIns="0" rtlCol="0" anchor="t">
            <a:spAutoFit/>
          </a:bodyPr>
          <a:lstStyle/>
          <a:p>
            <a:pPr algn="ctr">
              <a:lnSpc>
                <a:spcPts val="5116"/>
              </a:lnSpc>
            </a:pPr>
            <a:r>
              <a:rPr lang="en-US" sz="4299" spc="137">
                <a:solidFill>
                  <a:srgbClr val="000000"/>
                </a:solidFill>
                <a:latin typeface="Barlow Semi-Bold"/>
              </a:rPr>
              <a:t>Pre School Children</a:t>
            </a:r>
          </a:p>
          <a:p>
            <a:pPr algn="ctr">
              <a:lnSpc>
                <a:spcPts val="5116"/>
              </a:lnSpc>
            </a:pPr>
            <a:r>
              <a:rPr lang="en-US" sz="4299" spc="137">
                <a:solidFill>
                  <a:srgbClr val="000000"/>
                </a:solidFill>
                <a:latin typeface="Barlow Semi-Bold"/>
              </a:rPr>
              <a:t>USD 19.38 Million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135983" y="103850"/>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Private Tutoring Market Revenue share for 2022</a:t>
            </a:r>
          </a:p>
        </p:txBody>
      </p:sp>
      <p:sp>
        <p:nvSpPr>
          <p:cNvPr id="3" name="TextBox 3"/>
          <p:cNvSpPr txBox="1"/>
          <p:nvPr/>
        </p:nvSpPr>
        <p:spPr>
          <a:xfrm>
            <a:off x="9912055" y="5200650"/>
            <a:ext cx="7902257" cy="1737189"/>
          </a:xfrm>
          <a:prstGeom prst="rect">
            <a:avLst/>
          </a:prstGeom>
        </p:spPr>
        <p:txBody>
          <a:bodyPr lIns="0" tIns="0" rIns="0" bIns="0" rtlCol="0" anchor="t">
            <a:spAutoFit/>
          </a:bodyPr>
          <a:lstStyle/>
          <a:p>
            <a:pPr algn="ctr">
              <a:lnSpc>
                <a:spcPts val="6757"/>
              </a:lnSpc>
            </a:pPr>
            <a:r>
              <a:rPr lang="en-US" sz="6142">
                <a:solidFill>
                  <a:srgbClr val="000000"/>
                </a:solidFill>
                <a:latin typeface="Canva Sans"/>
              </a:rPr>
              <a:t>North America </a:t>
            </a:r>
          </a:p>
          <a:p>
            <a:pPr algn="ctr">
              <a:lnSpc>
                <a:spcPts val="6757"/>
              </a:lnSpc>
            </a:pPr>
            <a:r>
              <a:rPr lang="en-US" sz="6142">
                <a:solidFill>
                  <a:srgbClr val="000000"/>
                </a:solidFill>
                <a:latin typeface="Canva Sans"/>
              </a:rPr>
              <a:t>USD 1,413.23 Million</a:t>
            </a:r>
          </a:p>
        </p:txBody>
      </p:sp>
      <p:sp>
        <p:nvSpPr>
          <p:cNvPr id="4" name="Freeform 4"/>
          <p:cNvSpPr/>
          <p:nvPr/>
        </p:nvSpPr>
        <p:spPr>
          <a:xfrm>
            <a:off x="0" y="1028700"/>
            <a:ext cx="12172535" cy="9258300"/>
          </a:xfrm>
          <a:custGeom>
            <a:rect l="l" t="t" r="r" b="b"/>
            <a:pathLst>
              <a:path w="12172535" h="9258300">
                <a:moveTo>
                  <a:pt x="0" y="0"/>
                </a:moveTo>
                <a:lnTo>
                  <a:pt x="12172535" y="0"/>
                </a:lnTo>
                <a:lnTo>
                  <a:pt x="12172535" y="9258300"/>
                </a:lnTo>
                <a:lnTo>
                  <a:pt x="0" y="9258300"/>
                </a:lnTo>
                <a:lnTo>
                  <a:pt x="0" y="0"/>
                </a:lnTo>
                <a:close/>
              </a:path>
            </a:pathLst>
          </a:custGeom>
          <a:blipFill>
            <a:blip r:embed="rId2"/>
            <a:stretch>
              <a:fillRect l="-7550" t="-25665" r="-7734" b="-25907"/>
            </a:stretch>
          </a:blipFill>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6145416" y="1950452"/>
            <a:ext cx="8170709" cy="301150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383000" y="5291404"/>
            <a:ext cx="8933125" cy="304514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6F677F"/>
            </a:solidFill>
          </p:spPr>
          <p:txBody>
            <a:bodyPr/>
            <a:lstStyle/>
            <a:p/>
          </p:txBody>
        </p:sp>
      </p:grpSp>
      <p:grpSp>
        <p:nvGrpSpPr>
          <p:cNvPr id="7" name="Group 7"/>
          <p:cNvGrpSpPr/>
          <p:nvPr/>
        </p:nvGrpSpPr>
        <p:grpSpPr>
          <a:xfrm>
            <a:off x="5383000" y="1950452"/>
            <a:ext cx="8933125" cy="3011506"/>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869CCD"/>
            </a:solidFill>
          </p:spPr>
          <p:txBody>
            <a:bodyPr/>
            <a:lstStyle/>
            <a:p/>
          </p:txBody>
        </p:sp>
      </p:grpSp>
      <p:grpSp>
        <p:nvGrpSpPr>
          <p:cNvPr id="9" name="Group 9"/>
          <p:cNvGrpSpPr/>
          <p:nvPr/>
        </p:nvGrpSpPr>
        <p:grpSpPr>
          <a:xfrm>
            <a:off x="3971875" y="2416375"/>
            <a:ext cx="2558571" cy="2079659"/>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F677F"/>
            </a:solidFill>
          </p:spPr>
          <p:txBody>
            <a:bodyPr/>
            <a:lstStyle/>
            <a:p/>
          </p:txBody>
        </p:sp>
      </p:grpSp>
      <p:grpSp>
        <p:nvGrpSpPr>
          <p:cNvPr id="11" name="Group 11"/>
          <p:cNvGrpSpPr/>
          <p:nvPr/>
        </p:nvGrpSpPr>
        <p:grpSpPr>
          <a:xfrm>
            <a:off x="3971875" y="5700524"/>
            <a:ext cx="2558571" cy="2079659"/>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69CCD"/>
            </a:solidFill>
          </p:spPr>
          <p:txBody>
            <a:bodyPr/>
            <a:lstStyle/>
            <a:p/>
          </p:txBody>
        </p:sp>
      </p:grpSp>
      <p:grpSp>
        <p:nvGrpSpPr>
          <p:cNvPr id="13" name="Group 13"/>
          <p:cNvGrpSpPr>
            <a:grpSpLocks noChangeAspect="1"/>
          </p:cNvGrpSpPr>
          <p:nvPr/>
        </p:nvGrpSpPr>
        <p:grpSpPr>
          <a:xfrm rot="5400000">
            <a:off x="6409298" y="3155237"/>
            <a:ext cx="695076" cy="601936"/>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F677F"/>
            </a:solidFill>
          </p:spPr>
          <p:txBody>
            <a:bodyPr/>
            <a:lstStyle/>
            <a:p/>
          </p:txBody>
        </p:sp>
      </p:grpSp>
      <p:grpSp>
        <p:nvGrpSpPr>
          <p:cNvPr id="15" name="Group 15"/>
          <p:cNvGrpSpPr>
            <a:grpSpLocks noChangeAspect="1"/>
          </p:cNvGrpSpPr>
          <p:nvPr/>
        </p:nvGrpSpPr>
        <p:grpSpPr>
          <a:xfrm rot="5400000">
            <a:off x="6409298" y="6351002"/>
            <a:ext cx="695076" cy="601936"/>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69CCD"/>
            </a:solidFill>
          </p:spPr>
          <p:txBody>
            <a:bodyPr/>
            <a:lstStyle/>
            <a:p/>
          </p:txBody>
        </p:sp>
      </p:grpSp>
      <p:sp>
        <p:nvSpPr>
          <p:cNvPr id="17" name="TextBox 17"/>
          <p:cNvSpPr txBox="1"/>
          <p:nvPr/>
        </p:nvSpPr>
        <p:spPr>
          <a:xfrm>
            <a:off x="4160976" y="3076273"/>
            <a:ext cx="2294892"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Drivers</a:t>
            </a:r>
          </a:p>
        </p:txBody>
      </p:sp>
      <p:sp>
        <p:nvSpPr>
          <p:cNvPr id="18" name="TextBox 18"/>
          <p:cNvSpPr txBox="1"/>
          <p:nvPr/>
        </p:nvSpPr>
        <p:spPr>
          <a:xfrm>
            <a:off x="3971875" y="6365700"/>
            <a:ext cx="2822250"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Restraints</a:t>
            </a:r>
          </a:p>
        </p:txBody>
      </p:sp>
      <p:sp>
        <p:nvSpPr>
          <p:cNvPr id="19" name="TextBox 19"/>
          <p:cNvSpPr txBox="1"/>
          <p:nvPr/>
        </p:nvSpPr>
        <p:spPr>
          <a:xfrm>
            <a:off x="7134234" y="2486260"/>
            <a:ext cx="6783170" cy="2009775"/>
          </a:xfrm>
          <a:prstGeom prst="rect">
            <a:avLst/>
          </a:prstGeom>
        </p:spPr>
        <p:txBody>
          <a:bodyPr lIns="0" tIns="0" rIns="0" bIns="0" rtlCol="0" anchor="t">
            <a:spAutoFit/>
          </a:bodyPr>
          <a:lstStyle/>
          <a:p>
            <a:pPr>
              <a:lnSpc>
                <a:spcPts val="5249"/>
              </a:lnSpc>
            </a:pPr>
            <a:r>
              <a:rPr lang="en-US" sz="4999" spc="159">
                <a:solidFill>
                  <a:srgbClr val="FFFFFF"/>
                </a:solidFill>
                <a:latin typeface="Barlow"/>
              </a:rPr>
              <a:t>Increasing competition level among students</a:t>
            </a:r>
          </a:p>
        </p:txBody>
      </p:sp>
      <p:sp>
        <p:nvSpPr>
          <p:cNvPr id="20" name="TextBox 20"/>
          <p:cNvSpPr txBox="1"/>
          <p:nvPr/>
        </p:nvSpPr>
        <p:spPr>
          <a:xfrm>
            <a:off x="7134234" y="6166276"/>
            <a:ext cx="6859600" cy="1352550"/>
          </a:xfrm>
          <a:prstGeom prst="rect">
            <a:avLst/>
          </a:prstGeom>
        </p:spPr>
        <p:txBody>
          <a:bodyPr lIns="0" tIns="0" rIns="0" bIns="0" rtlCol="0" anchor="t">
            <a:spAutoFit/>
          </a:bodyPr>
          <a:lstStyle/>
          <a:p>
            <a:pPr>
              <a:lnSpc>
                <a:spcPts val="5249"/>
              </a:lnSpc>
            </a:pPr>
            <a:r>
              <a:rPr lang="en-US" sz="4999" spc="159">
                <a:solidFill>
                  <a:srgbClr val="FFFFFF"/>
                </a:solidFill>
                <a:latin typeface="Barlow"/>
              </a:rPr>
              <a:t>Unregulated fee structure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604435" y="1731940"/>
            <a:ext cx="15079129" cy="6823119"/>
            <a:chExt cx="4321383" cy="1955372"/>
          </a:xfrm>
        </p:grpSpPr>
        <p:sp>
          <p:nvSpPr>
            <p:cNvPr id="4" name="Freeform 4"/>
            <p:cNvSpPr/>
            <p:nvPr/>
          </p:nvSpPr>
          <p:spPr>
            <a:xfrm>
              <a:off x="0" y="0"/>
              <a:ext cx="4321384" cy="1955372"/>
            </a:xfrm>
            <a:custGeom>
              <a:rect l="l" t="t" r="r" b="b"/>
              <a:pathLst>
                <a:path w="4321384" h="1955371">
                  <a:moveTo>
                    <a:pt x="26184" y="0"/>
                  </a:moveTo>
                  <a:lnTo>
                    <a:pt x="4295199" y="0"/>
                  </a:lnTo>
                  <a:cubicBezTo>
                    <a:pt x="4302144" y="0"/>
                    <a:pt x="4308804" y="2759"/>
                    <a:pt x="4313714" y="7669"/>
                  </a:cubicBezTo>
                  <a:cubicBezTo>
                    <a:pt x="4318625" y="12580"/>
                    <a:pt x="4321384" y="19240"/>
                    <a:pt x="4321384" y="26184"/>
                  </a:cubicBezTo>
                  <a:lnTo>
                    <a:pt x="4321384" y="1929188"/>
                  </a:lnTo>
                  <a:cubicBezTo>
                    <a:pt x="4321384" y="1943649"/>
                    <a:pt x="4309660" y="1955372"/>
                    <a:pt x="4295199" y="1955372"/>
                  </a:cubicBezTo>
                  <a:lnTo>
                    <a:pt x="26184" y="1955372"/>
                  </a:lnTo>
                  <a:cubicBezTo>
                    <a:pt x="19240" y="1955372"/>
                    <a:pt x="12580" y="1952614"/>
                    <a:pt x="7669" y="1947703"/>
                  </a:cubicBezTo>
                  <a:cubicBezTo>
                    <a:pt x="2759" y="1942793"/>
                    <a:pt x="0" y="1936132"/>
                    <a:pt x="0" y="1929188"/>
                  </a:cubicBezTo>
                  <a:lnTo>
                    <a:pt x="0" y="26184"/>
                  </a:lnTo>
                  <a:cubicBezTo>
                    <a:pt x="0" y="11723"/>
                    <a:pt x="11723" y="0"/>
                    <a:pt x="26184" y="0"/>
                  </a:cubicBezTo>
                  <a:close/>
                </a:path>
              </a:pathLst>
            </a:custGeom>
            <a:solidFill>
              <a:srgbClr val="322E30">
                <a:alpha val="89804"/>
              </a:srgbClr>
            </a:solidFill>
          </p:spPr>
          <p:txBody>
            <a:bodyPr/>
            <a:lstStyle/>
            <a:p/>
          </p:txBody>
        </p:sp>
        <p:sp>
          <p:nvSpPr>
            <p:cNvPr id="5" name="TextBox 5"/>
            <p:cNvSpPr txBox="1"/>
            <p:nvPr/>
          </p:nvSpPr>
          <p:spPr>
            <a:xfrm>
              <a:off x="0" y="-38100"/>
              <a:ext cx="4321383" cy="199347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006966" y="3025689"/>
            <a:ext cx="14507862" cy="5210238"/>
          </a:xfrm>
          <a:prstGeom prst="rect">
            <a:avLst/>
          </a:prstGeom>
        </p:spPr>
        <p:txBody>
          <a:bodyPr lIns="0" tIns="0" rIns="0" bIns="0" rtlCol="0" anchor="t">
            <a:spAutoFit/>
          </a:bodyPr>
          <a:lstStyle/>
          <a:p>
            <a:pPr marL="647164" lvl="1" indent="-323582">
              <a:lnSpc>
                <a:spcPts val="4196"/>
              </a:lnSpc>
              <a:buFont typeface="Arial"/>
              <a:buChar char="•"/>
            </a:pPr>
            <a:r>
              <a:rPr lang="en-US" sz="2997">
                <a:solidFill>
                  <a:srgbClr val="FFFFFF"/>
                </a:solidFill>
                <a:latin typeface="Canva Sans"/>
              </a:rPr>
              <a:t>The Global Private Tutoring Market is witnessing significant growth in the near future.</a:t>
            </a:r>
          </a:p>
          <a:p>
            <a:pPr marL="647164" lvl="1" indent="-323582">
              <a:lnSpc>
                <a:spcPts val="4196"/>
              </a:lnSpc>
              <a:buFont typeface="Arial"/>
              <a:buChar char="•"/>
            </a:pPr>
            <a:r>
              <a:rPr lang="en-US" sz="2997">
                <a:solidFill>
                  <a:srgbClr val="FFFFFF"/>
                </a:solidFill>
                <a:latin typeface="Canva Sans"/>
              </a:rPr>
              <a:t>In 2023, the Curriculum segment accounted for noticeable share of global Private Tutoring Market and is projected to experience significant growth in the near future.</a:t>
            </a:r>
          </a:p>
          <a:p>
            <a:pPr marL="647164" lvl="1" indent="-323582">
              <a:lnSpc>
                <a:spcPts val="4196"/>
              </a:lnSpc>
              <a:buFont typeface="Arial"/>
              <a:buChar char="•"/>
            </a:pPr>
            <a:r>
              <a:rPr lang="en-US" sz="2997">
                <a:solidFill>
                  <a:srgbClr val="FFFFFF"/>
                </a:solidFill>
                <a:latin typeface="Canva Sans"/>
              </a:rPr>
              <a:t>The Pre School Children segment is expected to expand at the significant CAGR retaining position throughout the forecast period.</a:t>
            </a:r>
          </a:p>
          <a:p>
            <a:pPr marL="647164" lvl="1" indent="-323582">
              <a:lnSpc>
                <a:spcPts val="4196"/>
              </a:lnSpc>
              <a:buFont typeface="Arial"/>
              <a:buChar char="•"/>
            </a:pPr>
            <a:r>
              <a:rPr lang="en-US" sz="2997">
                <a:solidFill>
                  <a:srgbClr val="FFFFFF"/>
                </a:solidFill>
                <a:latin typeface="Canva Sans"/>
              </a:rPr>
              <a:t>Some of the key companies Ambow Education, TAL Education and others are focusing on its strategy building model to strengthen its product portfolio and expand its business in the global market.</a:t>
            </a:r>
          </a:p>
        </p:txBody>
      </p:sp>
      <p:sp>
        <p:nvSpPr>
          <p:cNvPr id="7" name="TextBox 7"/>
          <p:cNvSpPr txBox="1"/>
          <p:nvPr/>
        </p:nvSpPr>
        <p:spPr>
          <a:xfrm>
            <a:off x="4412790" y="1931194"/>
            <a:ext cx="9030353" cy="768429"/>
          </a:xfrm>
          <a:prstGeom prst="rect">
            <a:avLst/>
          </a:prstGeom>
        </p:spPr>
        <p:txBody>
          <a:bodyPr lIns="0" tIns="0" rIns="0" bIns="0" rtlCol="0" anchor="t">
            <a:spAutoFit/>
          </a:bodyPr>
          <a:lstStyle/>
          <a:p>
            <a:pPr algn="ctr">
              <a:lnSpc>
                <a:spcPts val="5900"/>
              </a:lnSpc>
            </a:pPr>
            <a:r>
              <a:rPr lang="en-US" sz="5514">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5661" r="-15661"/>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000000">
                <a:alpha val="40000"/>
              </a:srgbClr>
            </a:solidFill>
          </p:spPr>
          <p:txBody>
            <a:bodyPr/>
            <a:lstStyle/>
            <a:p/>
          </p:txBody>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858647" y="2386555"/>
            <a:ext cx="4916693" cy="1183332"/>
          </a:xfrm>
          <a:custGeom>
            <a:rect l="l" t="t" r="r" b="b"/>
            <a:pathLst>
              <a:path w="4916693" h="1183332">
                <a:moveTo>
                  <a:pt x="0" y="0"/>
                </a:moveTo>
                <a:lnTo>
                  <a:pt x="4916693" y="0"/>
                </a:lnTo>
                <a:lnTo>
                  <a:pt x="4916693" y="1183332"/>
                </a:lnTo>
                <a:lnTo>
                  <a:pt x="0" y="1183332"/>
                </a:lnTo>
                <a:lnTo>
                  <a:pt x="0" y="0"/>
                </a:lnTo>
                <a:close/>
              </a:path>
            </a:pathLst>
          </a:custGeom>
          <a:blipFill>
            <a:blip r:embed="rId3"/>
            <a:stretch>
              <a:fillRect r="-125" b="-259"/>
            </a:stretch>
          </a:blipFill>
        </p:spPr>
        <p:txBody>
          <a:bodyPr/>
          <a:lstStyle/>
          <a:p/>
        </p:txBody>
      </p:sp>
      <p:sp>
        <p:nvSpPr>
          <p:cNvPr id="7" name="Freeform 7"/>
          <p:cNvSpPr/>
          <p:nvPr/>
        </p:nvSpPr>
        <p:spPr>
          <a:xfrm>
            <a:off x="7193699" y="2157719"/>
            <a:ext cx="4804384" cy="1641004"/>
          </a:xfrm>
          <a:custGeom>
            <a:rect l="l" t="t" r="r" b="b"/>
            <a:pathLst>
              <a:path w="4804384" h="1641004">
                <a:moveTo>
                  <a:pt x="0" y="0"/>
                </a:moveTo>
                <a:lnTo>
                  <a:pt x="4804384" y="0"/>
                </a:lnTo>
                <a:lnTo>
                  <a:pt x="4804384" y="1641003"/>
                </a:lnTo>
                <a:lnTo>
                  <a:pt x="0" y="1641003"/>
                </a:lnTo>
                <a:lnTo>
                  <a:pt x="0" y="0"/>
                </a:lnTo>
                <a:close/>
              </a:path>
            </a:pathLst>
          </a:custGeom>
          <a:blipFill>
            <a:blip r:embed="rId4"/>
            <a:stretch>
              <a:fillRect l="-9053" t="-39457" r="-14403" b="-49397"/>
            </a:stretch>
          </a:blipFill>
        </p:spPr>
        <p:txBody>
          <a:bodyPr/>
          <a:lstStyle/>
          <a:p/>
        </p:txBody>
      </p:sp>
      <p:sp>
        <p:nvSpPr>
          <p:cNvPr id="8" name="Freeform 8"/>
          <p:cNvSpPr/>
          <p:nvPr/>
        </p:nvSpPr>
        <p:spPr>
          <a:xfrm>
            <a:off x="13760208" y="1945785"/>
            <a:ext cx="2978421" cy="2064872"/>
          </a:xfrm>
          <a:custGeom>
            <a:rect l="l" t="t" r="r" b="b"/>
            <a:pathLst>
              <a:path w="2978421" h="2064871">
                <a:moveTo>
                  <a:pt x="0" y="0"/>
                </a:moveTo>
                <a:lnTo>
                  <a:pt x="2978421" y="0"/>
                </a:lnTo>
                <a:lnTo>
                  <a:pt x="2978421" y="2064872"/>
                </a:lnTo>
                <a:lnTo>
                  <a:pt x="0" y="2064872"/>
                </a:lnTo>
                <a:lnTo>
                  <a:pt x="0" y="0"/>
                </a:lnTo>
                <a:close/>
              </a:path>
            </a:pathLst>
          </a:custGeom>
          <a:blipFill>
            <a:blip r:embed="rId5"/>
            <a:stretch>
              <a:fillRect l="-1680" t="-30303" r="-5882" b="-24848"/>
            </a:stretch>
          </a:blipFill>
        </p:spPr>
        <p:txBody>
          <a:bodyPr/>
          <a:lstStyle/>
          <a:p/>
        </p:txBody>
      </p:sp>
      <p:sp>
        <p:nvSpPr>
          <p:cNvPr id="9" name="Freeform 9"/>
          <p:cNvSpPr/>
          <p:nvPr/>
        </p:nvSpPr>
        <p:spPr>
          <a:xfrm>
            <a:off x="658906" y="3996392"/>
            <a:ext cx="4225129" cy="1683698"/>
          </a:xfrm>
          <a:custGeom>
            <a:rect l="l" t="t" r="r" b="b"/>
            <a:pathLst>
              <a:path w="4225129" h="1683697">
                <a:moveTo>
                  <a:pt x="0" y="0"/>
                </a:moveTo>
                <a:lnTo>
                  <a:pt x="4225130" y="0"/>
                </a:lnTo>
                <a:lnTo>
                  <a:pt x="4225130" y="1683698"/>
                </a:lnTo>
                <a:lnTo>
                  <a:pt x="0" y="1683698"/>
                </a:lnTo>
                <a:lnTo>
                  <a:pt x="0" y="0"/>
                </a:lnTo>
                <a:close/>
              </a:path>
            </a:pathLst>
          </a:custGeom>
          <a:blipFill>
            <a:blip r:embed="rId6"/>
            <a:stretch>
              <a:fillRect t="-65408" r="-250" b="-86163"/>
            </a:stretch>
          </a:blipFill>
        </p:spPr>
        <p:txBody>
          <a:bodyPr/>
          <a:lstStyle/>
          <a:p/>
        </p:txBody>
      </p:sp>
      <p:sp>
        <p:nvSpPr>
          <p:cNvPr id="10" name="Freeform 10"/>
          <p:cNvSpPr/>
          <p:nvPr/>
        </p:nvSpPr>
        <p:spPr>
          <a:xfrm>
            <a:off x="6368925" y="4265713"/>
            <a:ext cx="4875693" cy="1414377"/>
          </a:xfrm>
          <a:custGeom>
            <a:rect l="l" t="t" r="r" b="b"/>
            <a:pathLst>
              <a:path w="4875693" h="1414377">
                <a:moveTo>
                  <a:pt x="0" y="0"/>
                </a:moveTo>
                <a:lnTo>
                  <a:pt x="4875693" y="0"/>
                </a:lnTo>
                <a:lnTo>
                  <a:pt x="4875693" y="1414377"/>
                </a:lnTo>
                <a:lnTo>
                  <a:pt x="0" y="1414377"/>
                </a:lnTo>
                <a:lnTo>
                  <a:pt x="0" y="0"/>
                </a:lnTo>
                <a:close/>
              </a:path>
            </a:pathLst>
          </a:custGeom>
          <a:blipFill>
            <a:blip r:embed="rId7"/>
            <a:stretch>
              <a:fillRect l="-7319" t="-53611" r="-8783" b="-55512"/>
            </a:stretch>
          </a:blipFill>
        </p:spPr>
        <p:txBody>
          <a:bodyPr/>
          <a:lstStyle/>
          <a:p/>
        </p:txBody>
      </p:sp>
      <p:sp>
        <p:nvSpPr>
          <p:cNvPr id="11" name="Freeform 11"/>
          <p:cNvSpPr/>
          <p:nvPr/>
        </p:nvSpPr>
        <p:spPr>
          <a:xfrm>
            <a:off x="12313871" y="4459330"/>
            <a:ext cx="5345203" cy="1027144"/>
          </a:xfrm>
          <a:custGeom>
            <a:rect l="l" t="t" r="r" b="b"/>
            <a:pathLst>
              <a:path w="5345203" h="1027144">
                <a:moveTo>
                  <a:pt x="0" y="0"/>
                </a:moveTo>
                <a:lnTo>
                  <a:pt x="5345203" y="0"/>
                </a:lnTo>
                <a:lnTo>
                  <a:pt x="5345203" y="1027144"/>
                </a:lnTo>
                <a:lnTo>
                  <a:pt x="0" y="1027144"/>
                </a:lnTo>
                <a:lnTo>
                  <a:pt x="0" y="0"/>
                </a:lnTo>
                <a:close/>
              </a:path>
            </a:pathLst>
          </a:custGeom>
          <a:blipFill>
            <a:blip r:embed="rId8"/>
            <a:stretch>
              <a:fillRect/>
            </a:stretch>
          </a:blipFill>
        </p:spPr>
        <p:txBody>
          <a:bodyPr/>
          <a:lstStyle/>
          <a:p/>
        </p:txBody>
      </p:sp>
      <p:sp>
        <p:nvSpPr>
          <p:cNvPr id="12" name="Freeform 12"/>
          <p:cNvSpPr/>
          <p:nvPr/>
        </p:nvSpPr>
        <p:spPr>
          <a:xfrm>
            <a:off x="400208" y="6108715"/>
            <a:ext cx="4742527" cy="1353596"/>
          </a:xfrm>
          <a:custGeom>
            <a:rect l="l" t="t" r="r" b="b"/>
            <a:pathLst>
              <a:path w="4742527" h="1353596">
                <a:moveTo>
                  <a:pt x="0" y="0"/>
                </a:moveTo>
                <a:lnTo>
                  <a:pt x="4742526" y="0"/>
                </a:lnTo>
                <a:lnTo>
                  <a:pt x="4742526" y="1353596"/>
                </a:lnTo>
                <a:lnTo>
                  <a:pt x="0" y="1353596"/>
                </a:lnTo>
                <a:lnTo>
                  <a:pt x="0" y="0"/>
                </a:lnTo>
                <a:close/>
              </a:path>
            </a:pathLst>
          </a:custGeom>
          <a:blipFill>
            <a:blip r:embed="rId9"/>
            <a:stretch>
              <a:fillRect/>
            </a:stretch>
          </a:blipFill>
        </p:spPr>
        <p:txBody>
          <a:bodyPr/>
          <a:lstStyle/>
          <a:p/>
        </p:txBody>
      </p:sp>
      <p:sp>
        <p:nvSpPr>
          <p:cNvPr id="13" name="Freeform 13"/>
          <p:cNvSpPr/>
          <p:nvPr/>
        </p:nvSpPr>
        <p:spPr>
          <a:xfrm>
            <a:off x="1320480" y="7890936"/>
            <a:ext cx="2425055" cy="2306686"/>
          </a:xfrm>
          <a:custGeom>
            <a:rect l="l" t="t" r="r" b="b"/>
            <a:pathLst>
              <a:path w="2425055" h="2306686">
                <a:moveTo>
                  <a:pt x="0" y="0"/>
                </a:moveTo>
                <a:lnTo>
                  <a:pt x="2425055" y="0"/>
                </a:lnTo>
                <a:lnTo>
                  <a:pt x="2425055" y="2306686"/>
                </a:lnTo>
                <a:lnTo>
                  <a:pt x="0" y="2306686"/>
                </a:lnTo>
                <a:lnTo>
                  <a:pt x="0" y="0"/>
                </a:lnTo>
                <a:close/>
              </a:path>
            </a:pathLst>
          </a:custGeom>
          <a:blipFill>
            <a:blip r:embed="rId10"/>
            <a:stretch>
              <a:fillRect r="-125" b="-131"/>
            </a:stretch>
          </a:blipFill>
        </p:spPr>
        <p:txBody>
          <a:bodyPr/>
          <a:lstStyle/>
          <a:p/>
        </p:txBody>
      </p:sp>
      <p:sp>
        <p:nvSpPr>
          <p:cNvPr id="14" name="Freeform 14"/>
          <p:cNvSpPr/>
          <p:nvPr/>
        </p:nvSpPr>
        <p:spPr>
          <a:xfrm>
            <a:off x="5935493" y="6333287"/>
            <a:ext cx="5742557" cy="904453"/>
          </a:xfrm>
          <a:custGeom>
            <a:rect l="l" t="t" r="r" b="b"/>
            <a:pathLst>
              <a:path w="5742557" h="904453">
                <a:moveTo>
                  <a:pt x="0" y="0"/>
                </a:moveTo>
                <a:lnTo>
                  <a:pt x="5742557" y="0"/>
                </a:lnTo>
                <a:lnTo>
                  <a:pt x="5742557" y="904452"/>
                </a:lnTo>
                <a:lnTo>
                  <a:pt x="0" y="904452"/>
                </a:lnTo>
                <a:lnTo>
                  <a:pt x="0" y="0"/>
                </a:lnTo>
                <a:close/>
              </a:path>
            </a:pathLst>
          </a:custGeom>
          <a:blipFill>
            <a:blip r:embed="rId11"/>
            <a:stretch>
              <a:fillRect/>
            </a:stretch>
          </a:blipFill>
        </p:spPr>
        <p:txBody>
          <a:bodyPr/>
          <a:lstStyle/>
          <a:p/>
        </p:txBody>
      </p:sp>
      <p:sp>
        <p:nvSpPr>
          <p:cNvPr id="15" name="Freeform 15"/>
          <p:cNvSpPr/>
          <p:nvPr/>
        </p:nvSpPr>
        <p:spPr>
          <a:xfrm>
            <a:off x="12904640" y="6010937"/>
            <a:ext cx="4754433" cy="1549153"/>
          </a:xfrm>
          <a:custGeom>
            <a:rect l="l" t="t" r="r" b="b"/>
            <a:pathLst>
              <a:path w="4754433" h="1549153">
                <a:moveTo>
                  <a:pt x="0" y="0"/>
                </a:moveTo>
                <a:lnTo>
                  <a:pt x="4754434" y="0"/>
                </a:lnTo>
                <a:lnTo>
                  <a:pt x="4754434" y="1549152"/>
                </a:lnTo>
                <a:lnTo>
                  <a:pt x="0" y="1549152"/>
                </a:lnTo>
                <a:lnTo>
                  <a:pt x="0" y="0"/>
                </a:lnTo>
                <a:close/>
              </a:path>
            </a:pathLst>
          </a:custGeom>
          <a:blipFill>
            <a:blip r:embed="rId12"/>
            <a:stretch>
              <a:fillRect/>
            </a:stretch>
          </a:blipFill>
        </p:spPr>
        <p:txBody>
          <a:bodyPr/>
          <a:lstStyle/>
          <a:p/>
        </p:txBody>
      </p:sp>
      <p:sp>
        <p:nvSpPr>
          <p:cNvPr id="16" name="Freeform 16"/>
          <p:cNvSpPr/>
          <p:nvPr/>
        </p:nvSpPr>
        <p:spPr>
          <a:xfrm>
            <a:off x="6048892" y="8175419"/>
            <a:ext cx="5629158" cy="1474361"/>
          </a:xfrm>
          <a:custGeom>
            <a:rect l="l" t="t" r="r" b="b"/>
            <a:pathLst>
              <a:path w="5629158" h="1474361">
                <a:moveTo>
                  <a:pt x="0" y="0"/>
                </a:moveTo>
                <a:lnTo>
                  <a:pt x="5629158" y="0"/>
                </a:lnTo>
                <a:lnTo>
                  <a:pt x="5629158" y="1474361"/>
                </a:lnTo>
                <a:lnTo>
                  <a:pt x="0" y="1474361"/>
                </a:lnTo>
                <a:lnTo>
                  <a:pt x="0" y="0"/>
                </a:lnTo>
                <a:close/>
              </a:path>
            </a:pathLst>
          </a:custGeom>
          <a:blipFill>
            <a:blip r:embed="rId13"/>
            <a:stretch>
              <a:fillRect l="-14021" t="-67826" r="-18014" b="-96835"/>
            </a:stretch>
          </a:blipFill>
        </p:spPr>
        <p:txBody>
          <a:bodyPr/>
          <a:lstStyle/>
          <a:p/>
        </p:txBody>
      </p:sp>
      <p:sp>
        <p:nvSpPr>
          <p:cNvPr id="17" name="Freeform 17"/>
          <p:cNvSpPr/>
          <p:nvPr/>
        </p:nvSpPr>
        <p:spPr>
          <a:xfrm>
            <a:off x="13760208" y="7627577"/>
            <a:ext cx="2792823" cy="2570045"/>
          </a:xfrm>
          <a:custGeom>
            <a:rect l="l" t="t" r="r" b="b"/>
            <a:pathLst>
              <a:path w="2792823" h="2570045">
                <a:moveTo>
                  <a:pt x="0" y="0"/>
                </a:moveTo>
                <a:lnTo>
                  <a:pt x="2792823" y="0"/>
                </a:lnTo>
                <a:lnTo>
                  <a:pt x="2792823" y="2570045"/>
                </a:lnTo>
                <a:lnTo>
                  <a:pt x="0" y="2570045"/>
                </a:lnTo>
                <a:lnTo>
                  <a:pt x="0" y="0"/>
                </a:lnTo>
                <a:close/>
              </a:path>
            </a:pathLst>
          </a:custGeom>
          <a:blipFill>
            <a:blip r:embed="rId14"/>
            <a:stretch>
              <a:fillRect b="-8668"/>
            </a:stretch>
          </a:blipFill>
        </p:spPr>
        <p:txBody>
          <a:bodyPr/>
          <a:lstStyle/>
          <a:p/>
        </p:txBody>
      </p:sp>
      <p:sp>
        <p:nvSpPr>
          <p:cNvPr id="18" name="TextBox 18"/>
          <p:cNvSpPr txBox="1"/>
          <p:nvPr/>
        </p:nvSpPr>
        <p:spPr>
          <a:xfrm>
            <a:off x="5238599" y="700088"/>
            <a:ext cx="7810802"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vw97fd24"/>
              </a:rPr>
              <a:t>https://tinyurl.com/vw97fd24</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Private Tutoring Market Report 2023</dc:title>
  <cp:lastModifiedBy>decipher market</cp:lastModifiedBy>
  <cp:revision>2</cp:revision>
  <dcterms:created xsi:type="dcterms:W3CDTF">2006-08-16T00:00:00Z</dcterms:created>
  <dcterms:modified xsi:type="dcterms:W3CDTF">2024-02-20T10:28:31Z</dcterms:modified>
</cp:coreProperties>
</file>