
<file path=[Content_Types].xml><?xml version="1.0" encoding="utf-8"?>
<Types xmlns="http://schemas.openxmlformats.org/package/2006/content-types">
  <Default Extension="rels" ContentType="application/vnd.openxmlformats-package.relationships+xml"/>
  <Default Extension="jpeg" ContentType="image/jpeg"/>
  <Default Extension="fntdata" ContentType="application/x-fontdata"/>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6.12.1.0-->
<p:presentation xmlns:r="http://schemas.openxmlformats.org/officeDocument/2006/relationships" xmlns:a="http://schemas.openxmlformats.org/drawingml/2006/main"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8288000" cy="10287000"/>
  <p:notesSz cx="6858000" cy="9144000"/>
  <p:embeddedFontLst>
    <p:embeddedFont>
      <p:font typeface="Arimo" panose="020B0604020202020204" charset="0"/>
      <p:regular r:id="rId12"/>
    </p:embeddedFont>
    <p:embeddedFont>
      <p:font typeface="Barlow" panose="00000500000000000000" pitchFamily="2" charset="0"/>
      <p:regular r:id="rId13"/>
    </p:embeddedFont>
    <p:embeddedFont>
      <p:font typeface="Canva Sans" panose="020B0604020202020204" charset="0"/>
      <p:regular r:id="rId14"/>
    </p:embeddedFont>
    <p:embeddedFont>
      <p:font typeface="Canva Sans Bold" panose="020B0604020202020204" charset="0"/>
      <p:regular r:id="rId15"/>
    </p:embeddedFont>
    <p:embeddedFont>
      <p:font typeface="DM Sans" pitchFamily="2" charset="0"/>
      <p:regular r:id="rId16"/>
    </p:embeddedFont>
    <p:embeddedFont>
      <p:font typeface="Garet Bold" panose="020B0604020202020204" charset="0"/>
      <p:regular r:id="rId17"/>
    </p:embeddedFont>
    <p:embeddedFont>
      <p:font typeface="Georgia Pro Bold" panose="020B0604020202020204" charset="0"/>
      <p:regular r:id="rId18"/>
    </p:embeddedFont>
    <p:embeddedFont>
      <p:font typeface="Lato" panose="020F0502020204030203" pitchFamily="34" charset="0"/>
      <p:regular r:id="rId19"/>
    </p:embeddedFont>
    <p:embeddedFont>
      <p:font typeface="Lato Bold" panose="020F0502020204030203" charset="0"/>
      <p:regular r:id="rId20"/>
    </p:embeddedFont>
    <p:embeddedFont>
      <p:font typeface="Montserrat" panose="00000500000000000000" pitchFamily="2" charset="0"/>
      <p:regular r:id="rId21"/>
    </p:embeddedFont>
    <p:embeddedFont>
      <p:font typeface="Montserrat Classic" panose="020B0604020202020204" charset="0"/>
      <p:regular r:id="rId22"/>
    </p:embeddedFont>
    <p:embeddedFont>
      <p:font typeface="Poppins" panose="00000500000000000000" pitchFamily="2" charset="0"/>
      <p:regular r:id="rId23"/>
    </p:embeddedFont>
    <p:embeddedFont>
      <p:font typeface="Poppins Bold" panose="00000800000000000000" charset="0"/>
      <p:regular r:id="rId24"/>
    </p:embeddedFont>
  </p:embeddedFontLst>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0" d="100"/>
          <a:sy n="50" d="100"/>
        </p:scale>
        <p:origin x="874" y="43"/>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0" d="100"/>
          <a:sy n="0"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tags" Target="tags/tag1.xml" /><Relationship Id="rId12" Type="http://schemas.openxmlformats.org/officeDocument/2006/relationships/font" Target="fonts/font1.fntdata" /><Relationship Id="rId13" Type="http://schemas.openxmlformats.org/officeDocument/2006/relationships/font" Target="fonts/font2.fntdata" /><Relationship Id="rId14" Type="http://schemas.openxmlformats.org/officeDocument/2006/relationships/font" Target="fonts/font3.fntdata" /><Relationship Id="rId15" Type="http://schemas.openxmlformats.org/officeDocument/2006/relationships/font" Target="fonts/font4.fntdata" /><Relationship Id="rId16" Type="http://schemas.openxmlformats.org/officeDocument/2006/relationships/font" Target="fonts/font5.fntdata" /><Relationship Id="rId17" Type="http://schemas.openxmlformats.org/officeDocument/2006/relationships/font" Target="fonts/font6.fntdata" /><Relationship Id="rId18" Type="http://schemas.openxmlformats.org/officeDocument/2006/relationships/font" Target="fonts/font7.fntdata" /><Relationship Id="rId19" Type="http://schemas.openxmlformats.org/officeDocument/2006/relationships/font" Target="fonts/font8.fntdata" /><Relationship Id="rId2" Type="http://schemas.openxmlformats.org/officeDocument/2006/relationships/slide" Target="slides/slide1.xml" /><Relationship Id="rId20" Type="http://schemas.openxmlformats.org/officeDocument/2006/relationships/font" Target="fonts/font9.fntdata" /><Relationship Id="rId21" Type="http://schemas.openxmlformats.org/officeDocument/2006/relationships/font" Target="fonts/font10.fntdata" /><Relationship Id="rId22" Type="http://schemas.openxmlformats.org/officeDocument/2006/relationships/font" Target="fonts/font11.fntdata" /><Relationship Id="rId23" Type="http://schemas.openxmlformats.org/officeDocument/2006/relationships/font" Target="fonts/font12.fntdata" /><Relationship Id="rId24" Type="http://schemas.openxmlformats.org/officeDocument/2006/relationships/font" Target="fonts/font13.fntdata"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heme" Target="theme/theme1.xml" /><Relationship Id="rId28" Type="http://schemas.openxmlformats.org/officeDocument/2006/relationships/tableStyles" Target="tableStyles.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4/12/2024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4/12/2024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4/12/2024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4/12/2024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4/12/2024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4/12/2024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4/12/2024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4/12/2024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4/12/2024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3.jpeg" /><Relationship Id="rId3" Type="http://schemas.openxmlformats.org/officeDocument/2006/relationships/image" Target="../media/image4.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5.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6.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7.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8.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12.jpeg" /><Relationship Id="rId6" Type="http://schemas.openxmlformats.org/officeDocument/2006/relationships/image" Target="../media/image13.jpeg" /><Relationship Id="rId7" Type="http://schemas.openxmlformats.org/officeDocument/2006/relationships/image" Target="../media/image14.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5.jpeg" /><Relationship Id="rId3" Type="http://schemas.openxmlformats.org/officeDocument/2006/relationships/image" Target="../media/image16.jpeg" /><Relationship Id="rId4" Type="http://schemas.openxmlformats.org/officeDocument/2006/relationships/hyperlink" Target="https://tinyurl.com/ycy3m748" TargetMode="External" /><Relationship Id="rId5" Type="http://schemas.openxmlformats.org/officeDocument/2006/relationships/hyperlink" Target="https://www.cognitivemarketresearch.com" TargetMode="Externa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flipH="1">
            <a:off x="0" y="0"/>
            <a:ext cx="18288000" cy="10287000"/>
          </a:xfrm>
          <a:custGeom>
            <a:rect l="l" t="t" r="r" b="b"/>
            <a:pathLst>
              <a:path w="18288000" h="10287000">
                <a:moveTo>
                  <a:pt x="18288000" y="0"/>
                </a:moveTo>
                <a:lnTo>
                  <a:pt x="0" y="0"/>
                </a:lnTo>
                <a:lnTo>
                  <a:pt x="0" y="10287000"/>
                </a:lnTo>
                <a:lnTo>
                  <a:pt x="18288000" y="10287000"/>
                </a:lnTo>
                <a:lnTo>
                  <a:pt x="18288000" y="0"/>
                </a:lnTo>
                <a:close/>
              </a:path>
            </a:pathLst>
          </a:custGeom>
          <a:blipFill>
            <a:blip r:embed="rId2"/>
            <a:stretch>
              <a:fillRect t="-1785" b="-16733"/>
            </a:stretch>
          </a:blipFill>
        </p:spPr>
        <p:txBody>
          <a:bodyPr/>
          <a:lstStyle/>
          <a:p/>
        </p:txBody>
      </p:sp>
      <p:sp>
        <p:nvSpPr>
          <p:cNvPr id="3" name="TextBox 3"/>
          <p:cNvSpPr txBox="1"/>
          <p:nvPr/>
        </p:nvSpPr>
        <p:spPr>
          <a:xfrm>
            <a:off x="242208" y="9259447"/>
            <a:ext cx="8076298" cy="688974"/>
          </a:xfrm>
          <a:prstGeom prst="rect">
            <a:avLst/>
          </a:prstGeom>
        </p:spPr>
        <p:txBody>
          <a:bodyPr lIns="0" tIns="0" rIns="0" bIns="0" rtlCol="0" anchor="t">
            <a:spAutoFit/>
          </a:bodyPr>
          <a:lstStyle/>
          <a:p>
            <a:pPr algn="ctr">
              <a:lnSpc>
                <a:spcPts val="5600"/>
              </a:lnSpc>
            </a:pPr>
            <a:r>
              <a:rPr lang="en-US" sz="4000">
                <a:solidFill>
                  <a:srgbClr val="000000"/>
                </a:solidFill>
                <a:latin typeface="DM Sans"/>
              </a:rPr>
              <a:t>Global,Regional,CountryAnalysis</a:t>
            </a:r>
          </a:p>
        </p:txBody>
      </p:sp>
      <p:sp>
        <p:nvSpPr>
          <p:cNvPr id="4" name="TextBox 4"/>
          <p:cNvSpPr txBox="1"/>
          <p:nvPr/>
        </p:nvSpPr>
        <p:spPr>
          <a:xfrm>
            <a:off x="242208" y="3412680"/>
            <a:ext cx="9206592" cy="3526606"/>
          </a:xfrm>
          <a:prstGeom prst="rect">
            <a:avLst/>
          </a:prstGeom>
        </p:spPr>
        <p:txBody>
          <a:bodyPr wrap="square" lIns="0" tIns="0" rIns="0" bIns="0" rtlCol="0" anchor="t">
            <a:spAutoFit/>
          </a:bodyPr>
          <a:lstStyle/>
          <a:p>
            <a:pPr>
              <a:lnSpc>
                <a:spcPts val="5487"/>
              </a:lnSpc>
            </a:pPr>
            <a:r>
              <a:rPr lang="en-US" sz="6000">
                <a:solidFill>
                  <a:srgbClr val="000000"/>
                </a:solidFill>
                <a:latin typeface="Arimo"/>
              </a:rPr>
              <a:t>GLOBAL </a:t>
            </a:r>
          </a:p>
          <a:p>
            <a:pPr>
              <a:lnSpc>
                <a:spcPts val="5487"/>
              </a:lnSpc>
            </a:pPr>
            <a:r>
              <a:rPr lang="en-US" sz="6000">
                <a:solidFill>
                  <a:srgbClr val="000000"/>
                </a:solidFill>
                <a:latin typeface="Arimo"/>
              </a:rPr>
              <a:t>PRIVATE INVESTIGATION SERVICES</a:t>
            </a:r>
          </a:p>
          <a:p>
            <a:pPr>
              <a:lnSpc>
                <a:spcPts val="5487"/>
              </a:lnSpc>
            </a:pPr>
            <a:r>
              <a:rPr lang="en-US" sz="6000">
                <a:solidFill>
                  <a:srgbClr val="000000"/>
                </a:solidFill>
                <a:latin typeface="Arimo"/>
              </a:rPr>
              <a:t>MARKET REPORT </a:t>
            </a:r>
          </a:p>
          <a:p>
            <a:pPr>
              <a:lnSpc>
                <a:spcPts val="5487"/>
              </a:lnSpc>
            </a:pPr>
            <a:r>
              <a:rPr lang="en-US" sz="6000">
                <a:solidFill>
                  <a:srgbClr val="000000"/>
                </a:solidFill>
                <a:latin typeface="Arimo"/>
              </a:rPr>
              <a:t>2024</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3317" r="-3317"/>
            </a:stretch>
          </a:blipFill>
        </p:spPr>
        <p:txBody>
          <a:bodyPr/>
          <a:lstStyle/>
          <a:p/>
        </p:txBody>
      </p:sp>
      <p:grpSp>
        <p:nvGrpSpPr>
          <p:cNvPr id="3" name="Group 3"/>
          <p:cNvGrpSpPr/>
          <p:nvPr/>
        </p:nvGrpSpPr>
        <p:grpSpPr>
          <a:xfrm>
            <a:off x="1252574" y="2542711"/>
            <a:ext cx="15782851" cy="5970455"/>
            <a:chExt cx="4156800" cy="1572466"/>
          </a:xfrm>
        </p:grpSpPr>
        <p:sp>
          <p:nvSpPr>
            <p:cNvPr id="4" name="Freeform 4"/>
            <p:cNvSpPr/>
            <p:nvPr/>
          </p:nvSpPr>
          <p:spPr>
            <a:xfrm>
              <a:off x="0" y="0"/>
              <a:ext cx="4156800" cy="1572466"/>
            </a:xfrm>
            <a:custGeom>
              <a:rect l="l" t="t" r="r" b="b"/>
              <a:pathLst>
                <a:path w="4156800" h="1572466">
                  <a:moveTo>
                    <a:pt x="0" y="0"/>
                  </a:moveTo>
                  <a:lnTo>
                    <a:pt x="4156800" y="0"/>
                  </a:lnTo>
                  <a:lnTo>
                    <a:pt x="4156800" y="1572466"/>
                  </a:lnTo>
                  <a:lnTo>
                    <a:pt x="0" y="1572466"/>
                  </a:lnTo>
                  <a:close/>
                </a:path>
              </a:pathLst>
            </a:custGeom>
            <a:solidFill>
              <a:srgbClr val="484D69">
                <a:alpha val="89804"/>
              </a:srgbClr>
            </a:solidFill>
          </p:spPr>
          <p:txBody>
            <a:bodyPr/>
            <a:lstStyle/>
            <a:p/>
          </p:txBody>
        </p:sp>
        <p:sp>
          <p:nvSpPr>
            <p:cNvPr id="5" name="TextBox 5"/>
            <p:cNvSpPr txBox="1"/>
            <p:nvPr/>
          </p:nvSpPr>
          <p:spPr>
            <a:xfrm>
              <a:off x="0" y="-38100"/>
              <a:ext cx="4156800" cy="1610566"/>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1583987" y="3873698"/>
            <a:ext cx="15120026" cy="3804287"/>
          </a:xfrm>
          <a:prstGeom prst="rect">
            <a:avLst/>
          </a:prstGeom>
        </p:spPr>
        <p:txBody>
          <a:bodyPr lIns="0" tIns="0" rIns="0" bIns="0" rtlCol="0" anchor="t">
            <a:spAutoFit/>
          </a:bodyPr>
          <a:lstStyle/>
          <a:p>
            <a:pPr>
              <a:lnSpc>
                <a:spcPts val="5039"/>
              </a:lnSpc>
              <a:spcBef>
                <a:spcPct val="0"/>
              </a:spcBef>
            </a:pPr>
            <a:r>
              <a:rPr lang="en-US" sz="3599">
                <a:solidFill>
                  <a:srgbClr val="FFFFFF"/>
                </a:solidFill>
                <a:latin typeface="Canva Sans"/>
              </a:rPr>
              <a:t>Private investigation services are a crucial source of collecting information related to surveillance activities, offering evidence, and unearthing crimes. It offers surveillance and investigation in business traction, civil cases, and criminal cases like missing persons, etc. Technology advancements, including AI-driven solutions, increased productivity and widened the market growth. </a:t>
            </a:r>
          </a:p>
        </p:txBody>
      </p:sp>
      <p:sp>
        <p:nvSpPr>
          <p:cNvPr id="7" name="TextBox 7"/>
          <p:cNvSpPr txBox="1"/>
          <p:nvPr/>
        </p:nvSpPr>
        <p:spPr>
          <a:xfrm>
            <a:off x="5080096" y="2814142"/>
            <a:ext cx="8127807" cy="832485"/>
          </a:xfrm>
          <a:prstGeom prst="rect">
            <a:avLst/>
          </a:prstGeom>
        </p:spPr>
        <p:txBody>
          <a:bodyPr lIns="0" tIns="0" rIns="0" bIns="0" rtlCol="0" anchor="t">
            <a:spAutoFit/>
          </a:bodyPr>
          <a:lstStyle/>
          <a:p>
            <a:pPr algn="ctr">
              <a:lnSpc>
                <a:spcPts val="6420"/>
              </a:lnSpc>
            </a:pPr>
            <a:r>
              <a:rPr lang="en-US" sz="6000">
                <a:solidFill>
                  <a:srgbClr val="FFFFFF"/>
                </a:solidFill>
                <a:latin typeface="Canva Sans"/>
              </a:rPr>
              <a:t>INTRODUCTION</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496178" y="6247122"/>
            <a:ext cx="8647822" cy="2618121"/>
            <a:chExt cx="860407" cy="260488"/>
          </a:xfrm>
        </p:grpSpPr>
        <p:sp>
          <p:nvSpPr>
            <p:cNvPr id="4" name="Freeform 4"/>
            <p:cNvSpPr/>
            <p:nvPr/>
          </p:nvSpPr>
          <p:spPr>
            <a:xfrm>
              <a:off x="0" y="0"/>
              <a:ext cx="860407" cy="260488"/>
            </a:xfrm>
            <a:custGeom>
              <a:rect l="l" t="t" r="r" b="b"/>
              <a:pathLst>
                <a:path w="860407" h="260488">
                  <a:moveTo>
                    <a:pt x="89525" y="0"/>
                  </a:moveTo>
                  <a:lnTo>
                    <a:pt x="770883" y="0"/>
                  </a:lnTo>
                  <a:cubicBezTo>
                    <a:pt x="794626" y="0"/>
                    <a:pt x="817397" y="9432"/>
                    <a:pt x="834186" y="26221"/>
                  </a:cubicBezTo>
                  <a:cubicBezTo>
                    <a:pt x="850975" y="43010"/>
                    <a:pt x="860407" y="65781"/>
                    <a:pt x="860407" y="89525"/>
                  </a:cubicBezTo>
                  <a:lnTo>
                    <a:pt x="860407" y="170963"/>
                  </a:lnTo>
                  <a:cubicBezTo>
                    <a:pt x="860407" y="194706"/>
                    <a:pt x="850975" y="217477"/>
                    <a:pt x="834186" y="234266"/>
                  </a:cubicBezTo>
                  <a:cubicBezTo>
                    <a:pt x="817397" y="251056"/>
                    <a:pt x="794626" y="260488"/>
                    <a:pt x="770883" y="260488"/>
                  </a:cubicBezTo>
                  <a:lnTo>
                    <a:pt x="89525" y="260488"/>
                  </a:lnTo>
                  <a:cubicBezTo>
                    <a:pt x="65781" y="260488"/>
                    <a:pt x="43010" y="251056"/>
                    <a:pt x="26221" y="234266"/>
                  </a:cubicBezTo>
                  <a:cubicBezTo>
                    <a:pt x="9432" y="217477"/>
                    <a:pt x="0" y="194706"/>
                    <a:pt x="0" y="170963"/>
                  </a:cubicBezTo>
                  <a:lnTo>
                    <a:pt x="0" y="89525"/>
                  </a:lnTo>
                  <a:cubicBezTo>
                    <a:pt x="0" y="65781"/>
                    <a:pt x="9432" y="43010"/>
                    <a:pt x="26221" y="26221"/>
                  </a:cubicBezTo>
                  <a:cubicBezTo>
                    <a:pt x="43010" y="9432"/>
                    <a:pt x="65781" y="0"/>
                    <a:pt x="89525" y="0"/>
                  </a:cubicBezTo>
                  <a:close/>
                </a:path>
              </a:pathLst>
            </a:custGeom>
            <a:solidFill>
              <a:srgbClr val="875941"/>
            </a:solidFill>
          </p:spPr>
          <p:txBody>
            <a:bodyPr/>
            <a:lstStyle/>
            <a:p/>
          </p:txBody>
        </p:sp>
        <p:sp>
          <p:nvSpPr>
            <p:cNvPr id="5" name="TextBox 5"/>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6" name="Freeform 6"/>
          <p:cNvSpPr/>
          <p:nvPr/>
        </p:nvSpPr>
        <p:spPr>
          <a:xfrm>
            <a:off x="852170" y="6568803"/>
            <a:ext cx="2112249" cy="2109609"/>
          </a:xfrm>
          <a:custGeom>
            <a:rect l="l" t="t" r="r" b="b"/>
            <a:pathLst>
              <a:path w="2112249" h="2109609">
                <a:moveTo>
                  <a:pt x="0" y="0"/>
                </a:moveTo>
                <a:lnTo>
                  <a:pt x="2112249" y="0"/>
                </a:lnTo>
                <a:lnTo>
                  <a:pt x="2112249" y="2109609"/>
                </a:lnTo>
                <a:lnTo>
                  <a:pt x="0" y="2109609"/>
                </a:lnTo>
                <a:lnTo>
                  <a:pt x="0" y="0"/>
                </a:lnTo>
                <a:close/>
              </a:path>
            </a:pathLst>
          </a:custGeom>
          <a:blipFill>
            <a:blip r:embed="rId3"/>
            <a:stretch>
              <a:fillRect/>
            </a:stretch>
          </a:blipFill>
        </p:spPr>
        <p:txBody>
          <a:bodyPr/>
          <a:lstStyle/>
          <a:p/>
        </p:txBody>
      </p:sp>
      <p:grpSp>
        <p:nvGrpSpPr>
          <p:cNvPr id="7" name="Group 7"/>
          <p:cNvGrpSpPr/>
          <p:nvPr/>
        </p:nvGrpSpPr>
        <p:grpSpPr>
          <a:xfrm>
            <a:off x="802924" y="6484381"/>
            <a:ext cx="2081141" cy="2081141"/>
            <a:chExt cx="812800" cy="812800"/>
          </a:xfrm>
        </p:grpSpPr>
        <p:sp>
          <p:nvSpPr>
            <p:cNvPr id="8" name="Freeform 8"/>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9" name="TextBox 9"/>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grpSp>
        <p:nvGrpSpPr>
          <p:cNvPr id="10" name="Group 10"/>
          <p:cNvGrpSpPr/>
          <p:nvPr/>
        </p:nvGrpSpPr>
        <p:grpSpPr>
          <a:xfrm>
            <a:off x="-127587" y="0"/>
            <a:ext cx="18415588" cy="1372965"/>
            <a:chExt cx="4850196" cy="361604"/>
          </a:xfrm>
        </p:grpSpPr>
        <p:sp>
          <p:nvSpPr>
            <p:cNvPr id="11" name="Freeform 11"/>
            <p:cNvSpPr/>
            <p:nvPr/>
          </p:nvSpPr>
          <p:spPr>
            <a:xfrm>
              <a:off x="0" y="0"/>
              <a:ext cx="4850196" cy="361604"/>
            </a:xfrm>
            <a:custGeom>
              <a:rect l="l" t="t" r="r" b="b"/>
              <a:pathLst>
                <a:path w="4850196" h="361604">
                  <a:moveTo>
                    <a:pt x="0" y="0"/>
                  </a:moveTo>
                  <a:lnTo>
                    <a:pt x="4850196" y="0"/>
                  </a:lnTo>
                  <a:lnTo>
                    <a:pt x="4850196" y="361604"/>
                  </a:lnTo>
                  <a:lnTo>
                    <a:pt x="0" y="361604"/>
                  </a:lnTo>
                  <a:close/>
                </a:path>
              </a:pathLst>
            </a:custGeom>
            <a:solidFill>
              <a:srgbClr val="000000">
                <a:alpha val="69804"/>
              </a:srgbClr>
            </a:solidFill>
          </p:spPr>
          <p:txBody>
            <a:bodyPr/>
            <a:lstStyle/>
            <a:p/>
          </p:txBody>
        </p:sp>
        <p:sp>
          <p:nvSpPr>
            <p:cNvPr id="12" name="TextBox 12"/>
            <p:cNvSpPr txBox="1"/>
            <p:nvPr/>
          </p:nvSpPr>
          <p:spPr>
            <a:xfrm>
              <a:off x="0" y="-38100"/>
              <a:ext cx="4850196" cy="399704"/>
            </a:xfrm>
            <a:prstGeom prst="rect">
              <a:avLst/>
            </a:prstGeom>
          </p:spPr>
          <p:txBody>
            <a:bodyPr lIns="50800" tIns="50800" rIns="50800" bIns="50800" rtlCol="0" anchor="ctr"/>
            <a:lstStyle/>
            <a:p>
              <a:pPr algn="ctr">
                <a:lnSpc>
                  <a:spcPts val="2659"/>
                </a:lnSpc>
              </a:pPr>
              <a:endParaRPr/>
            </a:p>
          </p:txBody>
        </p:sp>
      </p:grpSp>
      <p:grpSp>
        <p:nvGrpSpPr>
          <p:cNvPr id="13" name="Group 13"/>
          <p:cNvGrpSpPr/>
          <p:nvPr/>
        </p:nvGrpSpPr>
        <p:grpSpPr>
          <a:xfrm>
            <a:off x="496178" y="3324015"/>
            <a:ext cx="8647822" cy="2618121"/>
            <a:chExt cx="860407" cy="260488"/>
          </a:xfrm>
        </p:grpSpPr>
        <p:sp>
          <p:nvSpPr>
            <p:cNvPr id="14" name="Freeform 14"/>
            <p:cNvSpPr/>
            <p:nvPr/>
          </p:nvSpPr>
          <p:spPr>
            <a:xfrm>
              <a:off x="0" y="0"/>
              <a:ext cx="860407" cy="260488"/>
            </a:xfrm>
            <a:custGeom>
              <a:rect l="l" t="t" r="r" b="b"/>
              <a:pathLst>
                <a:path w="860407" h="260488">
                  <a:moveTo>
                    <a:pt x="89525" y="0"/>
                  </a:moveTo>
                  <a:lnTo>
                    <a:pt x="770883" y="0"/>
                  </a:lnTo>
                  <a:cubicBezTo>
                    <a:pt x="794626" y="0"/>
                    <a:pt x="817397" y="9432"/>
                    <a:pt x="834186" y="26221"/>
                  </a:cubicBezTo>
                  <a:cubicBezTo>
                    <a:pt x="850975" y="43010"/>
                    <a:pt x="860407" y="65781"/>
                    <a:pt x="860407" y="89525"/>
                  </a:cubicBezTo>
                  <a:lnTo>
                    <a:pt x="860407" y="170963"/>
                  </a:lnTo>
                  <a:cubicBezTo>
                    <a:pt x="860407" y="194706"/>
                    <a:pt x="850975" y="217477"/>
                    <a:pt x="834186" y="234266"/>
                  </a:cubicBezTo>
                  <a:cubicBezTo>
                    <a:pt x="817397" y="251056"/>
                    <a:pt x="794626" y="260488"/>
                    <a:pt x="770883" y="260488"/>
                  </a:cubicBezTo>
                  <a:lnTo>
                    <a:pt x="89525" y="260488"/>
                  </a:lnTo>
                  <a:cubicBezTo>
                    <a:pt x="65781" y="260488"/>
                    <a:pt x="43010" y="251056"/>
                    <a:pt x="26221" y="234266"/>
                  </a:cubicBezTo>
                  <a:cubicBezTo>
                    <a:pt x="9432" y="217477"/>
                    <a:pt x="0" y="194706"/>
                    <a:pt x="0" y="170963"/>
                  </a:cubicBezTo>
                  <a:lnTo>
                    <a:pt x="0" y="89525"/>
                  </a:lnTo>
                  <a:cubicBezTo>
                    <a:pt x="0" y="65781"/>
                    <a:pt x="9432" y="43010"/>
                    <a:pt x="26221" y="26221"/>
                  </a:cubicBezTo>
                  <a:cubicBezTo>
                    <a:pt x="43010" y="9432"/>
                    <a:pt x="65781" y="0"/>
                    <a:pt x="89525" y="0"/>
                  </a:cubicBezTo>
                  <a:close/>
                </a:path>
              </a:pathLst>
            </a:custGeom>
            <a:solidFill>
              <a:srgbClr val="875941"/>
            </a:solidFill>
          </p:spPr>
          <p:txBody>
            <a:bodyPr/>
            <a:lstStyle/>
            <a:p/>
          </p:txBody>
        </p:sp>
        <p:sp>
          <p:nvSpPr>
            <p:cNvPr id="15" name="TextBox 15"/>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16" name="Freeform 16"/>
          <p:cNvSpPr/>
          <p:nvPr/>
        </p:nvSpPr>
        <p:spPr>
          <a:xfrm>
            <a:off x="852170" y="3645696"/>
            <a:ext cx="2112249" cy="2109609"/>
          </a:xfrm>
          <a:custGeom>
            <a:rect l="l" t="t" r="r" b="b"/>
            <a:pathLst>
              <a:path w="2112249" h="2109609">
                <a:moveTo>
                  <a:pt x="0" y="0"/>
                </a:moveTo>
                <a:lnTo>
                  <a:pt x="2112249" y="0"/>
                </a:lnTo>
                <a:lnTo>
                  <a:pt x="2112249" y="2109609"/>
                </a:lnTo>
                <a:lnTo>
                  <a:pt x="0" y="2109609"/>
                </a:lnTo>
                <a:lnTo>
                  <a:pt x="0" y="0"/>
                </a:lnTo>
                <a:close/>
              </a:path>
            </a:pathLst>
          </a:custGeom>
          <a:blipFill>
            <a:blip r:embed="rId3"/>
            <a:stretch>
              <a:fillRect/>
            </a:stretch>
          </a:blipFill>
        </p:spPr>
        <p:txBody>
          <a:bodyPr/>
          <a:lstStyle/>
          <a:p/>
        </p:txBody>
      </p:sp>
      <p:grpSp>
        <p:nvGrpSpPr>
          <p:cNvPr id="17" name="Group 17"/>
          <p:cNvGrpSpPr/>
          <p:nvPr/>
        </p:nvGrpSpPr>
        <p:grpSpPr>
          <a:xfrm>
            <a:off x="802924" y="3561274"/>
            <a:ext cx="2081141" cy="2081141"/>
            <a:chExt cx="812800" cy="812800"/>
          </a:xfrm>
        </p:grpSpPr>
        <p:sp>
          <p:nvSpPr>
            <p:cNvPr id="18" name="Freeform 18"/>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19" name="TextBox 19"/>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sp>
        <p:nvSpPr>
          <p:cNvPr id="20" name="TextBox 20"/>
          <p:cNvSpPr txBox="1"/>
          <p:nvPr/>
        </p:nvSpPr>
        <p:spPr>
          <a:xfrm>
            <a:off x="1081231" y="7022085"/>
            <a:ext cx="1524526" cy="1275688"/>
          </a:xfrm>
          <a:prstGeom prst="rect">
            <a:avLst/>
          </a:prstGeom>
        </p:spPr>
        <p:txBody>
          <a:bodyPr lIns="0" tIns="0" rIns="0" bIns="0" rtlCol="0" anchor="t">
            <a:spAutoFit/>
          </a:bodyPr>
          <a:lstStyle/>
          <a:p>
            <a:pPr algn="ctr">
              <a:lnSpc>
                <a:spcPts val="3052"/>
              </a:lnSpc>
            </a:pPr>
            <a:r>
              <a:rPr lang="en-US" sz="4489">
                <a:solidFill>
                  <a:srgbClr val="1E3048"/>
                </a:solidFill>
                <a:latin typeface="Poppins Bold"/>
              </a:rPr>
              <a:t>2023- 2030</a:t>
            </a:r>
          </a:p>
        </p:txBody>
      </p:sp>
      <p:sp>
        <p:nvSpPr>
          <p:cNvPr id="21" name="TextBox 21"/>
          <p:cNvSpPr txBox="1"/>
          <p:nvPr/>
        </p:nvSpPr>
        <p:spPr>
          <a:xfrm>
            <a:off x="2964419" y="6635118"/>
            <a:ext cx="5810412" cy="1725772"/>
          </a:xfrm>
          <a:prstGeom prst="rect">
            <a:avLst/>
          </a:prstGeom>
        </p:spPr>
        <p:txBody>
          <a:bodyPr lIns="0" tIns="0" rIns="0" bIns="0" rtlCol="0" anchor="t">
            <a:spAutoFit/>
          </a:bodyPr>
          <a:lstStyle/>
          <a:p>
            <a:pPr algn="ctr">
              <a:lnSpc>
                <a:spcPts val="6737"/>
              </a:lnSpc>
            </a:pPr>
            <a:r>
              <a:rPr lang="en-US" sz="4812">
                <a:solidFill>
                  <a:srgbClr val="FFFFFF"/>
                </a:solidFill>
                <a:latin typeface="Poppins"/>
              </a:rPr>
              <a:t>CAGR</a:t>
            </a:r>
          </a:p>
          <a:p>
            <a:pPr algn="ctr">
              <a:lnSpc>
                <a:spcPts val="6737"/>
              </a:lnSpc>
              <a:spcBef>
                <a:spcPct val="0"/>
              </a:spcBef>
            </a:pPr>
            <a:r>
              <a:rPr lang="en-US" sz="4812">
                <a:solidFill>
                  <a:srgbClr val="FFFFFF"/>
                </a:solidFill>
                <a:latin typeface="Poppins"/>
              </a:rPr>
              <a:t>4.90%</a:t>
            </a:r>
          </a:p>
        </p:txBody>
      </p:sp>
      <p:sp>
        <p:nvSpPr>
          <p:cNvPr id="22" name="TextBox 22"/>
          <p:cNvSpPr txBox="1"/>
          <p:nvPr/>
        </p:nvSpPr>
        <p:spPr>
          <a:xfrm>
            <a:off x="5162248" y="357870"/>
            <a:ext cx="7963503" cy="857250"/>
          </a:xfrm>
          <a:prstGeom prst="rect">
            <a:avLst/>
          </a:prstGeom>
        </p:spPr>
        <p:txBody>
          <a:bodyPr lIns="0" tIns="0" rIns="0" bIns="0" rtlCol="0" anchor="t">
            <a:spAutoFit/>
          </a:bodyPr>
          <a:lstStyle/>
          <a:p>
            <a:pPr algn="ctr">
              <a:lnSpc>
                <a:spcPts val="6299"/>
              </a:lnSpc>
            </a:pPr>
            <a:r>
              <a:rPr lang="en-US" sz="6999">
                <a:solidFill>
                  <a:srgbClr val="FFFFFF"/>
                </a:solidFill>
                <a:latin typeface="Canva Sans"/>
              </a:rPr>
              <a:t>KEY INSIGHTS</a:t>
            </a:r>
          </a:p>
        </p:txBody>
      </p:sp>
      <p:sp>
        <p:nvSpPr>
          <p:cNvPr id="23" name="TextBox 23"/>
          <p:cNvSpPr txBox="1"/>
          <p:nvPr/>
        </p:nvSpPr>
        <p:spPr>
          <a:xfrm>
            <a:off x="1081231" y="4485706"/>
            <a:ext cx="1524526" cy="502232"/>
          </a:xfrm>
          <a:prstGeom prst="rect">
            <a:avLst/>
          </a:prstGeom>
        </p:spPr>
        <p:txBody>
          <a:bodyPr lIns="0" tIns="0" rIns="0" bIns="0" rtlCol="0" anchor="t">
            <a:spAutoFit/>
          </a:bodyPr>
          <a:lstStyle/>
          <a:p>
            <a:pPr algn="ctr">
              <a:lnSpc>
                <a:spcPts val="3052"/>
              </a:lnSpc>
            </a:pPr>
            <a:r>
              <a:rPr lang="en-US" sz="4489">
                <a:solidFill>
                  <a:srgbClr val="1E3048"/>
                </a:solidFill>
                <a:latin typeface="Poppins Bold"/>
              </a:rPr>
              <a:t>2022</a:t>
            </a:r>
          </a:p>
        </p:txBody>
      </p:sp>
      <p:sp>
        <p:nvSpPr>
          <p:cNvPr id="24" name="TextBox 24"/>
          <p:cNvSpPr txBox="1"/>
          <p:nvPr/>
        </p:nvSpPr>
        <p:spPr>
          <a:xfrm>
            <a:off x="2964419" y="3712011"/>
            <a:ext cx="5810412" cy="1725772"/>
          </a:xfrm>
          <a:prstGeom prst="rect">
            <a:avLst/>
          </a:prstGeom>
        </p:spPr>
        <p:txBody>
          <a:bodyPr lIns="0" tIns="0" rIns="0" bIns="0" rtlCol="0" anchor="t">
            <a:spAutoFit/>
          </a:bodyPr>
          <a:lstStyle/>
          <a:p>
            <a:pPr algn="ctr">
              <a:lnSpc>
                <a:spcPts val="6737"/>
              </a:lnSpc>
            </a:pPr>
            <a:r>
              <a:rPr lang="en-US" sz="4812">
                <a:solidFill>
                  <a:srgbClr val="FFFFFF"/>
                </a:solidFill>
                <a:latin typeface="Poppins"/>
              </a:rPr>
              <a:t>MARKET SIZE</a:t>
            </a:r>
          </a:p>
          <a:p>
            <a:pPr algn="ctr">
              <a:lnSpc>
                <a:spcPts val="6737"/>
              </a:lnSpc>
              <a:spcBef>
                <a:spcPct val="0"/>
              </a:spcBef>
            </a:pPr>
            <a:r>
              <a:rPr lang="en-US" sz="4812">
                <a:solidFill>
                  <a:srgbClr val="FFFFFF"/>
                </a:solidFill>
                <a:latin typeface="Poppins"/>
              </a:rPr>
              <a:t>USD 18.5 billion</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0" y="0"/>
            <a:ext cx="18288000" cy="1028700"/>
            <a:chExt cx="4816593" cy="270933"/>
          </a:xfrm>
        </p:grpSpPr>
        <p:sp>
          <p:nvSpPr>
            <p:cNvPr id="4" name="Freeform 4"/>
            <p:cNvSpPr/>
            <p:nvPr/>
          </p:nvSpPr>
          <p:spPr>
            <a:xfrm>
              <a:off x="0" y="0"/>
              <a:ext cx="4816592" cy="270933"/>
            </a:xfrm>
            <a:custGeom>
              <a:rect l="l" t="t" r="r" b="b"/>
              <a:pathLst>
                <a:path w="4816592" h="270933">
                  <a:moveTo>
                    <a:pt x="0" y="0"/>
                  </a:moveTo>
                  <a:lnTo>
                    <a:pt x="4816592" y="0"/>
                  </a:lnTo>
                  <a:lnTo>
                    <a:pt x="4816592" y="270933"/>
                  </a:lnTo>
                  <a:lnTo>
                    <a:pt x="0" y="270933"/>
                  </a:lnTo>
                  <a:close/>
                </a:path>
              </a:pathLst>
            </a:custGeom>
            <a:solidFill>
              <a:srgbClr val="000000">
                <a:alpha val="69804"/>
              </a:srgbClr>
            </a:solidFill>
          </p:spPr>
          <p:txBody>
            <a:bodyPr/>
            <a:lstStyle/>
            <a:p/>
          </p:txBody>
        </p:sp>
        <p:sp>
          <p:nvSpPr>
            <p:cNvPr id="5" name="TextBox 5"/>
            <p:cNvSpPr txBox="1"/>
            <p:nvPr/>
          </p:nvSpPr>
          <p:spPr>
            <a:xfrm>
              <a:off x="0" y="-38100"/>
              <a:ext cx="4816593" cy="309033"/>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2499208" y="2057242"/>
            <a:ext cx="7270086" cy="3163488"/>
            <a:chExt cx="8118169" cy="3532520"/>
          </a:xfrm>
        </p:grpSpPr>
        <p:sp>
          <p:nvSpPr>
            <p:cNvPr id="7" name="Freeform 7"/>
            <p:cNvSpPr/>
            <p:nvPr/>
          </p:nvSpPr>
          <p:spPr>
            <a:xfrm>
              <a:off x="0" y="0"/>
              <a:ext cx="8118169" cy="3532520"/>
            </a:xfrm>
            <a:custGeom>
              <a:rect l="l" t="t" r="r" b="b"/>
              <a:pathLst>
                <a:path w="8118169" h="3532520">
                  <a:moveTo>
                    <a:pt x="7993709" y="3532520"/>
                  </a:moveTo>
                  <a:lnTo>
                    <a:pt x="124460" y="3532520"/>
                  </a:lnTo>
                  <a:cubicBezTo>
                    <a:pt x="55880" y="3532520"/>
                    <a:pt x="0" y="3476641"/>
                    <a:pt x="0" y="3408060"/>
                  </a:cubicBezTo>
                  <a:lnTo>
                    <a:pt x="0" y="124460"/>
                  </a:lnTo>
                  <a:cubicBezTo>
                    <a:pt x="0" y="55880"/>
                    <a:pt x="55880" y="0"/>
                    <a:pt x="124460" y="0"/>
                  </a:cubicBezTo>
                  <a:lnTo>
                    <a:pt x="7993709" y="0"/>
                  </a:lnTo>
                  <a:cubicBezTo>
                    <a:pt x="8062289" y="0"/>
                    <a:pt x="8118169" y="55880"/>
                    <a:pt x="8118169" y="124460"/>
                  </a:cubicBezTo>
                  <a:lnTo>
                    <a:pt x="8118169" y="3408061"/>
                  </a:lnTo>
                  <a:cubicBezTo>
                    <a:pt x="8118169" y="3476641"/>
                    <a:pt x="8062289" y="3532520"/>
                    <a:pt x="7993709" y="3532520"/>
                  </a:cubicBezTo>
                  <a:close/>
                </a:path>
              </a:pathLst>
            </a:custGeom>
            <a:solidFill>
              <a:srgbClr val="1E3048"/>
            </a:solidFill>
          </p:spPr>
          <p:txBody>
            <a:bodyPr/>
            <a:lstStyle/>
            <a:p/>
          </p:txBody>
        </p:sp>
      </p:grpSp>
      <p:grpSp>
        <p:nvGrpSpPr>
          <p:cNvPr id="8" name="Group 8"/>
          <p:cNvGrpSpPr/>
          <p:nvPr/>
        </p:nvGrpSpPr>
        <p:grpSpPr>
          <a:xfrm rot="5400000">
            <a:off x="1503693" y="1635876"/>
            <a:ext cx="921145" cy="3928531"/>
            <a:chExt cx="3130550" cy="13351270"/>
          </a:xfrm>
        </p:grpSpPr>
        <p:sp>
          <p:nvSpPr>
            <p:cNvPr id="9" name="Freeform 9"/>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10" name="Group 10"/>
          <p:cNvGrpSpPr/>
          <p:nvPr/>
        </p:nvGrpSpPr>
        <p:grpSpPr>
          <a:xfrm>
            <a:off x="2499208" y="5473183"/>
            <a:ext cx="7270086" cy="3163488"/>
            <a:chExt cx="8118169" cy="3532520"/>
          </a:xfrm>
        </p:grpSpPr>
        <p:sp>
          <p:nvSpPr>
            <p:cNvPr id="11" name="Freeform 11"/>
            <p:cNvSpPr/>
            <p:nvPr/>
          </p:nvSpPr>
          <p:spPr>
            <a:xfrm>
              <a:off x="0" y="0"/>
              <a:ext cx="8118169" cy="3532520"/>
            </a:xfrm>
            <a:custGeom>
              <a:rect l="l" t="t" r="r" b="b"/>
              <a:pathLst>
                <a:path w="8118169" h="3532520">
                  <a:moveTo>
                    <a:pt x="7993709" y="3532520"/>
                  </a:moveTo>
                  <a:lnTo>
                    <a:pt x="124460" y="3532520"/>
                  </a:lnTo>
                  <a:cubicBezTo>
                    <a:pt x="55880" y="3532520"/>
                    <a:pt x="0" y="3476641"/>
                    <a:pt x="0" y="3408060"/>
                  </a:cubicBezTo>
                  <a:lnTo>
                    <a:pt x="0" y="124460"/>
                  </a:lnTo>
                  <a:cubicBezTo>
                    <a:pt x="0" y="55880"/>
                    <a:pt x="55880" y="0"/>
                    <a:pt x="124460" y="0"/>
                  </a:cubicBezTo>
                  <a:lnTo>
                    <a:pt x="7993709" y="0"/>
                  </a:lnTo>
                  <a:cubicBezTo>
                    <a:pt x="8062289" y="0"/>
                    <a:pt x="8118169" y="55880"/>
                    <a:pt x="8118169" y="124460"/>
                  </a:cubicBezTo>
                  <a:lnTo>
                    <a:pt x="8118169" y="3408061"/>
                  </a:lnTo>
                  <a:cubicBezTo>
                    <a:pt x="8118169" y="3476641"/>
                    <a:pt x="8062289" y="3532520"/>
                    <a:pt x="7993709" y="3532520"/>
                  </a:cubicBezTo>
                  <a:close/>
                </a:path>
              </a:pathLst>
            </a:custGeom>
            <a:solidFill>
              <a:srgbClr val="68525C"/>
            </a:solidFill>
          </p:spPr>
          <p:txBody>
            <a:bodyPr/>
            <a:lstStyle/>
            <a:p/>
          </p:txBody>
        </p:sp>
      </p:grpSp>
      <p:grpSp>
        <p:nvGrpSpPr>
          <p:cNvPr id="12" name="Group 12"/>
          <p:cNvGrpSpPr/>
          <p:nvPr/>
        </p:nvGrpSpPr>
        <p:grpSpPr>
          <a:xfrm rot="5400000">
            <a:off x="1503693" y="5051817"/>
            <a:ext cx="921145" cy="3928531"/>
            <a:chExt cx="3130550" cy="13351270"/>
          </a:xfrm>
        </p:grpSpPr>
        <p:sp>
          <p:nvSpPr>
            <p:cNvPr id="13" name="Freeform 13"/>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sp>
        <p:nvSpPr>
          <p:cNvPr id="14" name="TextBox 14"/>
          <p:cNvSpPr txBox="1"/>
          <p:nvPr/>
        </p:nvSpPr>
        <p:spPr>
          <a:xfrm>
            <a:off x="493200" y="19047"/>
            <a:ext cx="17301600" cy="1009653"/>
          </a:xfrm>
          <a:prstGeom prst="rect">
            <a:avLst/>
          </a:prstGeom>
        </p:spPr>
        <p:txBody>
          <a:bodyPr lIns="0" tIns="0" rIns="0" bIns="0" rtlCol="0" anchor="t">
            <a:spAutoFit/>
          </a:bodyPr>
          <a:lstStyle/>
          <a:p>
            <a:pPr algn="ctr">
              <a:lnSpc>
                <a:spcPts val="8399"/>
              </a:lnSpc>
            </a:pPr>
            <a:r>
              <a:rPr lang="en-US" sz="5999">
                <a:solidFill>
                  <a:srgbClr val="FFFFFF"/>
                </a:solidFill>
                <a:latin typeface="Canva Sans"/>
              </a:rPr>
              <a:t>REVENUE MARKET SHARE BY SEGMENTS 2022</a:t>
            </a:r>
          </a:p>
        </p:txBody>
      </p:sp>
      <p:sp>
        <p:nvSpPr>
          <p:cNvPr id="15" name="TextBox 15"/>
          <p:cNvSpPr txBox="1"/>
          <p:nvPr/>
        </p:nvSpPr>
        <p:spPr>
          <a:xfrm>
            <a:off x="278975" y="3423053"/>
            <a:ext cx="3370581" cy="411327"/>
          </a:xfrm>
          <a:prstGeom prst="rect">
            <a:avLst/>
          </a:prstGeom>
        </p:spPr>
        <p:txBody>
          <a:bodyPr lIns="0" tIns="0" rIns="0" bIns="0" rtlCol="0" anchor="t">
            <a:spAutoFit/>
          </a:bodyPr>
          <a:lstStyle/>
          <a:p>
            <a:pPr algn="ctr">
              <a:lnSpc>
                <a:spcPts val="3157"/>
              </a:lnSpc>
            </a:pPr>
            <a:r>
              <a:rPr lang="en-US" sz="3126">
                <a:solidFill>
                  <a:srgbClr val="43B4BE"/>
                </a:solidFill>
                <a:latin typeface="Montserrat Classic"/>
              </a:rPr>
              <a:t>Type Segment</a:t>
            </a:r>
          </a:p>
        </p:txBody>
      </p:sp>
      <p:sp>
        <p:nvSpPr>
          <p:cNvPr id="16" name="TextBox 16"/>
          <p:cNvSpPr txBox="1"/>
          <p:nvPr/>
        </p:nvSpPr>
        <p:spPr>
          <a:xfrm>
            <a:off x="3928531" y="2520786"/>
            <a:ext cx="5507418" cy="2005811"/>
          </a:xfrm>
          <a:prstGeom prst="rect">
            <a:avLst/>
          </a:prstGeom>
        </p:spPr>
        <p:txBody>
          <a:bodyPr lIns="0" tIns="0" rIns="0" bIns="0" rtlCol="0" anchor="t">
            <a:spAutoFit/>
          </a:bodyPr>
          <a:lstStyle/>
          <a:p>
            <a:pPr marL="831932" lvl="1" indent="-415966">
              <a:lnSpc>
                <a:spcPts val="5394"/>
              </a:lnSpc>
              <a:buFont typeface="Arial"/>
              <a:buChar char="•"/>
            </a:pPr>
            <a:r>
              <a:rPr lang="en-US" sz="3853">
                <a:solidFill>
                  <a:srgbClr val="FFFFFF"/>
                </a:solidFill>
                <a:latin typeface="Montserrat"/>
              </a:rPr>
              <a:t>Civil Investigation</a:t>
            </a:r>
          </a:p>
          <a:p>
            <a:pPr marL="831932" lvl="1" indent="-415966">
              <a:lnSpc>
                <a:spcPts val="5394"/>
              </a:lnSpc>
              <a:buFont typeface="Arial"/>
              <a:buChar char="•"/>
            </a:pPr>
            <a:r>
              <a:rPr lang="en-US" sz="3853">
                <a:solidFill>
                  <a:srgbClr val="FFFFFF"/>
                </a:solidFill>
                <a:latin typeface="Montserrat"/>
              </a:rPr>
              <a:t>Economic Crime Investigation</a:t>
            </a:r>
          </a:p>
        </p:txBody>
      </p:sp>
      <p:sp>
        <p:nvSpPr>
          <p:cNvPr id="17" name="TextBox 17"/>
          <p:cNvSpPr txBox="1"/>
          <p:nvPr/>
        </p:nvSpPr>
        <p:spPr>
          <a:xfrm>
            <a:off x="278975" y="6612659"/>
            <a:ext cx="3370581" cy="804371"/>
          </a:xfrm>
          <a:prstGeom prst="rect">
            <a:avLst/>
          </a:prstGeom>
        </p:spPr>
        <p:txBody>
          <a:bodyPr lIns="0" tIns="0" rIns="0" bIns="0" rtlCol="0" anchor="t">
            <a:spAutoFit/>
          </a:bodyPr>
          <a:lstStyle/>
          <a:p>
            <a:pPr algn="ctr">
              <a:lnSpc>
                <a:spcPts val="3157"/>
              </a:lnSpc>
            </a:pPr>
            <a:r>
              <a:rPr lang="en-US" sz="3126">
                <a:solidFill>
                  <a:srgbClr val="43B4BE"/>
                </a:solidFill>
                <a:latin typeface="Montserrat Classic"/>
              </a:rPr>
              <a:t>Application Segment</a:t>
            </a:r>
          </a:p>
        </p:txBody>
      </p:sp>
      <p:sp>
        <p:nvSpPr>
          <p:cNvPr id="18" name="TextBox 18"/>
          <p:cNvSpPr txBox="1"/>
          <p:nvPr/>
        </p:nvSpPr>
        <p:spPr>
          <a:xfrm>
            <a:off x="3981441" y="6289529"/>
            <a:ext cx="5454507" cy="1326808"/>
          </a:xfrm>
          <a:prstGeom prst="rect">
            <a:avLst/>
          </a:prstGeom>
        </p:spPr>
        <p:txBody>
          <a:bodyPr lIns="0" tIns="0" rIns="0" bIns="0" rtlCol="0" anchor="t">
            <a:spAutoFit/>
          </a:bodyPr>
          <a:lstStyle/>
          <a:p>
            <a:pPr marL="831932" lvl="1" indent="-415966">
              <a:lnSpc>
                <a:spcPts val="5394"/>
              </a:lnSpc>
              <a:buFont typeface="Arial"/>
              <a:buChar char="•"/>
            </a:pPr>
            <a:r>
              <a:rPr lang="en-US" sz="3853">
                <a:solidFill>
                  <a:srgbClr val="FFFFFF"/>
                </a:solidFill>
                <a:latin typeface="Montserrat"/>
              </a:rPr>
              <a:t>Personal</a:t>
            </a:r>
          </a:p>
          <a:p>
            <a:pPr marL="831932" lvl="1" indent="-415966">
              <a:lnSpc>
                <a:spcPts val="5394"/>
              </a:lnSpc>
              <a:buFont typeface="Arial"/>
              <a:buChar char="•"/>
            </a:pPr>
            <a:r>
              <a:rPr lang="en-US" sz="3853">
                <a:solidFill>
                  <a:srgbClr val="FFFFFF"/>
                </a:solidFill>
                <a:latin typeface="Montserrat"/>
              </a:rPr>
              <a:t>Business</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135983" y="1051287"/>
            <a:ext cx="10993431" cy="9083322"/>
          </a:xfrm>
          <a:custGeom>
            <a:rect l="l" t="t" r="r" b="b"/>
            <a:pathLst>
              <a:path w="10993431" h="9083322">
                <a:moveTo>
                  <a:pt x="0" y="0"/>
                </a:moveTo>
                <a:lnTo>
                  <a:pt x="10993432" y="0"/>
                </a:lnTo>
                <a:lnTo>
                  <a:pt x="10993432" y="9083322"/>
                </a:lnTo>
                <a:lnTo>
                  <a:pt x="0" y="908332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p:txBody>
      </p:sp>
      <p:sp>
        <p:nvSpPr>
          <p:cNvPr id="3" name="TextBox 3"/>
          <p:cNvSpPr txBox="1"/>
          <p:nvPr/>
        </p:nvSpPr>
        <p:spPr>
          <a:xfrm>
            <a:off x="9825504" y="5153025"/>
            <a:ext cx="8326512" cy="889371"/>
          </a:xfrm>
          <a:prstGeom prst="rect">
            <a:avLst/>
          </a:prstGeom>
        </p:spPr>
        <p:txBody>
          <a:bodyPr lIns="0" tIns="0" rIns="0" bIns="0" rtlCol="0" anchor="t">
            <a:spAutoFit/>
          </a:bodyPr>
          <a:lstStyle/>
          <a:p>
            <a:pPr algn="ctr">
              <a:lnSpc>
                <a:spcPts val="6938"/>
              </a:lnSpc>
            </a:pPr>
            <a:r>
              <a:rPr lang="en-US" sz="5930">
                <a:solidFill>
                  <a:srgbClr val="000000"/>
                </a:solidFill>
                <a:latin typeface="Montserrat"/>
              </a:rPr>
              <a:t>North America</a:t>
            </a:r>
          </a:p>
        </p:txBody>
      </p:sp>
      <p:sp>
        <p:nvSpPr>
          <p:cNvPr id="4" name="TextBox 4"/>
          <p:cNvSpPr txBox="1"/>
          <p:nvPr/>
        </p:nvSpPr>
        <p:spPr>
          <a:xfrm>
            <a:off x="135983" y="382269"/>
            <a:ext cx="18016034" cy="646431"/>
          </a:xfrm>
          <a:prstGeom prst="rect">
            <a:avLst/>
          </a:prstGeom>
        </p:spPr>
        <p:txBody>
          <a:bodyPr lIns="0" tIns="0" rIns="0" bIns="0" rtlCol="0" anchor="t">
            <a:spAutoFit/>
          </a:bodyPr>
          <a:lstStyle/>
          <a:p>
            <a:pPr algn="ctr">
              <a:lnSpc>
                <a:spcPts val="5319"/>
              </a:lnSpc>
              <a:spcBef>
                <a:spcPct val="0"/>
              </a:spcBef>
            </a:pPr>
            <a:r>
              <a:rPr lang="en-US" sz="3799" spc="121">
                <a:solidFill>
                  <a:srgbClr val="000000"/>
                </a:solidFill>
                <a:latin typeface="Canva Sans"/>
              </a:rPr>
              <a:t>Global Private Investigation Services Market Revenue share for 2024</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p:txBody>
      </p:sp>
      <p:grpSp>
        <p:nvGrpSpPr>
          <p:cNvPr id="3" name="Group 3"/>
          <p:cNvGrpSpPr/>
          <p:nvPr/>
        </p:nvGrpSpPr>
        <p:grpSpPr>
          <a:xfrm>
            <a:off x="4795827" y="5302578"/>
            <a:ext cx="9635068" cy="3340813"/>
            <a:chExt cx="7487197" cy="2596071"/>
          </a:xfrm>
        </p:grpSpPr>
        <p:sp>
          <p:nvSpPr>
            <p:cNvPr id="4" name="Freeform 4"/>
            <p:cNvSpPr/>
            <p:nvPr/>
          </p:nvSpPr>
          <p:spPr>
            <a:xfrm>
              <a:off x="0" y="0"/>
              <a:ext cx="7487197" cy="2596072"/>
            </a:xfrm>
            <a:custGeom>
              <a:rect l="l" t="t" r="r" b="b"/>
              <a:pathLst>
                <a:path w="7487197" h="2596072">
                  <a:moveTo>
                    <a:pt x="7362737" y="2596071"/>
                  </a:moveTo>
                  <a:lnTo>
                    <a:pt x="124460" y="2596071"/>
                  </a:lnTo>
                  <a:cubicBezTo>
                    <a:pt x="55880" y="2596071"/>
                    <a:pt x="0" y="2540191"/>
                    <a:pt x="0" y="2471611"/>
                  </a:cubicBezTo>
                  <a:lnTo>
                    <a:pt x="0" y="124460"/>
                  </a:lnTo>
                  <a:cubicBezTo>
                    <a:pt x="0" y="55880"/>
                    <a:pt x="55880" y="0"/>
                    <a:pt x="124460" y="0"/>
                  </a:cubicBezTo>
                  <a:lnTo>
                    <a:pt x="7362737" y="0"/>
                  </a:lnTo>
                  <a:cubicBezTo>
                    <a:pt x="7431317" y="0"/>
                    <a:pt x="7487197" y="55880"/>
                    <a:pt x="7487197" y="124460"/>
                  </a:cubicBezTo>
                  <a:lnTo>
                    <a:pt x="7487197" y="2471612"/>
                  </a:lnTo>
                  <a:cubicBezTo>
                    <a:pt x="7487197" y="2540191"/>
                    <a:pt x="7431317" y="2596072"/>
                    <a:pt x="7362737" y="2596072"/>
                  </a:cubicBezTo>
                  <a:close/>
                </a:path>
              </a:pathLst>
            </a:custGeom>
            <a:solidFill>
              <a:srgbClr val="21130D"/>
            </a:solidFill>
          </p:spPr>
          <p:txBody>
            <a:bodyPr/>
            <a:lstStyle/>
            <a:p/>
          </p:txBody>
        </p:sp>
      </p:grpSp>
      <p:grpSp>
        <p:nvGrpSpPr>
          <p:cNvPr id="5" name="Group 5"/>
          <p:cNvGrpSpPr/>
          <p:nvPr/>
        </p:nvGrpSpPr>
        <p:grpSpPr>
          <a:xfrm>
            <a:off x="4795827" y="1537557"/>
            <a:ext cx="9635068" cy="3354195"/>
            <a:chExt cx="7487197" cy="2606470"/>
          </a:xfrm>
        </p:grpSpPr>
        <p:sp>
          <p:nvSpPr>
            <p:cNvPr id="6" name="Freeform 6"/>
            <p:cNvSpPr/>
            <p:nvPr/>
          </p:nvSpPr>
          <p:spPr>
            <a:xfrm>
              <a:off x="0" y="0"/>
              <a:ext cx="7487197" cy="2606470"/>
            </a:xfrm>
            <a:custGeom>
              <a:rect l="l" t="t" r="r" b="b"/>
              <a:pathLst>
                <a:path w="7487197" h="2606470">
                  <a:moveTo>
                    <a:pt x="7362737" y="2606470"/>
                  </a:moveTo>
                  <a:lnTo>
                    <a:pt x="124460" y="2606470"/>
                  </a:lnTo>
                  <a:cubicBezTo>
                    <a:pt x="55880" y="2606470"/>
                    <a:pt x="0" y="2550590"/>
                    <a:pt x="0" y="2482010"/>
                  </a:cubicBezTo>
                  <a:lnTo>
                    <a:pt x="0" y="124460"/>
                  </a:lnTo>
                  <a:cubicBezTo>
                    <a:pt x="0" y="55880"/>
                    <a:pt x="55880" y="0"/>
                    <a:pt x="124460" y="0"/>
                  </a:cubicBezTo>
                  <a:lnTo>
                    <a:pt x="7362737" y="0"/>
                  </a:lnTo>
                  <a:cubicBezTo>
                    <a:pt x="7431317" y="0"/>
                    <a:pt x="7487197" y="55880"/>
                    <a:pt x="7487197" y="124460"/>
                  </a:cubicBezTo>
                  <a:lnTo>
                    <a:pt x="7487197" y="2482010"/>
                  </a:lnTo>
                  <a:cubicBezTo>
                    <a:pt x="7487197" y="2550590"/>
                    <a:pt x="7431317" y="2606470"/>
                    <a:pt x="7362737" y="2606470"/>
                  </a:cubicBezTo>
                  <a:close/>
                </a:path>
              </a:pathLst>
            </a:custGeom>
            <a:solidFill>
              <a:srgbClr val="875941"/>
            </a:solidFill>
          </p:spPr>
          <p:txBody>
            <a:bodyPr/>
            <a:lstStyle/>
            <a:p/>
          </p:txBody>
        </p:sp>
      </p:grpSp>
      <p:grpSp>
        <p:nvGrpSpPr>
          <p:cNvPr id="7" name="Group 7"/>
          <p:cNvGrpSpPr/>
          <p:nvPr/>
        </p:nvGrpSpPr>
        <p:grpSpPr>
          <a:xfrm>
            <a:off x="3273819" y="2146144"/>
            <a:ext cx="2759617" cy="2243073"/>
            <a:chExt cx="2144437" cy="1743043"/>
          </a:xfrm>
        </p:grpSpPr>
        <p:sp>
          <p:nvSpPr>
            <p:cNvPr id="8" name="Freeform 8"/>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21130D"/>
            </a:solidFill>
          </p:spPr>
          <p:txBody>
            <a:bodyPr/>
            <a:lstStyle/>
            <a:p/>
          </p:txBody>
        </p:sp>
      </p:grpSp>
      <p:grpSp>
        <p:nvGrpSpPr>
          <p:cNvPr id="9" name="Group 9"/>
          <p:cNvGrpSpPr/>
          <p:nvPr/>
        </p:nvGrpSpPr>
        <p:grpSpPr>
          <a:xfrm>
            <a:off x="3273819" y="5879642"/>
            <a:ext cx="2759617" cy="2243073"/>
            <a:chExt cx="2144437" cy="1743043"/>
          </a:xfrm>
        </p:grpSpPr>
        <p:sp>
          <p:nvSpPr>
            <p:cNvPr id="10" name="Freeform 10"/>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875941"/>
            </a:solidFill>
          </p:spPr>
          <p:txBody>
            <a:bodyPr/>
            <a:lstStyle/>
            <a:p/>
          </p:txBody>
        </p:sp>
      </p:grpSp>
      <p:grpSp>
        <p:nvGrpSpPr>
          <p:cNvPr id="11" name="Group 11"/>
          <p:cNvGrpSpPr>
            <a:grpSpLocks noChangeAspect="1"/>
          </p:cNvGrpSpPr>
          <p:nvPr/>
        </p:nvGrpSpPr>
        <p:grpSpPr>
          <a:xfrm rot="5400000">
            <a:off x="5902769" y="2943063"/>
            <a:ext cx="749694" cy="649235"/>
            <a:chExt cx="6350000" cy="5499100"/>
          </a:xfrm>
        </p:grpSpPr>
        <p:sp>
          <p:nvSpPr>
            <p:cNvPr id="12" name="Freeform 12"/>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21130D"/>
            </a:solidFill>
          </p:spPr>
          <p:txBody>
            <a:bodyPr/>
            <a:lstStyle/>
            <a:p/>
          </p:txBody>
        </p:sp>
      </p:grpSp>
      <p:grpSp>
        <p:nvGrpSpPr>
          <p:cNvPr id="13" name="Group 13"/>
          <p:cNvGrpSpPr>
            <a:grpSpLocks noChangeAspect="1"/>
          </p:cNvGrpSpPr>
          <p:nvPr/>
        </p:nvGrpSpPr>
        <p:grpSpPr>
          <a:xfrm rot="5400000">
            <a:off x="5902769" y="6676562"/>
            <a:ext cx="749694" cy="649235"/>
            <a:chExt cx="6350000" cy="5499100"/>
          </a:xfrm>
        </p:grpSpPr>
        <p:sp>
          <p:nvSpPr>
            <p:cNvPr id="14" name="Freeform 14"/>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875941"/>
            </a:solidFill>
          </p:spPr>
          <p:txBody>
            <a:bodyPr/>
            <a:lstStyle/>
            <a:p/>
          </p:txBody>
        </p:sp>
      </p:grpSp>
      <p:sp>
        <p:nvSpPr>
          <p:cNvPr id="15" name="TextBox 15"/>
          <p:cNvSpPr txBox="1"/>
          <p:nvPr/>
        </p:nvSpPr>
        <p:spPr>
          <a:xfrm>
            <a:off x="3477780" y="3083912"/>
            <a:ext cx="2475219" cy="581469"/>
          </a:xfrm>
          <a:prstGeom prst="rect">
            <a:avLst/>
          </a:prstGeom>
        </p:spPr>
        <p:txBody>
          <a:bodyPr lIns="0" tIns="0" rIns="0" bIns="0" rtlCol="0" anchor="t">
            <a:spAutoFit/>
          </a:bodyPr>
          <a:lstStyle/>
          <a:p>
            <a:pPr algn="ctr">
              <a:lnSpc>
                <a:spcPts val="4808"/>
              </a:lnSpc>
              <a:spcBef>
                <a:spcPct val="0"/>
              </a:spcBef>
            </a:pPr>
            <a:r>
              <a:rPr lang="en-US" sz="3434" spc="109">
                <a:solidFill>
                  <a:srgbClr val="FFFFFF"/>
                </a:solidFill>
                <a:latin typeface="Garet Bold"/>
              </a:rPr>
              <a:t>Drivers</a:t>
            </a:r>
          </a:p>
        </p:txBody>
      </p:sp>
      <p:sp>
        <p:nvSpPr>
          <p:cNvPr id="16" name="TextBox 16"/>
          <p:cNvSpPr txBox="1"/>
          <p:nvPr/>
        </p:nvSpPr>
        <p:spPr>
          <a:xfrm>
            <a:off x="3273819" y="6723874"/>
            <a:ext cx="3044016" cy="581469"/>
          </a:xfrm>
          <a:prstGeom prst="rect">
            <a:avLst/>
          </a:prstGeom>
        </p:spPr>
        <p:txBody>
          <a:bodyPr lIns="0" tIns="0" rIns="0" bIns="0" rtlCol="0" anchor="t">
            <a:spAutoFit/>
          </a:bodyPr>
          <a:lstStyle/>
          <a:p>
            <a:pPr algn="ctr">
              <a:lnSpc>
                <a:spcPts val="4808"/>
              </a:lnSpc>
              <a:spcBef>
                <a:spcPct val="0"/>
              </a:spcBef>
            </a:pPr>
            <a:r>
              <a:rPr lang="en-US" sz="3434" spc="109">
                <a:solidFill>
                  <a:srgbClr val="FFFFFF"/>
                </a:solidFill>
                <a:latin typeface="Garet Bold"/>
              </a:rPr>
              <a:t>Restraints</a:t>
            </a:r>
          </a:p>
        </p:txBody>
      </p:sp>
      <p:sp>
        <p:nvSpPr>
          <p:cNvPr id="17" name="TextBox 17"/>
          <p:cNvSpPr txBox="1"/>
          <p:nvPr/>
        </p:nvSpPr>
        <p:spPr>
          <a:xfrm>
            <a:off x="6277616" y="1743042"/>
            <a:ext cx="8142068" cy="2990850"/>
          </a:xfrm>
          <a:prstGeom prst="rect">
            <a:avLst/>
          </a:prstGeom>
        </p:spPr>
        <p:txBody>
          <a:bodyPr lIns="0" tIns="0" rIns="0" bIns="0" rtlCol="0" anchor="t">
            <a:spAutoFit/>
          </a:bodyPr>
          <a:lstStyle/>
          <a:p>
            <a:pPr marL="971547" lvl="1" indent="-485773">
              <a:lnSpc>
                <a:spcPts val="4724"/>
              </a:lnSpc>
              <a:buFont typeface="Arial"/>
              <a:buChar char="•"/>
            </a:pPr>
            <a:r>
              <a:rPr lang="en-US" sz="4499" spc="143">
                <a:solidFill>
                  <a:srgbClr val="FFFFFF"/>
                </a:solidFill>
                <a:latin typeface="Barlow"/>
              </a:rPr>
              <a:t>Fast Growing Competition Among the Businesses Boost Market Growth</a:t>
            </a:r>
          </a:p>
          <a:p>
            <a:pPr marL="971547" lvl="1" indent="-485773">
              <a:lnSpc>
                <a:spcPts val="4724"/>
              </a:lnSpc>
              <a:buFont typeface="Arial"/>
              <a:buChar char="•"/>
            </a:pPr>
            <a:r>
              <a:rPr lang="en-US" sz="4499" spc="143">
                <a:solidFill>
                  <a:srgbClr val="FFFFFF"/>
                </a:solidFill>
                <a:latin typeface="Barlow"/>
              </a:rPr>
              <a:t>Rising Financial Fraud is Driving Market Growth</a:t>
            </a:r>
          </a:p>
        </p:txBody>
      </p:sp>
      <p:sp>
        <p:nvSpPr>
          <p:cNvPr id="18" name="TextBox 18"/>
          <p:cNvSpPr txBox="1"/>
          <p:nvPr/>
        </p:nvSpPr>
        <p:spPr>
          <a:xfrm>
            <a:off x="6980210" y="6091922"/>
            <a:ext cx="7108062" cy="1809750"/>
          </a:xfrm>
          <a:prstGeom prst="rect">
            <a:avLst/>
          </a:prstGeom>
        </p:spPr>
        <p:txBody>
          <a:bodyPr lIns="0" tIns="0" rIns="0" bIns="0" rtlCol="0" anchor="t">
            <a:spAutoFit/>
          </a:bodyPr>
          <a:lstStyle/>
          <a:p>
            <a:pPr>
              <a:lnSpc>
                <a:spcPts val="4724"/>
              </a:lnSpc>
            </a:pPr>
            <a:r>
              <a:rPr lang="en-US" sz="4499" spc="143">
                <a:solidFill>
                  <a:srgbClr val="FFFFFF"/>
                </a:solidFill>
                <a:latin typeface="Barlow"/>
              </a:rPr>
              <a:t>High Cost for Appointing Private Investigators to Boost the Market Growth</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1264345" y="2062696"/>
            <a:ext cx="15759309" cy="6559302"/>
            <a:chExt cx="4150600" cy="1727553"/>
          </a:xfrm>
        </p:grpSpPr>
        <p:sp>
          <p:nvSpPr>
            <p:cNvPr id="4" name="Freeform 4"/>
            <p:cNvSpPr/>
            <p:nvPr/>
          </p:nvSpPr>
          <p:spPr>
            <a:xfrm>
              <a:off x="0" y="0"/>
              <a:ext cx="4150600" cy="1727553"/>
            </a:xfrm>
            <a:custGeom>
              <a:rect l="l" t="t" r="r" b="b"/>
              <a:pathLst>
                <a:path w="4150600" h="1727553">
                  <a:moveTo>
                    <a:pt x="0" y="0"/>
                  </a:moveTo>
                  <a:lnTo>
                    <a:pt x="4150600" y="0"/>
                  </a:lnTo>
                  <a:lnTo>
                    <a:pt x="4150600" y="1727553"/>
                  </a:lnTo>
                  <a:lnTo>
                    <a:pt x="0" y="1727553"/>
                  </a:lnTo>
                  <a:close/>
                </a:path>
              </a:pathLst>
            </a:custGeom>
            <a:solidFill>
              <a:srgbClr val="000000">
                <a:alpha val="52941"/>
              </a:srgbClr>
            </a:solidFill>
          </p:spPr>
          <p:txBody>
            <a:bodyPr/>
            <a:lstStyle/>
            <a:p/>
          </p:txBody>
        </p:sp>
        <p:sp>
          <p:nvSpPr>
            <p:cNvPr id="5" name="TextBox 5"/>
            <p:cNvSpPr txBox="1"/>
            <p:nvPr/>
          </p:nvSpPr>
          <p:spPr>
            <a:xfrm>
              <a:off x="0" y="-38100"/>
              <a:ext cx="4150600" cy="1765653"/>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4687493" y="2466215"/>
            <a:ext cx="9242305" cy="806936"/>
          </a:xfrm>
          <a:prstGeom prst="rect">
            <a:avLst/>
          </a:prstGeom>
        </p:spPr>
        <p:txBody>
          <a:bodyPr lIns="0" tIns="0" rIns="0" bIns="0" rtlCol="0" anchor="t">
            <a:spAutoFit/>
          </a:bodyPr>
          <a:lstStyle/>
          <a:p>
            <a:pPr algn="ctr">
              <a:lnSpc>
                <a:spcPts val="6233"/>
              </a:lnSpc>
            </a:pPr>
            <a:r>
              <a:rPr lang="en-US" sz="5825">
                <a:solidFill>
                  <a:srgbClr val="FFFFFF"/>
                </a:solidFill>
                <a:latin typeface="Canva Sans"/>
              </a:rPr>
              <a:t>AUTHOR'S PERSPECTIVE</a:t>
            </a:r>
          </a:p>
        </p:txBody>
      </p:sp>
      <p:sp>
        <p:nvSpPr>
          <p:cNvPr id="7" name="TextBox 7"/>
          <p:cNvSpPr txBox="1"/>
          <p:nvPr/>
        </p:nvSpPr>
        <p:spPr>
          <a:xfrm>
            <a:off x="1662040" y="3424012"/>
            <a:ext cx="14963921" cy="4686301"/>
          </a:xfrm>
          <a:prstGeom prst="rect">
            <a:avLst/>
          </a:prstGeom>
        </p:spPr>
        <p:txBody>
          <a:bodyPr lIns="0" tIns="0" rIns="0" bIns="0" rtlCol="0" anchor="t">
            <a:spAutoFit/>
          </a:bodyPr>
          <a:lstStyle/>
          <a:p>
            <a:pPr marL="647690" lvl="1" indent="-323845">
              <a:lnSpc>
                <a:spcPts val="4199"/>
              </a:lnSpc>
              <a:buFont typeface="Arial"/>
              <a:buChar char="•"/>
            </a:pPr>
            <a:r>
              <a:rPr lang="en-US" sz="2999">
                <a:solidFill>
                  <a:srgbClr val="FFFFFF"/>
                </a:solidFill>
                <a:latin typeface="Canva Sans"/>
              </a:rPr>
              <a:t>The Global Private Investigation Services Market is witnessing significant growth in the near future.</a:t>
            </a:r>
          </a:p>
          <a:p>
            <a:pPr marL="647690" lvl="1" indent="-323845">
              <a:lnSpc>
                <a:spcPts val="4199"/>
              </a:lnSpc>
              <a:buFont typeface="Arial"/>
              <a:buChar char="•"/>
            </a:pPr>
            <a:r>
              <a:rPr lang="en-US" sz="2999">
                <a:solidFill>
                  <a:srgbClr val="FFFFFF"/>
                </a:solidFill>
                <a:latin typeface="Canva Sans"/>
              </a:rPr>
              <a:t>The private investigators look for the missing person by conducting inquiries at their last known address, having background checks into organizations, checking with friends and family, and contacting banks utilizing details gained from a client or other source in order to establish current bank accounts held by the subjects.</a:t>
            </a:r>
          </a:p>
          <a:p>
            <a:pPr marL="647690" lvl="1" indent="-323845">
              <a:lnSpc>
                <a:spcPts val="4199"/>
              </a:lnSpc>
              <a:buFont typeface="Arial"/>
              <a:buChar char="•"/>
            </a:pPr>
            <a:r>
              <a:rPr lang="en-US" sz="2999">
                <a:solidFill>
                  <a:srgbClr val="FFFFFF"/>
                </a:solidFill>
                <a:latin typeface="Canva Sans"/>
              </a:rPr>
              <a:t>The Investigation Agency offers security for celebrities during public appearances and offers bodyguards for private events. </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0287000" cy="10287000"/>
          </a:xfrm>
          <a:custGeom>
            <a:rect l="l" t="t" r="r" b="b"/>
            <a:pathLst>
              <a:path w="10287000" h="10287000">
                <a:moveTo>
                  <a:pt x="0" y="0"/>
                </a:moveTo>
                <a:lnTo>
                  <a:pt x="10287000" y="0"/>
                </a:lnTo>
                <a:lnTo>
                  <a:pt x="10287000" y="10287000"/>
                </a:lnTo>
                <a:lnTo>
                  <a:pt x="0" y="10287000"/>
                </a:lnTo>
                <a:lnTo>
                  <a:pt x="0" y="0"/>
                </a:lnTo>
                <a:close/>
              </a:path>
            </a:pathLst>
          </a:custGeom>
          <a:blipFill>
            <a:blip r:embed="rId2"/>
            <a:stretch>
              <a:fillRect/>
            </a:stretch>
          </a:blipFill>
        </p:spPr>
        <p:txBody>
          <a:bodyPr/>
          <a:lstStyle/>
          <a:p/>
        </p:txBody>
      </p:sp>
      <p:sp>
        <p:nvSpPr>
          <p:cNvPr id="3" name="Freeform 3"/>
          <p:cNvSpPr/>
          <p:nvPr/>
        </p:nvSpPr>
        <p:spPr>
          <a:xfrm>
            <a:off x="10247237" y="2036873"/>
            <a:ext cx="2087832" cy="2296615"/>
          </a:xfrm>
          <a:custGeom>
            <a:rect l="l" t="t" r="r" b="b"/>
            <a:pathLst>
              <a:path w="2087832" h="2296615">
                <a:moveTo>
                  <a:pt x="0" y="0"/>
                </a:moveTo>
                <a:lnTo>
                  <a:pt x="2087832" y="0"/>
                </a:lnTo>
                <a:lnTo>
                  <a:pt x="2087832" y="2296615"/>
                </a:lnTo>
                <a:lnTo>
                  <a:pt x="0" y="2296615"/>
                </a:lnTo>
                <a:lnTo>
                  <a:pt x="0" y="0"/>
                </a:lnTo>
                <a:close/>
              </a:path>
            </a:pathLst>
          </a:custGeom>
          <a:blipFill>
            <a:blip r:embed="rId3"/>
            <a:stretch>
              <a:fillRect/>
            </a:stretch>
          </a:blipFill>
        </p:spPr>
        <p:txBody>
          <a:bodyPr/>
          <a:lstStyle/>
          <a:p/>
        </p:txBody>
      </p:sp>
      <p:sp>
        <p:nvSpPr>
          <p:cNvPr id="4" name="Freeform 4"/>
          <p:cNvSpPr/>
          <p:nvPr/>
        </p:nvSpPr>
        <p:spPr>
          <a:xfrm>
            <a:off x="13633255" y="2036873"/>
            <a:ext cx="3178511" cy="2427042"/>
          </a:xfrm>
          <a:custGeom>
            <a:rect l="l" t="t" r="r" b="b"/>
            <a:pathLst>
              <a:path w="3178511" h="2427042">
                <a:moveTo>
                  <a:pt x="0" y="0"/>
                </a:moveTo>
                <a:lnTo>
                  <a:pt x="3178510" y="0"/>
                </a:lnTo>
                <a:lnTo>
                  <a:pt x="3178510" y="2427042"/>
                </a:lnTo>
                <a:lnTo>
                  <a:pt x="0" y="2427042"/>
                </a:lnTo>
                <a:lnTo>
                  <a:pt x="0" y="0"/>
                </a:lnTo>
                <a:close/>
              </a:path>
            </a:pathLst>
          </a:custGeom>
          <a:blipFill>
            <a:blip r:embed="rId4"/>
            <a:stretch>
              <a:fillRect/>
            </a:stretch>
          </a:blipFill>
        </p:spPr>
        <p:txBody>
          <a:bodyPr/>
          <a:lstStyle/>
          <a:p/>
        </p:txBody>
      </p:sp>
      <p:sp>
        <p:nvSpPr>
          <p:cNvPr id="5" name="Freeform 5"/>
          <p:cNvSpPr/>
          <p:nvPr/>
        </p:nvSpPr>
        <p:spPr>
          <a:xfrm>
            <a:off x="10084810" y="4681669"/>
            <a:ext cx="3746323" cy="2758068"/>
          </a:xfrm>
          <a:custGeom>
            <a:rect l="l" t="t" r="r" b="b"/>
            <a:pathLst>
              <a:path w="3746323" h="2758068">
                <a:moveTo>
                  <a:pt x="0" y="0"/>
                </a:moveTo>
                <a:lnTo>
                  <a:pt x="3746323" y="0"/>
                </a:lnTo>
                <a:lnTo>
                  <a:pt x="3746323" y="2758069"/>
                </a:lnTo>
                <a:lnTo>
                  <a:pt x="0" y="2758069"/>
                </a:lnTo>
                <a:lnTo>
                  <a:pt x="0" y="0"/>
                </a:lnTo>
                <a:close/>
              </a:path>
            </a:pathLst>
          </a:custGeom>
          <a:blipFill>
            <a:blip r:embed="rId5"/>
            <a:stretch>
              <a:fillRect t="-8068" b="-23532"/>
            </a:stretch>
          </a:blipFill>
        </p:spPr>
        <p:txBody>
          <a:bodyPr/>
          <a:lstStyle/>
          <a:p/>
        </p:txBody>
      </p:sp>
      <p:sp>
        <p:nvSpPr>
          <p:cNvPr id="6" name="Freeform 6"/>
          <p:cNvSpPr/>
          <p:nvPr/>
        </p:nvSpPr>
        <p:spPr>
          <a:xfrm>
            <a:off x="14661907" y="4842345"/>
            <a:ext cx="2597393" cy="2597393"/>
          </a:xfrm>
          <a:custGeom>
            <a:rect l="l" t="t" r="r" b="b"/>
            <a:pathLst>
              <a:path w="2597393" h="2597393">
                <a:moveTo>
                  <a:pt x="0" y="0"/>
                </a:moveTo>
                <a:lnTo>
                  <a:pt x="2597393" y="0"/>
                </a:lnTo>
                <a:lnTo>
                  <a:pt x="2597393" y="2597393"/>
                </a:lnTo>
                <a:lnTo>
                  <a:pt x="0" y="2597393"/>
                </a:lnTo>
                <a:lnTo>
                  <a:pt x="0" y="0"/>
                </a:lnTo>
                <a:close/>
              </a:path>
            </a:pathLst>
          </a:custGeom>
          <a:blipFill>
            <a:blip r:embed="rId6"/>
            <a:stretch>
              <a:fillRect/>
            </a:stretch>
          </a:blipFill>
        </p:spPr>
        <p:txBody>
          <a:bodyPr/>
          <a:lstStyle/>
          <a:p/>
        </p:txBody>
      </p:sp>
      <p:sp>
        <p:nvSpPr>
          <p:cNvPr id="7" name="Freeform 7"/>
          <p:cNvSpPr/>
          <p:nvPr/>
        </p:nvSpPr>
        <p:spPr>
          <a:xfrm>
            <a:off x="11086227" y="7915988"/>
            <a:ext cx="5489812" cy="1933289"/>
          </a:xfrm>
          <a:custGeom>
            <a:rect l="l" t="t" r="r" b="b"/>
            <a:pathLst>
              <a:path w="5489812" h="1933288">
                <a:moveTo>
                  <a:pt x="0" y="0"/>
                </a:moveTo>
                <a:lnTo>
                  <a:pt x="5489812" y="0"/>
                </a:lnTo>
                <a:lnTo>
                  <a:pt x="5489812" y="1933289"/>
                </a:lnTo>
                <a:lnTo>
                  <a:pt x="0" y="1933289"/>
                </a:lnTo>
                <a:lnTo>
                  <a:pt x="0" y="0"/>
                </a:lnTo>
                <a:close/>
              </a:path>
            </a:pathLst>
          </a:custGeom>
          <a:blipFill>
            <a:blip r:embed="rId7"/>
            <a:stretch>
              <a:fillRect/>
            </a:stretch>
          </a:blipFill>
        </p:spPr>
        <p:txBody>
          <a:bodyPr/>
          <a:lstStyle/>
          <a:p/>
        </p:txBody>
      </p:sp>
      <p:sp>
        <p:nvSpPr>
          <p:cNvPr id="8" name="TextBox 8"/>
          <p:cNvSpPr txBox="1"/>
          <p:nvPr/>
        </p:nvSpPr>
        <p:spPr>
          <a:xfrm>
            <a:off x="10402966" y="700088"/>
            <a:ext cx="6856334" cy="857250"/>
          </a:xfrm>
          <a:prstGeom prst="rect">
            <a:avLst/>
          </a:prstGeom>
        </p:spPr>
        <p:txBody>
          <a:bodyPr lIns="0" tIns="0" rIns="0" bIns="0" rtlCol="0" anchor="t">
            <a:spAutoFit/>
          </a:bodyPr>
          <a:lstStyle/>
          <a:p>
            <a:pPr algn="ctr">
              <a:lnSpc>
                <a:spcPts val="6299"/>
              </a:lnSpc>
            </a:pPr>
            <a:r>
              <a:rPr lang="en-US" sz="6999">
                <a:solidFill>
                  <a:srgbClr val="000000"/>
                </a:solidFill>
                <a:latin typeface="Canva Sans"/>
              </a:rPr>
              <a:t>KEY PLAYERS</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9158" r="-9158"/>
            </a:stretch>
          </a:blipFill>
        </p:spPr>
        <p:txBody>
          <a:bodyPr/>
          <a:lstStyle/>
          <a:p/>
        </p:txBody>
      </p:sp>
      <p:sp>
        <p:nvSpPr>
          <p:cNvPr id="3" name="TextBox 3"/>
          <p:cNvSpPr txBox="1"/>
          <p:nvPr/>
        </p:nvSpPr>
        <p:spPr>
          <a:xfrm>
            <a:off x="5114868" y="652096"/>
            <a:ext cx="7777133" cy="444284"/>
          </a:xfrm>
          <a:prstGeom prst="rect">
            <a:avLst/>
          </a:prstGeom>
        </p:spPr>
        <p:txBody>
          <a:bodyPr lIns="0" tIns="0" rIns="0" bIns="0" rtlCol="0" anchor="t">
            <a:spAutoFit/>
          </a:bodyPr>
          <a:lstStyle/>
          <a:p>
            <a:pPr algn="ctr">
              <a:lnSpc>
                <a:spcPts val="3259"/>
              </a:lnSpc>
            </a:pPr>
            <a:r>
              <a:rPr lang="en-US" sz="3431">
                <a:solidFill>
                  <a:srgbClr val="000000"/>
                </a:solidFill>
                <a:latin typeface="Georgia Pro Bold"/>
              </a:rPr>
              <a:t>For Full Report</a:t>
            </a:r>
          </a:p>
        </p:txBody>
      </p:sp>
      <p:sp>
        <p:nvSpPr>
          <p:cNvPr id="4" name="TextBox 4"/>
          <p:cNvSpPr txBox="1"/>
          <p:nvPr/>
        </p:nvSpPr>
        <p:spPr>
          <a:xfrm>
            <a:off x="3871407" y="804909"/>
            <a:ext cx="10545186" cy="1540037"/>
          </a:xfrm>
          <a:prstGeom prst="rect">
            <a:avLst/>
          </a:prstGeom>
        </p:spPr>
        <p:txBody>
          <a:bodyPr lIns="0" tIns="0" rIns="0" bIns="0" rtlCol="0" anchor="t">
            <a:spAutoFit/>
          </a:bodyPr>
          <a:lstStyle/>
          <a:p>
            <a:pPr algn="ctr">
              <a:lnSpc>
                <a:spcPts val="12631"/>
              </a:lnSpc>
            </a:pPr>
            <a:r>
              <a:rPr lang="en-US" sz="9022">
                <a:solidFill>
                  <a:srgbClr val="000000"/>
                </a:solidFill>
                <a:latin typeface="Canva Sans Bold"/>
              </a:rPr>
              <a:t>Contact us</a:t>
            </a:r>
          </a:p>
        </p:txBody>
      </p:sp>
      <p:sp>
        <p:nvSpPr>
          <p:cNvPr id="5" name="Freeform 5"/>
          <p:cNvSpPr/>
          <p:nvPr/>
        </p:nvSpPr>
        <p:spPr>
          <a:xfrm>
            <a:off x="7141474" y="2187591"/>
            <a:ext cx="3723920" cy="2367870"/>
          </a:xfrm>
          <a:custGeom>
            <a:rect l="l" t="t" r="r" b="b"/>
            <a:pathLst>
              <a:path w="3723920" h="2367870">
                <a:moveTo>
                  <a:pt x="0" y="0"/>
                </a:moveTo>
                <a:lnTo>
                  <a:pt x="3723920" y="0"/>
                </a:lnTo>
                <a:lnTo>
                  <a:pt x="3723920" y="2367871"/>
                </a:lnTo>
                <a:lnTo>
                  <a:pt x="0" y="2367871"/>
                </a:lnTo>
                <a:lnTo>
                  <a:pt x="0" y="0"/>
                </a:lnTo>
                <a:close/>
              </a:path>
            </a:pathLst>
          </a:custGeom>
          <a:blipFill>
            <a:blip r:embed="rId3"/>
            <a:stretch>
              <a:fillRect/>
            </a:stretch>
          </a:blipFill>
        </p:spPr>
        <p:txBody>
          <a:bodyPr/>
          <a:lstStyle/>
          <a:p/>
        </p:txBody>
      </p:sp>
      <p:sp>
        <p:nvSpPr>
          <p:cNvPr id="6" name="TextBox 6"/>
          <p:cNvSpPr txBox="1"/>
          <p:nvPr/>
        </p:nvSpPr>
        <p:spPr>
          <a:xfrm>
            <a:off x="-171356" y="4422112"/>
            <a:ext cx="18630712" cy="1129181"/>
          </a:xfrm>
          <a:prstGeom prst="rect">
            <a:avLst/>
          </a:prstGeom>
        </p:spPr>
        <p:txBody>
          <a:bodyPr lIns="0" tIns="0" rIns="0" bIns="0" rtlCol="0" anchor="t">
            <a:spAutoFit/>
          </a:bodyPr>
          <a:lstStyle/>
          <a:p>
            <a:pPr algn="ctr">
              <a:lnSpc>
                <a:spcPts val="9150"/>
              </a:lnSpc>
              <a:spcBef>
                <a:spcPct val="0"/>
              </a:spcBef>
            </a:pPr>
            <a:r>
              <a:rPr lang="en-US" sz="6536">
                <a:solidFill>
                  <a:srgbClr val="000000"/>
                </a:solidFill>
                <a:latin typeface="Lato Bold"/>
              </a:rPr>
              <a:t>COGNITIVE MARKET RESEARCH</a:t>
            </a:r>
          </a:p>
        </p:txBody>
      </p:sp>
      <p:sp>
        <p:nvSpPr>
          <p:cNvPr id="7" name="TextBox 7"/>
          <p:cNvSpPr txBox="1"/>
          <p:nvPr/>
        </p:nvSpPr>
        <p:spPr>
          <a:xfrm>
            <a:off x="3508930" y="5741466"/>
            <a:ext cx="10989009" cy="1219452"/>
          </a:xfrm>
          <a:prstGeom prst="rect">
            <a:avLst/>
          </a:prstGeom>
        </p:spPr>
        <p:txBody>
          <a:bodyPr lIns="0" tIns="0" rIns="0" bIns="0" rtlCol="0" anchor="t">
            <a:spAutoFit/>
          </a:bodyPr>
          <a:lstStyle/>
          <a:p>
            <a:pPr algn="ctr">
              <a:lnSpc>
                <a:spcPts val="4928"/>
              </a:lnSpc>
              <a:spcBef>
                <a:spcPct val="0"/>
              </a:spcBef>
            </a:pPr>
            <a:r>
              <a:rPr lang="en-US" sz="3520" spc="352">
                <a:solidFill>
                  <a:srgbClr val="000000"/>
                </a:solidFill>
                <a:latin typeface="Lato"/>
              </a:rPr>
              <a:t>Tel: +1 312-376-8303 | +44 020-8123-0732</a:t>
            </a:r>
          </a:p>
          <a:p>
            <a:pPr algn="ctr">
              <a:lnSpc>
                <a:spcPts val="4928"/>
              </a:lnSpc>
              <a:spcBef>
                <a:spcPct val="0"/>
              </a:spcBef>
            </a:pPr>
            <a:r>
              <a:rPr lang="en-US" sz="3520" spc="352">
                <a:solidFill>
                  <a:srgbClr val="000000"/>
                </a:solidFill>
                <a:latin typeface="Lato"/>
              </a:rPr>
              <a:t>India: (+91) 983-496-8611</a:t>
            </a:r>
          </a:p>
        </p:txBody>
      </p:sp>
      <p:sp>
        <p:nvSpPr>
          <p:cNvPr id="8" name="TextBox 8"/>
          <p:cNvSpPr txBox="1"/>
          <p:nvPr/>
        </p:nvSpPr>
        <p:spPr>
          <a:xfrm>
            <a:off x="2441627" y="7157521"/>
            <a:ext cx="13404748" cy="603221"/>
          </a:xfrm>
          <a:prstGeom prst="rect">
            <a:avLst/>
          </a:prstGeom>
        </p:spPr>
        <p:txBody>
          <a:bodyPr lIns="0" tIns="0" rIns="0" bIns="0" rtlCol="0" anchor="t">
            <a:spAutoFit/>
          </a:bodyPr>
          <a:lstStyle/>
          <a:p>
            <a:pPr algn="ctr">
              <a:lnSpc>
                <a:spcPts val="4922"/>
              </a:lnSpc>
            </a:pPr>
            <a:r>
              <a:rPr lang="en-US" sz="3516" spc="358">
                <a:solidFill>
                  <a:srgbClr val="000000"/>
                </a:solidFill>
                <a:latin typeface="Lato"/>
              </a:rPr>
              <a:t>sales@cognitivemarketresearch.com</a:t>
            </a:r>
          </a:p>
        </p:txBody>
      </p:sp>
      <p:sp>
        <p:nvSpPr>
          <p:cNvPr id="9" name="TextBox 9"/>
          <p:cNvSpPr txBox="1"/>
          <p:nvPr/>
        </p:nvSpPr>
        <p:spPr>
          <a:xfrm>
            <a:off x="1616498" y="7941717"/>
            <a:ext cx="15975492" cy="714230"/>
          </a:xfrm>
          <a:prstGeom prst="rect">
            <a:avLst/>
          </a:prstGeom>
        </p:spPr>
        <p:txBody>
          <a:bodyPr lIns="0" tIns="0" rIns="0" bIns="0" rtlCol="0" anchor="t">
            <a:spAutoFit/>
          </a:bodyPr>
          <a:lstStyle/>
          <a:p>
            <a:pPr algn="ctr">
              <a:lnSpc>
                <a:spcPts val="5782"/>
              </a:lnSpc>
              <a:spcBef>
                <a:spcPct val="0"/>
              </a:spcBef>
            </a:pPr>
            <a:r>
              <a:rPr lang="en-US" sz="4130" spc="413">
                <a:solidFill>
                  <a:srgbClr val="000000"/>
                </a:solidFill>
                <a:latin typeface="Lato"/>
              </a:rPr>
              <a:t>Access the Full Report :</a:t>
            </a:r>
            <a:r>
              <a:rPr lang="en-US" sz="4130" u="sng" spc="413">
                <a:solidFill>
                  <a:srgbClr val="000000"/>
                </a:solidFill>
                <a:latin typeface="Lato"/>
                <a:hlinkClick r:id="rId4" tooltip="https://tinyurl.com/ycy3m748"/>
              </a:rPr>
              <a:t> https://tinyurl.com/ycy3m748</a:t>
            </a:r>
          </a:p>
        </p:txBody>
      </p:sp>
      <p:sp>
        <p:nvSpPr>
          <p:cNvPr id="10" name="TextBox 10"/>
          <p:cNvSpPr txBox="1"/>
          <p:nvPr/>
        </p:nvSpPr>
        <p:spPr>
          <a:xfrm>
            <a:off x="4791894" y="9296400"/>
            <a:ext cx="9624699" cy="880739"/>
          </a:xfrm>
          <a:prstGeom prst="rect">
            <a:avLst/>
          </a:prstGeom>
        </p:spPr>
        <p:txBody>
          <a:bodyPr lIns="0" tIns="0" rIns="0" bIns="0" rtlCol="0" anchor="t">
            <a:spAutoFit/>
          </a:bodyPr>
          <a:lstStyle/>
          <a:p>
            <a:pPr algn="ctr">
              <a:lnSpc>
                <a:spcPts val="3394"/>
              </a:lnSpc>
            </a:pPr>
            <a:r>
              <a:rPr lang="en-US" sz="3233" spc="323">
                <a:solidFill>
                  <a:srgbClr val="000000"/>
                </a:solidFill>
                <a:latin typeface="Lato"/>
              </a:rPr>
              <a:t>Please visit our website:</a:t>
            </a:r>
          </a:p>
          <a:p>
            <a:pPr algn="ctr">
              <a:lnSpc>
                <a:spcPts val="3394"/>
              </a:lnSpc>
            </a:pPr>
            <a:r>
              <a:rPr lang="en-US" sz="3233" u="sng" spc="323">
                <a:solidFill>
                  <a:srgbClr val="000000"/>
                </a:solidFill>
                <a:latin typeface="Lato"/>
                <a:hlinkClick r:id="rId5" tooltip="https://www.cognitivemarketresearch.com"/>
              </a:rPr>
              <a:t>https://www.cognitivemarketresearch.com</a:t>
            </a:r>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17.01.13"/>
  <p:tag name="AS_TITLE" val="Aspose.Slides for .NET 4.0"/>
  <p:tag name="AS_VERSION" val="16.12.1.0"/>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Custom</PresentationFormat>
  <Paragraphs>42</Paragraphs>
  <Slides>9</Slides>
  <Notes>0</Notes>
  <HiddenSlides>0</HiddenSlides>
  <MMClips>0</MMClips>
  <ScaleCrop>0</ScaleCrop>
  <HeadingPairs>
    <vt:vector baseType="variant" size="4">
      <vt:variant>
        <vt:lpstr>Theme</vt:lpstr>
      </vt:variant>
      <vt:variant>
        <vt:i4>1</vt:i4>
      </vt:variant>
      <vt:variant>
        <vt:lpstr>Slide Titles</vt:lpstr>
      </vt:variant>
      <vt:variant>
        <vt:i4>9</vt:i4>
      </vt:variant>
    </vt:vector>
  </HeadingPairs>
  <TitlesOfParts>
    <vt:vector baseType="lpstr" size="10">
      <vt:lpstr>Office Theme</vt:lpstr>
      <vt:lpstr>Slide 1</vt:lpstr>
      <vt:lpstr>Slide 2</vt:lpstr>
      <vt:lpstr>Slide 3</vt:lpstr>
      <vt:lpstr>Slide 4</vt:lpstr>
      <vt:lpstr>Slide 5</vt:lpstr>
      <vt:lpstr>Slide 6</vt:lpstr>
      <vt:lpstr>Slide 7</vt:lpstr>
      <vt:lpstr>Slide 8</vt:lpstr>
      <vt:lpstr>Slide 9</vt:lpstr>
    </vt:vector>
  </TitlesOfParts>
  <LinksUpToDate>0</LinksUpToDate>
  <SharedDoc>0</SharedDoc>
  <HyperlinksChanged>0</HyperlinksChanged>
  <Application>Aspose.Slides for .NET</Application>
  <AppVersion>16.1201</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Private Investigation Services Market Report 2024</dc:title>
  <cp:lastModifiedBy>decipher market</cp:lastModifiedBy>
  <cp:revision>2</cp:revision>
  <dcterms:created xsi:type="dcterms:W3CDTF">2006-08-16T00:00:00Z</dcterms:created>
  <dcterms:modified xsi:type="dcterms:W3CDTF">2024-04-13T02:24:42Z</dcterms:modified>
</cp:coreProperties>
</file>