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3bujmree"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30480" y="-63632"/>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sp>
        <p:nvSpPr>
          <p:cNvPr id="3" name="TextBox 3"/>
          <p:cNvSpPr txBox="1"/>
          <p:nvPr/>
        </p:nvSpPr>
        <p:spPr>
          <a:xfrm>
            <a:off x="445414" y="3851209"/>
            <a:ext cx="18071185" cy="2755498"/>
          </a:xfrm>
          <a:prstGeom prst="rect">
            <a:avLst/>
          </a:prstGeom>
        </p:spPr>
        <p:txBody>
          <a:bodyPr wrap="square" lIns="0" tIns="0" rIns="0" bIns="0" rtlCol="0" anchor="t">
            <a:spAutoFit/>
          </a:bodyPr>
          <a:lstStyle/>
          <a:p>
            <a:pPr algn="l">
              <a:lnSpc>
                <a:spcPts val="7144"/>
              </a:lnSpc>
            </a:pPr>
            <a:r>
              <a:rPr lang="en-US" sz="7600">
                <a:solidFill>
                  <a:srgbClr val="000000"/>
                </a:solidFill>
                <a:latin typeface="Canva Sans"/>
              </a:rPr>
              <a:t>PRESERVED EGG</a:t>
            </a:r>
          </a:p>
          <a:p>
            <a:pPr algn="l">
              <a:lnSpc>
                <a:spcPts val="7144"/>
              </a:lnSpc>
            </a:pPr>
            <a:r>
              <a:rPr lang="en-US" sz="7600">
                <a:solidFill>
                  <a:srgbClr val="000000"/>
                </a:solidFill>
                <a:latin typeface="Canva Sans"/>
              </a:rPr>
              <a:t>MARKET REPORT </a:t>
            </a:r>
          </a:p>
          <a:p>
            <a:pPr algn="l">
              <a:lnSpc>
                <a:spcPts val="7144"/>
              </a:lnSpc>
            </a:pPr>
            <a:r>
              <a:rPr lang="en-US" sz="7600">
                <a:solidFill>
                  <a:srgbClr val="000000"/>
                </a:solidFill>
                <a:latin typeface="Canva Sans"/>
              </a:rPr>
              <a:t>2024</a:t>
            </a:r>
          </a:p>
        </p:txBody>
      </p:sp>
      <p:sp>
        <p:nvSpPr>
          <p:cNvPr id="4" name="TextBox 4"/>
          <p:cNvSpPr txBox="1"/>
          <p:nvPr/>
        </p:nvSpPr>
        <p:spPr>
          <a:xfrm>
            <a:off x="-574670" y="9431000"/>
            <a:ext cx="10027118" cy="497839"/>
          </a:xfrm>
          <a:prstGeom prst="rect">
            <a:avLst/>
          </a:prstGeom>
        </p:spPr>
        <p:txBody>
          <a:bodyPr lIns="0" tIns="0" rIns="0" bIns="0" rtlCol="0" anchor="t">
            <a:spAutoFit/>
          </a:bodyPr>
          <a:lstStyle/>
          <a:p>
            <a:pPr algn="ctr">
              <a:lnSpc>
                <a:spcPts val="4060"/>
              </a:lnSpc>
            </a:pPr>
            <a:r>
              <a:rPr lang="en-US" sz="2900">
                <a:solidFill>
                  <a:srgbClr val="000000"/>
                </a:solidFill>
                <a:latin typeface="Canva Sans"/>
              </a:rPr>
              <a:t>Qualitative Analysis + Quantitative Analysis</a:t>
            </a:r>
          </a:p>
        </p:txBody>
      </p:sp>
      <p:pic>
        <p:nvPicPr>
          <p:cNvPr id="5" name="Picture 5"/>
          <p:cNvPicPr>
            <a:picLocks noChangeAspect="1"/>
          </p:cNvPicPr>
          <p:nvPr/>
        </p:nvPicPr>
        <p:blipFill>
          <a:blip r:embed="rId3"/>
          <a:srcRect l="36500" t="27913" r="38480" b="26406"/>
          <a:stretch>
            <a:fillRect/>
          </a:stretch>
        </p:blipFill>
        <p:spPr>
          <a:xfrm>
            <a:off x="0" y="71252"/>
            <a:ext cx="1864499" cy="1914896"/>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9501" b="-13831"/>
            </a:stretch>
          </a:blipFill>
        </p:spPr>
        <p:txBody>
          <a:bodyPr/>
          <a:lstStyle/>
          <a:p/>
        </p:txBody>
      </p:sp>
      <p:grpSp>
        <p:nvGrpSpPr>
          <p:cNvPr id="3" name="Group 3"/>
          <p:cNvGrpSpPr/>
          <p:nvPr/>
        </p:nvGrpSpPr>
        <p:grpSpPr>
          <a:xfrm>
            <a:off x="1278418" y="1749034"/>
            <a:ext cx="16236544" cy="7509266"/>
            <a:chExt cx="4276291" cy="1977749"/>
          </a:xfrm>
        </p:grpSpPr>
        <p:sp>
          <p:nvSpPr>
            <p:cNvPr id="4" name="Freeform 4"/>
            <p:cNvSpPr/>
            <p:nvPr/>
          </p:nvSpPr>
          <p:spPr>
            <a:xfrm>
              <a:off x="0" y="0"/>
              <a:ext cx="4276291" cy="1977749"/>
            </a:xfrm>
            <a:custGeom>
              <a:rect l="l" t="t" r="r" b="b"/>
              <a:pathLst>
                <a:path w="4276291" h="1977749">
                  <a:moveTo>
                    <a:pt x="0" y="0"/>
                  </a:moveTo>
                  <a:lnTo>
                    <a:pt x="4276291" y="0"/>
                  </a:lnTo>
                  <a:lnTo>
                    <a:pt x="4276291" y="1977749"/>
                  </a:lnTo>
                  <a:lnTo>
                    <a:pt x="0" y="1977749"/>
                  </a:lnTo>
                  <a:close/>
                </a:path>
              </a:pathLst>
            </a:custGeom>
            <a:solidFill>
              <a:srgbClr val="000000">
                <a:alpha val="66667"/>
              </a:srgbClr>
            </a:solidFill>
          </p:spPr>
          <p:txBody>
            <a:bodyPr/>
            <a:lstStyle/>
            <a:p/>
          </p:txBody>
        </p:sp>
        <p:sp>
          <p:nvSpPr>
            <p:cNvPr id="5" name="TextBox 5"/>
            <p:cNvSpPr txBox="1"/>
            <p:nvPr/>
          </p:nvSpPr>
          <p:spPr>
            <a:xfrm>
              <a:off x="0" y="-47625"/>
              <a:ext cx="4276291" cy="2025374"/>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773038" y="692505"/>
            <a:ext cx="2398521" cy="2161852"/>
          </a:xfrm>
          <a:prstGeom prst="rect">
            <a:avLst/>
          </a:prstGeom>
        </p:spPr>
      </p:pic>
      <p:sp>
        <p:nvSpPr>
          <p:cNvPr id="7" name="TextBox 7"/>
          <p:cNvSpPr txBox="1"/>
          <p:nvPr/>
        </p:nvSpPr>
        <p:spPr>
          <a:xfrm>
            <a:off x="1622208" y="3308378"/>
            <a:ext cx="15548966" cy="5212080"/>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Canva Sans"/>
              </a:rPr>
              <a:t>This market offers a variety of preserved egg varieties with distinct flavours and textures, including those produced from duck and chicken eggs. The need for novel flavours, healthier substitutes with lower sodium and cholesterol content, and the growth of vegan preserved egg products manufactured from plant-based materials like tofu or algae-based alternatives are some of the emerging trends in the worldwide preserved egg market. The emergence of processed goods such preserved egg tofu, oatmeal, and snacks has increased consumer demand for novel flavor experiences and increased market potential.</a:t>
            </a:r>
          </a:p>
        </p:txBody>
      </p:sp>
      <p:sp>
        <p:nvSpPr>
          <p:cNvPr id="8" name="TextBox 8"/>
          <p:cNvSpPr txBox="1"/>
          <p:nvPr/>
        </p:nvSpPr>
        <p:spPr>
          <a:xfrm>
            <a:off x="5332786" y="202187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5159" b="-65159"/>
            </a:stretch>
          </a:blipFill>
        </p:spPr>
        <p:txBody>
          <a:bodyPr/>
          <a:lstStyle/>
          <a:p/>
        </p:txBody>
      </p:sp>
      <p:grpSp>
        <p:nvGrpSpPr>
          <p:cNvPr id="3" name="Group 3"/>
          <p:cNvGrpSpPr/>
          <p:nvPr/>
        </p:nvGrpSpPr>
        <p:grpSpPr>
          <a:xfrm>
            <a:off x="229121" y="4195289"/>
            <a:ext cx="9191039" cy="2759770"/>
            <a:chExt cx="885913" cy="266011"/>
          </a:xfrm>
        </p:grpSpPr>
        <p:sp>
          <p:nvSpPr>
            <p:cNvPr id="4" name="Freeform 4"/>
            <p:cNvSpPr/>
            <p:nvPr/>
          </p:nvSpPr>
          <p:spPr>
            <a:xfrm>
              <a:off x="0" y="0"/>
              <a:ext cx="885913" cy="266011"/>
            </a:xfrm>
            <a:custGeom>
              <a:rect l="l" t="t" r="r" b="b"/>
              <a:pathLst>
                <a:path w="885913" h="266011">
                  <a:moveTo>
                    <a:pt x="0" y="0"/>
                  </a:moveTo>
                  <a:lnTo>
                    <a:pt x="885913" y="0"/>
                  </a:lnTo>
                  <a:lnTo>
                    <a:pt x="885913" y="266011"/>
                  </a:lnTo>
                  <a:lnTo>
                    <a:pt x="0" y="266011"/>
                  </a:lnTo>
                  <a:close/>
                </a:path>
              </a:pathLst>
            </a:custGeom>
            <a:solidFill>
              <a:srgbClr val="3C160D">
                <a:alpha val="80784"/>
              </a:srgbClr>
            </a:solidFill>
            <a:ln cap="sq">
              <a:noFill/>
              <a:prstDash val="solid"/>
              <a:miter/>
            </a:ln>
          </p:spPr>
          <p:txBody>
            <a:bodyPr/>
            <a:lstStyle/>
            <a:p/>
          </p:txBody>
        </p:sp>
        <p:sp>
          <p:nvSpPr>
            <p:cNvPr id="5" name="TextBox 5"/>
            <p:cNvSpPr txBox="1"/>
            <p:nvPr/>
          </p:nvSpPr>
          <p:spPr>
            <a:xfrm>
              <a:off x="0" y="-38100"/>
              <a:ext cx="885913"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03321" y="4586785"/>
            <a:ext cx="2220281" cy="2217506"/>
          </a:xfrm>
          <a:custGeom>
            <a:rect l="l" t="t" r="r" b="b"/>
            <a:pathLst>
              <a:path w="2220281" h="2217506">
                <a:moveTo>
                  <a:pt x="0" y="0"/>
                </a:moveTo>
                <a:lnTo>
                  <a:pt x="2220281" y="0"/>
                </a:lnTo>
                <a:lnTo>
                  <a:pt x="2220281" y="2217506"/>
                </a:lnTo>
                <a:lnTo>
                  <a:pt x="0" y="2217506"/>
                </a:lnTo>
                <a:lnTo>
                  <a:pt x="0" y="0"/>
                </a:lnTo>
                <a:close/>
              </a:path>
            </a:pathLst>
          </a:custGeom>
          <a:blipFill>
            <a:blip r:embed="rId3"/>
            <a:stretch>
              <a:fillRect/>
            </a:stretch>
          </a:blipFill>
        </p:spPr>
        <p:txBody>
          <a:bodyPr/>
          <a:lstStyle/>
          <a:p/>
        </p:txBody>
      </p:sp>
      <p:grpSp>
        <p:nvGrpSpPr>
          <p:cNvPr id="7" name="Group 7"/>
          <p:cNvGrpSpPr/>
          <p:nvPr/>
        </p:nvGrpSpPr>
        <p:grpSpPr>
          <a:xfrm>
            <a:off x="551556" y="4498045"/>
            <a:ext cx="2187582" cy="218758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sp>
        <p:nvSpPr>
          <p:cNvPr id="11" name="TextBox 11"/>
          <p:cNvSpPr txBox="1"/>
          <p:nvPr/>
        </p:nvSpPr>
        <p:spPr>
          <a:xfrm>
            <a:off x="844097" y="5130194"/>
            <a:ext cx="1602499" cy="1211804"/>
          </a:xfrm>
          <a:prstGeom prst="rect">
            <a:avLst/>
          </a:prstGeom>
        </p:spPr>
        <p:txBody>
          <a:bodyPr lIns="0" tIns="0" rIns="0" bIns="0" rtlCol="0" anchor="t">
            <a:spAutoFit/>
          </a:bodyPr>
          <a:lstStyle/>
          <a:p>
            <a:pPr algn="ctr">
              <a:lnSpc>
                <a:spcPts val="2972"/>
              </a:lnSpc>
            </a:pPr>
            <a:r>
              <a:rPr lang="en-US" sz="4718">
                <a:solidFill>
                  <a:srgbClr val="1E3048"/>
                </a:solidFill>
                <a:latin typeface="Canva Sans Bold"/>
              </a:rPr>
              <a:t>2024- 2031</a:t>
            </a:r>
          </a:p>
        </p:txBody>
      </p:sp>
      <p:sp>
        <p:nvSpPr>
          <p:cNvPr id="12" name="TextBox 12"/>
          <p:cNvSpPr txBox="1"/>
          <p:nvPr/>
        </p:nvSpPr>
        <p:spPr>
          <a:xfrm>
            <a:off x="3226970" y="4736230"/>
            <a:ext cx="5371288" cy="1648682"/>
          </a:xfrm>
          <a:prstGeom prst="rect">
            <a:avLst/>
          </a:prstGeom>
        </p:spPr>
        <p:txBody>
          <a:bodyPr lIns="0" tIns="0" rIns="0" bIns="0" rtlCol="0" anchor="t">
            <a:spAutoFit/>
          </a:bodyPr>
          <a:lstStyle/>
          <a:p>
            <a:pPr algn="ctr">
              <a:lnSpc>
                <a:spcPts val="6514"/>
              </a:lnSpc>
            </a:pPr>
            <a:r>
              <a:rPr lang="en-US" sz="5296">
                <a:solidFill>
                  <a:srgbClr val="FFFFFF"/>
                </a:solidFill>
                <a:latin typeface="Canva Sans"/>
              </a:rPr>
              <a:t>CAGR</a:t>
            </a:r>
          </a:p>
          <a:p>
            <a:pPr algn="ctr">
              <a:lnSpc>
                <a:spcPts val="6514"/>
              </a:lnSpc>
            </a:pPr>
            <a:r>
              <a:rPr lang="en-US" sz="5296">
                <a:solidFill>
                  <a:srgbClr val="FFFFFF"/>
                </a:solidFill>
                <a:latin typeface="Canva Sans"/>
              </a:rPr>
              <a:t>4.00%</a:t>
            </a:r>
          </a:p>
        </p:txBody>
      </p:sp>
      <p:sp>
        <p:nvSpPr>
          <p:cNvPr id="13" name="TextBox 13"/>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2209428" y="1581917"/>
            <a:ext cx="6493346" cy="2703461"/>
            <a:chExt cx="8750645" cy="3643272"/>
          </a:xfrm>
        </p:grpSpPr>
        <p:sp>
          <p:nvSpPr>
            <p:cNvPr id="4" name="Freeform 4"/>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5" name="Group 5"/>
          <p:cNvGrpSpPr/>
          <p:nvPr/>
        </p:nvGrpSpPr>
        <p:grpSpPr>
          <a:xfrm rot="5400000">
            <a:off x="1182310" y="1356887"/>
            <a:ext cx="838632" cy="3203252"/>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028700" y="101597"/>
            <a:ext cx="1730160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148" y="0"/>
            <a:ext cx="1871908" cy="1916613"/>
          </a:xfrm>
          <a:prstGeom prst="rect">
            <a:avLst/>
          </a:prstGeom>
        </p:spPr>
      </p:pic>
      <p:grpSp>
        <p:nvGrpSpPr>
          <p:cNvPr id="9" name="Group 9"/>
          <p:cNvGrpSpPr/>
          <p:nvPr/>
        </p:nvGrpSpPr>
        <p:grpSpPr>
          <a:xfrm>
            <a:off x="2209428" y="4463846"/>
            <a:ext cx="6493346" cy="2703461"/>
            <a:chExt cx="8750645" cy="3643272"/>
          </a:xfrm>
        </p:grpSpPr>
        <p:sp>
          <p:nvSpPr>
            <p:cNvPr id="10" name="Freeform 10"/>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11" name="Group 11"/>
          <p:cNvGrpSpPr/>
          <p:nvPr/>
        </p:nvGrpSpPr>
        <p:grpSpPr>
          <a:xfrm rot="5400000">
            <a:off x="1182310" y="4238816"/>
            <a:ext cx="838632" cy="3203252"/>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3" name="Group 13"/>
          <p:cNvGrpSpPr/>
          <p:nvPr/>
        </p:nvGrpSpPr>
        <p:grpSpPr>
          <a:xfrm>
            <a:off x="11794654" y="3271193"/>
            <a:ext cx="6493346" cy="2703461"/>
            <a:chExt cx="8750645" cy="3643272"/>
          </a:xfrm>
        </p:grpSpPr>
        <p:sp>
          <p:nvSpPr>
            <p:cNvPr id="14" name="Freeform 14"/>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15" name="Group 15"/>
          <p:cNvGrpSpPr/>
          <p:nvPr/>
        </p:nvGrpSpPr>
        <p:grpSpPr>
          <a:xfrm rot="5400000">
            <a:off x="10767535" y="3046163"/>
            <a:ext cx="838632" cy="3203252"/>
            <a:chExt cx="3130550" cy="11957493"/>
          </a:xfrm>
        </p:grpSpPr>
        <p:sp>
          <p:nvSpPr>
            <p:cNvPr id="16" name="Freeform 1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7" name="Group 17"/>
          <p:cNvGrpSpPr/>
          <p:nvPr/>
        </p:nvGrpSpPr>
        <p:grpSpPr>
          <a:xfrm>
            <a:off x="11794654" y="6256674"/>
            <a:ext cx="6493346" cy="2703461"/>
            <a:chExt cx="8750645" cy="3643272"/>
          </a:xfrm>
        </p:grpSpPr>
        <p:sp>
          <p:nvSpPr>
            <p:cNvPr id="18" name="Freeform 18"/>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19" name="Group 19"/>
          <p:cNvGrpSpPr/>
          <p:nvPr/>
        </p:nvGrpSpPr>
        <p:grpSpPr>
          <a:xfrm rot="5400000">
            <a:off x="10767535" y="6031644"/>
            <a:ext cx="838632" cy="3203252"/>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1" name="TextBox 21"/>
          <p:cNvSpPr txBox="1"/>
          <p:nvPr/>
        </p:nvSpPr>
        <p:spPr>
          <a:xfrm>
            <a:off x="3362860" y="2136897"/>
            <a:ext cx="5097728" cy="16125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Chicken Egg </a:t>
            </a:r>
          </a:p>
          <a:p>
            <a:pPr marL="799051" lvl="1" indent="-399525" algn="l">
              <a:lnSpc>
                <a:spcPts val="4293"/>
              </a:lnSpc>
              <a:buFont typeface="Arial"/>
              <a:buChar char="•"/>
            </a:pPr>
            <a:r>
              <a:rPr lang="en-US" sz="3701">
                <a:solidFill>
                  <a:srgbClr val="FFFFFF"/>
                </a:solidFill>
                <a:latin typeface="Canva Sans"/>
              </a:rPr>
              <a:t>Duck Egg </a:t>
            </a:r>
          </a:p>
          <a:p>
            <a:pPr marL="799051" lvl="1" indent="-399525" algn="l">
              <a:lnSpc>
                <a:spcPts val="4293"/>
              </a:lnSpc>
              <a:buFont typeface="Arial"/>
              <a:buChar char="•"/>
            </a:pPr>
            <a:r>
              <a:rPr lang="en-US" sz="3701">
                <a:solidFill>
                  <a:srgbClr val="FFFFFF"/>
                </a:solidFill>
                <a:latin typeface="Canva Sans"/>
              </a:rPr>
              <a:t>Quail Egg </a:t>
            </a:r>
          </a:p>
        </p:txBody>
      </p:sp>
      <p:sp>
        <p:nvSpPr>
          <p:cNvPr id="22" name="TextBox 22"/>
          <p:cNvSpPr txBox="1"/>
          <p:nvPr/>
        </p:nvSpPr>
        <p:spPr>
          <a:xfrm>
            <a:off x="158283" y="2817990"/>
            <a:ext cx="2886686" cy="361401"/>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Type Segment</a:t>
            </a:r>
          </a:p>
        </p:txBody>
      </p:sp>
      <p:sp>
        <p:nvSpPr>
          <p:cNvPr id="23" name="TextBox 23"/>
          <p:cNvSpPr txBox="1"/>
          <p:nvPr/>
        </p:nvSpPr>
        <p:spPr>
          <a:xfrm>
            <a:off x="3362860" y="4773320"/>
            <a:ext cx="5097728" cy="21501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Household </a:t>
            </a:r>
          </a:p>
          <a:p>
            <a:pPr marL="799051" lvl="1" indent="-399525" algn="l">
              <a:lnSpc>
                <a:spcPts val="4293"/>
              </a:lnSpc>
              <a:buFont typeface="Arial"/>
              <a:buChar char="•"/>
            </a:pPr>
            <a:r>
              <a:rPr lang="en-US" sz="3701">
                <a:solidFill>
                  <a:srgbClr val="FFFFFF"/>
                </a:solidFill>
                <a:latin typeface="Canva Sans"/>
              </a:rPr>
              <a:t>Catering Enterprises </a:t>
            </a:r>
          </a:p>
          <a:p>
            <a:pPr marL="799051" lvl="1" indent="-399525" algn="l">
              <a:lnSpc>
                <a:spcPts val="4293"/>
              </a:lnSpc>
              <a:buFont typeface="Arial"/>
              <a:buChar char="•"/>
            </a:pPr>
            <a:r>
              <a:rPr lang="en-US" sz="3701">
                <a:solidFill>
                  <a:srgbClr val="FFFFFF"/>
                </a:solidFill>
                <a:latin typeface="Canva Sans"/>
              </a:rPr>
              <a:t>Food Processing</a:t>
            </a:r>
          </a:p>
        </p:txBody>
      </p:sp>
      <p:sp>
        <p:nvSpPr>
          <p:cNvPr id="24" name="TextBox 24"/>
          <p:cNvSpPr txBox="1"/>
          <p:nvPr/>
        </p:nvSpPr>
        <p:spPr>
          <a:xfrm>
            <a:off x="242186" y="5459225"/>
            <a:ext cx="2886686" cy="696300"/>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Application Segment </a:t>
            </a:r>
          </a:p>
        </p:txBody>
      </p:sp>
      <p:sp>
        <p:nvSpPr>
          <p:cNvPr id="25" name="TextBox 25"/>
          <p:cNvSpPr txBox="1"/>
          <p:nvPr/>
        </p:nvSpPr>
        <p:spPr>
          <a:xfrm>
            <a:off x="12948086" y="3334567"/>
            <a:ext cx="5097728" cy="26877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Supermarkets </a:t>
            </a:r>
          </a:p>
          <a:p>
            <a:pPr marL="799051" lvl="1" indent="-399525" algn="l">
              <a:lnSpc>
                <a:spcPts val="4293"/>
              </a:lnSpc>
              <a:buFont typeface="Arial"/>
              <a:buChar char="•"/>
            </a:pPr>
            <a:r>
              <a:rPr lang="en-US" sz="3701">
                <a:solidFill>
                  <a:srgbClr val="FFFFFF"/>
                </a:solidFill>
                <a:latin typeface="Canva Sans"/>
              </a:rPr>
              <a:t>Convenience Stores </a:t>
            </a:r>
          </a:p>
          <a:p>
            <a:pPr marL="799051" lvl="1" indent="-399525" algn="l">
              <a:lnSpc>
                <a:spcPts val="4293"/>
              </a:lnSpc>
              <a:buFont typeface="Arial"/>
              <a:buChar char="•"/>
            </a:pPr>
            <a:r>
              <a:rPr lang="en-US" sz="3701">
                <a:solidFill>
                  <a:srgbClr val="FFFFFF"/>
                </a:solidFill>
                <a:latin typeface="Canva Sans"/>
              </a:rPr>
              <a:t>Online Retail </a:t>
            </a:r>
          </a:p>
          <a:p>
            <a:pPr marL="799051" lvl="1" indent="-399525" algn="l">
              <a:lnSpc>
                <a:spcPts val="4293"/>
              </a:lnSpc>
              <a:buFont typeface="Arial"/>
              <a:buChar char="•"/>
            </a:pPr>
            <a:r>
              <a:rPr lang="en-US" sz="3701">
                <a:solidFill>
                  <a:srgbClr val="FFFFFF"/>
                </a:solidFill>
                <a:latin typeface="Canva Sans"/>
              </a:rPr>
              <a:t>Specialty Stores</a:t>
            </a:r>
          </a:p>
        </p:txBody>
      </p:sp>
      <p:sp>
        <p:nvSpPr>
          <p:cNvPr id="26" name="TextBox 26"/>
          <p:cNvSpPr txBox="1"/>
          <p:nvPr/>
        </p:nvSpPr>
        <p:spPr>
          <a:xfrm>
            <a:off x="9743509" y="4293824"/>
            <a:ext cx="2886686" cy="696300"/>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Distribution Channel</a:t>
            </a:r>
          </a:p>
        </p:txBody>
      </p:sp>
      <p:grpSp>
        <p:nvGrpSpPr>
          <p:cNvPr id="27" name="Group 27"/>
          <p:cNvGrpSpPr/>
          <p:nvPr/>
        </p:nvGrpSpPr>
        <p:grpSpPr>
          <a:xfrm>
            <a:off x="2169280" y="7345774"/>
            <a:ext cx="6493346" cy="2703461"/>
            <a:chExt cx="8750645" cy="3643272"/>
          </a:xfrm>
        </p:grpSpPr>
        <p:sp>
          <p:nvSpPr>
            <p:cNvPr id="28" name="Freeform 28"/>
            <p:cNvSpPr/>
            <p:nvPr/>
          </p:nvSpPr>
          <p:spPr>
            <a:xfrm>
              <a:off x="0" y="0"/>
              <a:ext cx="8750645" cy="3643272"/>
            </a:xfrm>
            <a:custGeom>
              <a:rect l="l" t="t" r="r" b="b"/>
              <a:pathLst>
                <a:path w="8750645" h="3643272">
                  <a:moveTo>
                    <a:pt x="8626184" y="3643272"/>
                  </a:moveTo>
                  <a:lnTo>
                    <a:pt x="124460" y="3643272"/>
                  </a:lnTo>
                  <a:cubicBezTo>
                    <a:pt x="55880" y="3643272"/>
                    <a:pt x="0" y="3587392"/>
                    <a:pt x="0" y="3518812"/>
                  </a:cubicBezTo>
                  <a:lnTo>
                    <a:pt x="0" y="124460"/>
                  </a:lnTo>
                  <a:cubicBezTo>
                    <a:pt x="0" y="55880"/>
                    <a:pt x="55880" y="0"/>
                    <a:pt x="124460" y="0"/>
                  </a:cubicBezTo>
                  <a:lnTo>
                    <a:pt x="8626185" y="0"/>
                  </a:lnTo>
                  <a:cubicBezTo>
                    <a:pt x="8694765" y="0"/>
                    <a:pt x="8750645" y="55880"/>
                    <a:pt x="8750645" y="124460"/>
                  </a:cubicBezTo>
                  <a:lnTo>
                    <a:pt x="8750645" y="3518812"/>
                  </a:lnTo>
                  <a:cubicBezTo>
                    <a:pt x="8750645" y="3587392"/>
                    <a:pt x="8694765" y="3643272"/>
                    <a:pt x="8626185" y="3643272"/>
                  </a:cubicBezTo>
                  <a:close/>
                </a:path>
              </a:pathLst>
            </a:custGeom>
            <a:solidFill>
              <a:srgbClr val="000000">
                <a:alpha val="72941"/>
              </a:srgbClr>
            </a:solidFill>
          </p:spPr>
          <p:txBody>
            <a:bodyPr/>
            <a:lstStyle/>
            <a:p/>
          </p:txBody>
        </p:sp>
      </p:grpSp>
      <p:grpSp>
        <p:nvGrpSpPr>
          <p:cNvPr id="29" name="Group 29"/>
          <p:cNvGrpSpPr/>
          <p:nvPr/>
        </p:nvGrpSpPr>
        <p:grpSpPr>
          <a:xfrm rot="5400000">
            <a:off x="1142162" y="7120744"/>
            <a:ext cx="838632" cy="3203252"/>
            <a:chExt cx="3130550" cy="11957493"/>
          </a:xfrm>
        </p:grpSpPr>
        <p:sp>
          <p:nvSpPr>
            <p:cNvPr id="30" name="Freeform 3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31" name="TextBox 31"/>
          <p:cNvSpPr txBox="1"/>
          <p:nvPr/>
        </p:nvSpPr>
        <p:spPr>
          <a:xfrm>
            <a:off x="13190272" y="6928268"/>
            <a:ext cx="5097728" cy="16125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Pickle </a:t>
            </a:r>
          </a:p>
          <a:p>
            <a:pPr marL="799051" lvl="1" indent="-399525" algn="l">
              <a:lnSpc>
                <a:spcPts val="4293"/>
              </a:lnSpc>
              <a:buFont typeface="Arial"/>
              <a:buChar char="•"/>
            </a:pPr>
            <a:r>
              <a:rPr lang="en-US" sz="3701">
                <a:solidFill>
                  <a:srgbClr val="FFFFFF"/>
                </a:solidFill>
                <a:latin typeface="Canva Sans"/>
              </a:rPr>
              <a:t>Century Egg </a:t>
            </a:r>
          </a:p>
          <a:p>
            <a:pPr marL="799051" lvl="1" indent="-399525" algn="l">
              <a:lnSpc>
                <a:spcPts val="4293"/>
              </a:lnSpc>
              <a:buFont typeface="Arial"/>
              <a:buChar char="•"/>
            </a:pPr>
            <a:r>
              <a:rPr lang="en-US" sz="3701">
                <a:solidFill>
                  <a:srgbClr val="FFFFFF"/>
                </a:solidFill>
                <a:latin typeface="Canva Sans"/>
              </a:rPr>
              <a:t>Salted </a:t>
            </a:r>
          </a:p>
        </p:txBody>
      </p:sp>
      <p:sp>
        <p:nvSpPr>
          <p:cNvPr id="32" name="TextBox 32"/>
          <p:cNvSpPr txBox="1"/>
          <p:nvPr/>
        </p:nvSpPr>
        <p:spPr>
          <a:xfrm>
            <a:off x="9679500" y="7252053"/>
            <a:ext cx="2886686" cy="696300"/>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Preservation Process Segment</a:t>
            </a:r>
          </a:p>
        </p:txBody>
      </p:sp>
      <p:sp>
        <p:nvSpPr>
          <p:cNvPr id="33" name="TextBox 33"/>
          <p:cNvSpPr txBox="1"/>
          <p:nvPr/>
        </p:nvSpPr>
        <p:spPr>
          <a:xfrm>
            <a:off x="3564898" y="7833871"/>
            <a:ext cx="5097728" cy="1612551"/>
          </a:xfrm>
          <a:prstGeom prst="rect">
            <a:avLst/>
          </a:prstGeom>
        </p:spPr>
        <p:txBody>
          <a:bodyPr lIns="0" tIns="0" rIns="0" bIns="0" rtlCol="0" anchor="t">
            <a:spAutoFit/>
          </a:bodyPr>
          <a:lstStyle/>
          <a:p>
            <a:pPr marL="799051" lvl="1" indent="-399525" algn="l">
              <a:lnSpc>
                <a:spcPts val="4293"/>
              </a:lnSpc>
              <a:buFont typeface="Arial"/>
              <a:buChar char="•"/>
            </a:pPr>
            <a:r>
              <a:rPr lang="en-US" sz="3701">
                <a:solidFill>
                  <a:srgbClr val="FFFFFF"/>
                </a:solidFill>
                <a:latin typeface="Canva Sans"/>
              </a:rPr>
              <a:t>Glass Jar </a:t>
            </a:r>
          </a:p>
          <a:p>
            <a:pPr marL="799051" lvl="1" indent="-399525" algn="l">
              <a:lnSpc>
                <a:spcPts val="4293"/>
              </a:lnSpc>
              <a:buFont typeface="Arial"/>
              <a:buChar char="•"/>
            </a:pPr>
            <a:r>
              <a:rPr lang="en-US" sz="3701">
                <a:solidFill>
                  <a:srgbClr val="FFFFFF"/>
                </a:solidFill>
                <a:latin typeface="Canva Sans"/>
              </a:rPr>
              <a:t>Plastic Container </a:t>
            </a:r>
          </a:p>
          <a:p>
            <a:pPr marL="799051" lvl="1" indent="-399525" algn="l">
              <a:lnSpc>
                <a:spcPts val="4293"/>
              </a:lnSpc>
              <a:buFont typeface="Arial"/>
              <a:buChar char="•"/>
            </a:pPr>
            <a:r>
              <a:rPr lang="en-US" sz="3701">
                <a:solidFill>
                  <a:srgbClr val="FFFFFF"/>
                </a:solidFill>
                <a:latin typeface="Canva Sans"/>
              </a:rPr>
              <a:t>Vacuum Packaging </a:t>
            </a:r>
          </a:p>
        </p:txBody>
      </p:sp>
      <p:sp>
        <p:nvSpPr>
          <p:cNvPr id="34" name="TextBox 34"/>
          <p:cNvSpPr txBox="1"/>
          <p:nvPr/>
        </p:nvSpPr>
        <p:spPr>
          <a:xfrm>
            <a:off x="-40148" y="8393270"/>
            <a:ext cx="2886686" cy="696300"/>
          </a:xfrm>
          <a:prstGeom prst="rect">
            <a:avLst/>
          </a:prstGeom>
        </p:spPr>
        <p:txBody>
          <a:bodyPr lIns="0" tIns="0" rIns="0" bIns="0" rtlCol="0" anchor="t">
            <a:spAutoFit/>
          </a:bodyPr>
          <a:lstStyle/>
          <a:p>
            <a:pPr algn="ctr">
              <a:lnSpc>
                <a:spcPts val="2704"/>
              </a:lnSpc>
            </a:pPr>
            <a:r>
              <a:rPr lang="en-US" sz="2677">
                <a:solidFill>
                  <a:srgbClr val="43B4BE"/>
                </a:solidFill>
                <a:latin typeface="Canva Sans"/>
              </a:rPr>
              <a:t>Packaging Type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397695" y="20859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788305" y="4219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402874" y="20859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804031" y="25061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804031" y="36130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804031" y="47199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804031" y="58944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804031" y="73067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370795" y="9056771"/>
            <a:ext cx="17546410" cy="596388"/>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North America Preserved Egg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467107" y="1938402"/>
            <a:ext cx="7927764" cy="2680335"/>
          </a:xfrm>
          <a:prstGeom prst="rect">
            <a:avLst/>
          </a:prstGeom>
        </p:spPr>
        <p:txBody>
          <a:bodyPr lIns="0" tIns="0" rIns="0" bIns="0" rtlCol="0" anchor="t">
            <a:spAutoFit/>
          </a:bodyPr>
          <a:lstStyle/>
          <a:p>
            <a:pPr marL="647705" lvl="1" indent="-323852" algn="l">
              <a:lnSpc>
                <a:spcPts val="3570"/>
              </a:lnSpc>
              <a:buFont typeface="Arial"/>
              <a:buChar char="•"/>
            </a:pPr>
            <a:r>
              <a:rPr lang="en-US" sz="3000" spc="96">
                <a:solidFill>
                  <a:srgbClr val="FFFFFF"/>
                </a:solidFill>
                <a:latin typeface="Canva Sans"/>
              </a:rPr>
              <a:t>Increasing Consumer Knowledge of Ethical Sourcing and Sustainable Food Production Globally</a:t>
            </a:r>
          </a:p>
          <a:p>
            <a:pPr marL="647705" lvl="1" indent="-323852" algn="l">
              <a:lnSpc>
                <a:spcPts val="3570"/>
              </a:lnSpc>
              <a:buFont typeface="Arial"/>
              <a:buChar char="•"/>
            </a:pPr>
            <a:r>
              <a:rPr lang="en-US" sz="3000" spc="96">
                <a:solidFill>
                  <a:srgbClr val="FFFFFF"/>
                </a:solidFill>
                <a:latin typeface="Canva Sans"/>
              </a:rPr>
              <a:t>Increasing Curiosity for Trying out New and Unusual Foods to Propel Market Growth</a:t>
            </a:r>
          </a:p>
        </p:txBody>
      </p:sp>
      <p:sp>
        <p:nvSpPr>
          <p:cNvPr id="19" name="TextBox 19"/>
          <p:cNvSpPr txBox="1"/>
          <p:nvPr/>
        </p:nvSpPr>
        <p:spPr>
          <a:xfrm>
            <a:off x="6720575" y="6809799"/>
            <a:ext cx="7420828" cy="441960"/>
          </a:xfrm>
          <a:prstGeom prst="rect">
            <a:avLst/>
          </a:prstGeom>
        </p:spPr>
        <p:txBody>
          <a:bodyPr lIns="0" tIns="0" rIns="0" bIns="0" rtlCol="0" anchor="t">
            <a:spAutoFit/>
          </a:bodyPr>
          <a:lstStyle/>
          <a:p>
            <a:pPr algn="l">
              <a:lnSpc>
                <a:spcPts val="3569"/>
              </a:lnSpc>
            </a:pPr>
            <a:r>
              <a:rPr lang="en-US" sz="3000" spc="96">
                <a:solidFill>
                  <a:srgbClr val="FFFFFF"/>
                </a:solidFill>
                <a:latin typeface="Canva Sans"/>
              </a:rPr>
              <a:t>Worries about Potential Health Risks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1381786" y="1546499"/>
            <a:ext cx="15877515" cy="8010522"/>
            <a:chExt cx="4519799" cy="2280329"/>
          </a:xfrm>
        </p:grpSpPr>
        <p:sp>
          <p:nvSpPr>
            <p:cNvPr id="4" name="Freeform 4"/>
            <p:cNvSpPr/>
            <p:nvPr/>
          </p:nvSpPr>
          <p:spPr>
            <a:xfrm>
              <a:off x="0" y="0"/>
              <a:ext cx="4519799" cy="2280329"/>
            </a:xfrm>
            <a:custGeom>
              <a:rect l="l" t="t" r="r" b="b"/>
              <a:pathLst>
                <a:path w="4519799" h="2280329">
                  <a:moveTo>
                    <a:pt x="0" y="0"/>
                  </a:moveTo>
                  <a:lnTo>
                    <a:pt x="4519799" y="0"/>
                  </a:lnTo>
                  <a:lnTo>
                    <a:pt x="4519799" y="2280329"/>
                  </a:lnTo>
                  <a:lnTo>
                    <a:pt x="0" y="2280329"/>
                  </a:lnTo>
                  <a:close/>
                </a:path>
              </a:pathLst>
            </a:custGeom>
            <a:solidFill>
              <a:srgbClr val="000000">
                <a:alpha val="62745"/>
              </a:srgbClr>
            </a:solidFill>
          </p:spPr>
          <p:txBody>
            <a:bodyPr/>
            <a:lstStyle/>
            <a:p/>
          </p:txBody>
        </p:sp>
        <p:sp>
          <p:nvSpPr>
            <p:cNvPr id="5" name="TextBox 5"/>
            <p:cNvSpPr txBox="1"/>
            <p:nvPr/>
          </p:nvSpPr>
          <p:spPr>
            <a:xfrm>
              <a:off x="0" y="-38100"/>
              <a:ext cx="4519799" cy="2318429"/>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86327" y="729979"/>
            <a:ext cx="1876375" cy="2242667"/>
          </a:xfrm>
          <a:prstGeom prst="rect">
            <a:avLst/>
          </a:prstGeom>
        </p:spPr>
      </p:pic>
      <p:sp>
        <p:nvSpPr>
          <p:cNvPr id="7" name="TextBox 7"/>
          <p:cNvSpPr txBox="1"/>
          <p:nvPr/>
        </p:nvSpPr>
        <p:spPr>
          <a:xfrm>
            <a:off x="1701885" y="2677160"/>
            <a:ext cx="15392057" cy="6581140"/>
          </a:xfrm>
          <a:prstGeom prst="rect">
            <a:avLst/>
          </a:prstGeom>
        </p:spPr>
        <p:txBody>
          <a:bodyPr lIns="0" tIns="0" rIns="0" bIns="0" rtlCol="0" anchor="t">
            <a:spAutoFit/>
          </a:bodyPr>
          <a:lstStyle/>
          <a:p>
            <a:pPr marL="734061" lvl="1" indent="-367031" algn="l">
              <a:lnSpc>
                <a:spcPts val="4760"/>
              </a:lnSpc>
              <a:buFont typeface="Arial"/>
              <a:buChar char="•"/>
            </a:pPr>
            <a:r>
              <a:rPr lang="en-US" sz="3400">
                <a:solidFill>
                  <a:srgbClr val="FFFFFF"/>
                </a:solidFill>
                <a:latin typeface="Canva Sans"/>
              </a:rPr>
              <a:t>The global Preserved Egg market will expand significantly by 4.00% CAGR between 2024 to 2031.</a:t>
            </a:r>
          </a:p>
          <a:p>
            <a:pPr marL="734061" lvl="1" indent="-367031" algn="l">
              <a:lnSpc>
                <a:spcPts val="4760"/>
              </a:lnSpc>
              <a:buFont typeface="Arial"/>
              <a:buChar char="•"/>
            </a:pPr>
            <a:r>
              <a:rPr lang="en-US" sz="3400">
                <a:solidFill>
                  <a:srgbClr val="FFFFFF"/>
                </a:solidFill>
                <a:latin typeface="Canva Sans"/>
              </a:rPr>
              <a:t>They are widely available, well-known, and versatile enough to fit into a range of culinary techniques, preserved chicken eggs are likely seeing growth in the market. Preserved Egg, pivotal in identifying potential drug candidates, becomes indispensable tools, propelling market growth.</a:t>
            </a:r>
          </a:p>
          <a:p>
            <a:pPr marL="734061" lvl="1" indent="-367031" algn="l">
              <a:lnSpc>
                <a:spcPts val="4760"/>
              </a:lnSpc>
              <a:buFont typeface="Arial"/>
              <a:buChar char="•"/>
            </a:pPr>
            <a:r>
              <a:rPr lang="en-US" sz="3400">
                <a:solidFill>
                  <a:srgbClr val="FFFFFF"/>
                </a:solidFill>
                <a:latin typeface="Canva Sans"/>
              </a:rPr>
              <a:t>The household segment dominates the market. This is because chicken eggs are widely used in homes for egg preservation and are easily obtainable, cheaply priced, and suitable for a variety of culinary purposes.</a:t>
            </a:r>
          </a:p>
        </p:txBody>
      </p:sp>
      <p:sp>
        <p:nvSpPr>
          <p:cNvPr id="8" name="TextBox 8"/>
          <p:cNvSpPr txBox="1"/>
          <p:nvPr/>
        </p:nvSpPr>
        <p:spPr>
          <a:xfrm>
            <a:off x="4527557" y="1821460"/>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1217" y="-52084"/>
            <a:ext cx="1837067" cy="1984756"/>
          </a:xfrm>
          <a:prstGeom prst="rect">
            <a:avLst/>
          </a:prstGeom>
        </p:spPr>
      </p:pic>
      <p:sp>
        <p:nvSpPr>
          <p:cNvPr id="4" name="Freeform 4"/>
          <p:cNvSpPr/>
          <p:nvPr/>
        </p:nvSpPr>
        <p:spPr>
          <a:xfrm>
            <a:off x="7270136" y="2387829"/>
            <a:ext cx="4208980" cy="1918512"/>
          </a:xfrm>
          <a:custGeom>
            <a:rect l="l" t="t" r="r" b="b"/>
            <a:pathLst>
              <a:path w="4208980" h="1918512">
                <a:moveTo>
                  <a:pt x="0" y="0"/>
                </a:moveTo>
                <a:lnTo>
                  <a:pt x="4208980" y="0"/>
                </a:lnTo>
                <a:lnTo>
                  <a:pt x="4208980" y="1918512"/>
                </a:lnTo>
                <a:lnTo>
                  <a:pt x="0" y="1918512"/>
                </a:lnTo>
                <a:lnTo>
                  <a:pt x="0" y="0"/>
                </a:lnTo>
                <a:close/>
              </a:path>
            </a:pathLst>
          </a:custGeom>
          <a:blipFill>
            <a:blip r:embed="rId4"/>
            <a:stretch>
              <a:fillRect l="-4418" t="-64795" r="-2325" b="-69387"/>
            </a:stretch>
          </a:blipFill>
        </p:spPr>
        <p:txBody>
          <a:bodyPr/>
          <a:lstStyle/>
          <a:p/>
        </p:txBody>
      </p:sp>
      <p:sp>
        <p:nvSpPr>
          <p:cNvPr id="5" name="Freeform 5"/>
          <p:cNvSpPr/>
          <p:nvPr/>
        </p:nvSpPr>
        <p:spPr>
          <a:xfrm>
            <a:off x="12575150" y="2659816"/>
            <a:ext cx="5348205" cy="1374539"/>
          </a:xfrm>
          <a:custGeom>
            <a:rect l="l" t="t" r="r" b="b"/>
            <a:pathLst>
              <a:path w="5348205" h="1374539">
                <a:moveTo>
                  <a:pt x="0" y="0"/>
                </a:moveTo>
                <a:lnTo>
                  <a:pt x="5348206" y="0"/>
                </a:lnTo>
                <a:lnTo>
                  <a:pt x="5348206" y="1374538"/>
                </a:lnTo>
                <a:lnTo>
                  <a:pt x="0" y="1374538"/>
                </a:lnTo>
                <a:lnTo>
                  <a:pt x="0" y="0"/>
                </a:lnTo>
                <a:close/>
              </a:path>
            </a:pathLst>
          </a:custGeom>
          <a:blipFill>
            <a:blip r:embed="rId5"/>
            <a:stretch>
              <a:fillRect l="-700" t="-1818" r="0" b="-4545"/>
            </a:stretch>
          </a:blipFill>
        </p:spPr>
        <p:txBody>
          <a:bodyPr/>
          <a:lstStyle/>
          <a:p/>
        </p:txBody>
      </p:sp>
      <p:sp>
        <p:nvSpPr>
          <p:cNvPr id="6" name="Freeform 6"/>
          <p:cNvSpPr/>
          <p:nvPr/>
        </p:nvSpPr>
        <p:spPr>
          <a:xfrm>
            <a:off x="7947808" y="5143500"/>
            <a:ext cx="9975548" cy="981901"/>
          </a:xfrm>
          <a:custGeom>
            <a:rect l="l" t="t" r="r" b="b"/>
            <a:pathLst>
              <a:path w="9975548" h="981901">
                <a:moveTo>
                  <a:pt x="0" y="0"/>
                </a:moveTo>
                <a:lnTo>
                  <a:pt x="9975548" y="0"/>
                </a:lnTo>
                <a:lnTo>
                  <a:pt x="9975548" y="981901"/>
                </a:lnTo>
                <a:lnTo>
                  <a:pt x="0" y="981901"/>
                </a:lnTo>
                <a:lnTo>
                  <a:pt x="0" y="0"/>
                </a:lnTo>
                <a:close/>
              </a:path>
            </a:pathLst>
          </a:custGeom>
          <a:blipFill>
            <a:blip r:embed="rId6"/>
            <a:stretch>
              <a:fillRect l="-1711" t="-11594" r="-1997" b="-18840"/>
            </a:stretch>
          </a:blipFill>
        </p:spPr>
        <p:txBody>
          <a:bodyPr/>
          <a:lstStyle/>
          <a:p/>
        </p:txBody>
      </p:sp>
      <p:sp>
        <p:nvSpPr>
          <p:cNvPr id="7" name="Freeform 7"/>
          <p:cNvSpPr/>
          <p:nvPr/>
        </p:nvSpPr>
        <p:spPr>
          <a:xfrm>
            <a:off x="8942243" y="6781043"/>
            <a:ext cx="2924249" cy="2817565"/>
          </a:xfrm>
          <a:custGeom>
            <a:rect l="l" t="t" r="r" b="b"/>
            <a:pathLst>
              <a:path w="2924249" h="2817565">
                <a:moveTo>
                  <a:pt x="0" y="0"/>
                </a:moveTo>
                <a:lnTo>
                  <a:pt x="2924249" y="0"/>
                </a:lnTo>
                <a:lnTo>
                  <a:pt x="2924249" y="2817564"/>
                </a:lnTo>
                <a:lnTo>
                  <a:pt x="0" y="2817564"/>
                </a:lnTo>
                <a:lnTo>
                  <a:pt x="0" y="0"/>
                </a:lnTo>
                <a:close/>
              </a:path>
            </a:pathLst>
          </a:custGeom>
          <a:blipFill>
            <a:blip r:embed="rId7"/>
            <a:stretch>
              <a:fillRect/>
            </a:stretch>
          </a:blipFill>
        </p:spPr>
        <p:txBody>
          <a:bodyPr/>
          <a:lstStyle/>
          <a:p/>
        </p:txBody>
      </p:sp>
      <p:sp>
        <p:nvSpPr>
          <p:cNvPr id="8" name="TextBox 8"/>
          <p:cNvSpPr txBox="1"/>
          <p:nvPr/>
        </p:nvSpPr>
        <p:spPr>
          <a:xfrm>
            <a:off x="9144000" y="608824"/>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
        <p:nvSpPr>
          <p:cNvPr id="9" name="Freeform 9"/>
          <p:cNvSpPr/>
          <p:nvPr/>
        </p:nvSpPr>
        <p:spPr>
          <a:xfrm>
            <a:off x="13592423" y="6781043"/>
            <a:ext cx="3313660" cy="2613792"/>
          </a:xfrm>
          <a:custGeom>
            <a:rect l="l" t="t" r="r" b="b"/>
            <a:pathLst>
              <a:path w="3313660" h="2613792">
                <a:moveTo>
                  <a:pt x="0" y="0"/>
                </a:moveTo>
                <a:lnTo>
                  <a:pt x="3313660" y="0"/>
                </a:lnTo>
                <a:lnTo>
                  <a:pt x="3313660" y="2613792"/>
                </a:lnTo>
                <a:lnTo>
                  <a:pt x="0" y="2613792"/>
                </a:lnTo>
                <a:lnTo>
                  <a:pt x="0" y="0"/>
                </a:lnTo>
                <a:close/>
              </a:path>
            </a:pathLst>
          </a:custGeom>
          <a:blipFill>
            <a:blip r:embed="rId8"/>
            <a:stretch>
              <a:fillRect l="-5172" t="-14754" r="-5172" b="-25136"/>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3bujmree"/>
              </a:rPr>
              <a:t>https://tinyurl.com/3bujmree</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Preserved Egg Market Report 2024</dc:title>
  <cp:lastModifiedBy>decipher market</cp:lastModifiedBy>
  <cp:revision>2</cp:revision>
  <dcterms:created xsi:type="dcterms:W3CDTF">2006-08-16T00:00:00Z</dcterms:created>
  <dcterms:modified xsi:type="dcterms:W3CDTF">2024-05-11T11:41:22Z</dcterms:modified>
</cp:coreProperties>
</file>