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Bold" panose="00000800000000000000" charset="0"/>
      <p:regular r:id="rId21"/>
    </p:embeddedFont>
    <p:embeddedFont>
      <p:font typeface="Montserrat Classic" panose="020B0604020202020204" charset="0"/>
      <p:regular r:id="rId22"/>
    </p:embeddedFont>
    <p:embeddedFont>
      <p:font typeface="Poppins" panose="00000500000000000000" pitchFamily="2" charset="0"/>
      <p:regular r:id="rId23"/>
    </p:embeddedFont>
    <p:embeddedFont>
      <p:font typeface="Poppins Bold" panose="00000800000000000000" charset="0"/>
      <p:regular r:id="rId24"/>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font" Target="fonts/font13.fntdata"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jpeg" /><Relationship Id="rId3" Type="http://schemas.openxmlformats.org/officeDocument/2006/relationships/image" Target="../media/image21.jpeg" /><Relationship Id="rId4" Type="http://schemas.openxmlformats.org/officeDocument/2006/relationships/hyperlink" Target="https://tinyurl.com/muau4rsa"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521297" cy="10287000"/>
            <a:chExt cx="3473395" cy="3752725"/>
          </a:xfrm>
        </p:grpSpPr>
        <p:sp>
          <p:nvSpPr>
            <p:cNvPr id="4" name="Freeform 4"/>
            <p:cNvSpPr/>
            <p:nvPr/>
          </p:nvSpPr>
          <p:spPr>
            <a:xfrm>
              <a:off x="0" y="0"/>
              <a:ext cx="3473395" cy="3752726"/>
            </a:xfrm>
            <a:custGeom>
              <a:rect l="l" t="t" r="r" b="b"/>
              <a:pathLst>
                <a:path w="3473395" h="3752726">
                  <a:moveTo>
                    <a:pt x="0" y="0"/>
                  </a:moveTo>
                  <a:lnTo>
                    <a:pt x="3473395" y="0"/>
                  </a:lnTo>
                  <a:lnTo>
                    <a:pt x="3473395" y="3752726"/>
                  </a:lnTo>
                  <a:lnTo>
                    <a:pt x="0" y="3752726"/>
                  </a:lnTo>
                  <a:close/>
                </a:path>
              </a:pathLst>
            </a:custGeom>
            <a:solidFill>
              <a:srgbClr val="524A3D">
                <a:alpha val="77647"/>
              </a:srgbClr>
            </a:solidFill>
          </p:spPr>
          <p:txBody>
            <a:bodyPr/>
            <a:lstStyle/>
            <a:p/>
          </p:txBody>
        </p:sp>
      </p:grpSp>
      <p:sp>
        <p:nvSpPr>
          <p:cNvPr id="5" name="TextBox 5"/>
          <p:cNvSpPr txBox="1"/>
          <p:nvPr/>
        </p:nvSpPr>
        <p:spPr>
          <a:xfrm>
            <a:off x="351851" y="1580829"/>
            <a:ext cx="9169446" cy="7386638"/>
          </a:xfrm>
          <a:prstGeom prst="rect">
            <a:avLst/>
          </a:prstGeom>
        </p:spPr>
        <p:txBody>
          <a:bodyPr lIns="0" tIns="0" rIns="0" bIns="0" rtlCol="0" anchor="t">
            <a:spAutoFit/>
          </a:bodyPr>
          <a:lstStyle/>
          <a:p>
            <a:pPr>
              <a:lnSpc>
                <a:spcPts val="9595"/>
              </a:lnSpc>
            </a:pPr>
            <a:r>
              <a:rPr lang="en-US" sz="9500">
                <a:solidFill>
                  <a:srgbClr val="FFFFFF"/>
                </a:solidFill>
                <a:latin typeface="Barlow"/>
              </a:rPr>
              <a:t>GLOBAL </a:t>
            </a:r>
          </a:p>
          <a:p>
            <a:pPr>
              <a:lnSpc>
                <a:spcPts val="9595"/>
              </a:lnSpc>
            </a:pPr>
            <a:r>
              <a:rPr lang="en-US" sz="9500">
                <a:solidFill>
                  <a:srgbClr val="FFFFFF"/>
                </a:solidFill>
                <a:latin typeface="Barlow"/>
              </a:rPr>
              <a:t>POWER DISTRIBUTION CABINETS</a:t>
            </a:r>
          </a:p>
          <a:p>
            <a:pPr>
              <a:lnSpc>
                <a:spcPts val="9595"/>
              </a:lnSpc>
            </a:pPr>
            <a:r>
              <a:rPr lang="en-US" sz="9500">
                <a:solidFill>
                  <a:srgbClr val="FFFFFF"/>
                </a:solidFill>
                <a:latin typeface="Barlow"/>
              </a:rPr>
              <a:t>MARKET REPORT 2024</a:t>
            </a:r>
          </a:p>
        </p:txBody>
      </p:sp>
      <p:sp>
        <p:nvSpPr>
          <p:cNvPr id="6" name="TextBox 6"/>
          <p:cNvSpPr txBox="1"/>
          <p:nvPr/>
        </p:nvSpPr>
        <p:spPr>
          <a:xfrm>
            <a:off x="170010" y="9418260"/>
            <a:ext cx="8792149"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7888" b="-7888"/>
            </a:stretch>
          </a:blipFill>
        </p:spPr>
        <p:txBody>
          <a:bodyPr/>
          <a:lstStyle/>
          <a:p/>
        </p:txBody>
      </p:sp>
      <p:grpSp>
        <p:nvGrpSpPr>
          <p:cNvPr id="3" name="Group 3"/>
          <p:cNvGrpSpPr/>
          <p:nvPr/>
        </p:nvGrpSpPr>
        <p:grpSpPr>
          <a:xfrm>
            <a:off x="1210541" y="2358024"/>
            <a:ext cx="15866918" cy="5570953"/>
            <a:chExt cx="4083157" cy="1433616"/>
          </a:xfrm>
        </p:grpSpPr>
        <p:sp>
          <p:nvSpPr>
            <p:cNvPr id="4" name="Freeform 4"/>
            <p:cNvSpPr/>
            <p:nvPr/>
          </p:nvSpPr>
          <p:spPr>
            <a:xfrm>
              <a:off x="0" y="0"/>
              <a:ext cx="4083157" cy="1433616"/>
            </a:xfrm>
            <a:custGeom>
              <a:rect l="l" t="t" r="r" b="b"/>
              <a:pathLst>
                <a:path w="4083157" h="1433616">
                  <a:moveTo>
                    <a:pt x="24884" y="0"/>
                  </a:moveTo>
                  <a:lnTo>
                    <a:pt x="4058272" y="0"/>
                  </a:lnTo>
                  <a:cubicBezTo>
                    <a:pt x="4072016" y="0"/>
                    <a:pt x="4083157" y="11141"/>
                    <a:pt x="4083157" y="24884"/>
                  </a:cubicBezTo>
                  <a:lnTo>
                    <a:pt x="4083157" y="1408732"/>
                  </a:lnTo>
                  <a:cubicBezTo>
                    <a:pt x="4083157" y="1415332"/>
                    <a:pt x="4080535" y="1421661"/>
                    <a:pt x="4075869" y="1426328"/>
                  </a:cubicBezTo>
                  <a:cubicBezTo>
                    <a:pt x="4071202" y="1430995"/>
                    <a:pt x="4064872" y="1433616"/>
                    <a:pt x="4058272" y="1433616"/>
                  </a:cubicBezTo>
                  <a:lnTo>
                    <a:pt x="24884" y="1433616"/>
                  </a:lnTo>
                  <a:cubicBezTo>
                    <a:pt x="18285" y="1433616"/>
                    <a:pt x="11955" y="1430995"/>
                    <a:pt x="7288" y="1426328"/>
                  </a:cubicBezTo>
                  <a:cubicBezTo>
                    <a:pt x="2622" y="1421661"/>
                    <a:pt x="0" y="1415332"/>
                    <a:pt x="0" y="1408732"/>
                  </a:cubicBezTo>
                  <a:lnTo>
                    <a:pt x="0" y="24884"/>
                  </a:lnTo>
                  <a:cubicBezTo>
                    <a:pt x="0" y="18285"/>
                    <a:pt x="2622" y="11955"/>
                    <a:pt x="7288" y="7288"/>
                  </a:cubicBezTo>
                  <a:cubicBezTo>
                    <a:pt x="11955" y="2622"/>
                    <a:pt x="18285" y="0"/>
                    <a:pt x="24884" y="0"/>
                  </a:cubicBezTo>
                  <a:close/>
                </a:path>
              </a:pathLst>
            </a:custGeom>
            <a:solidFill>
              <a:srgbClr val="3A3736">
                <a:alpha val="89804"/>
              </a:srgbClr>
            </a:solidFill>
          </p:spPr>
          <p:txBody>
            <a:bodyPr/>
            <a:lstStyle/>
            <a:p/>
          </p:txBody>
        </p:sp>
        <p:sp>
          <p:nvSpPr>
            <p:cNvPr id="5" name="TextBox 5"/>
            <p:cNvSpPr txBox="1"/>
            <p:nvPr/>
          </p:nvSpPr>
          <p:spPr>
            <a:xfrm>
              <a:off x="0" y="-38100"/>
              <a:ext cx="4083157" cy="147171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12139" y="2764591"/>
            <a:ext cx="7929589" cy="920964"/>
          </a:xfrm>
          <a:prstGeom prst="rect">
            <a:avLst/>
          </a:prstGeom>
        </p:spPr>
        <p:txBody>
          <a:bodyPr lIns="0" tIns="0" rIns="0" bIns="0" rtlCol="0" anchor="t">
            <a:spAutoFit/>
          </a:bodyPr>
          <a:lstStyle/>
          <a:p>
            <a:pPr algn="ctr">
              <a:lnSpc>
                <a:spcPts val="7118"/>
              </a:lnSpc>
            </a:pPr>
            <a:r>
              <a:rPr lang="en-US" sz="6652">
                <a:solidFill>
                  <a:srgbClr val="FFFFFF"/>
                </a:solidFill>
                <a:latin typeface="Canva Sans"/>
              </a:rPr>
              <a:t>INTRODUCTION</a:t>
            </a:r>
          </a:p>
        </p:txBody>
      </p:sp>
      <p:sp>
        <p:nvSpPr>
          <p:cNvPr id="7" name="TextBox 7"/>
          <p:cNvSpPr txBox="1"/>
          <p:nvPr/>
        </p:nvSpPr>
        <p:spPr>
          <a:xfrm>
            <a:off x="1343474" y="3986647"/>
            <a:ext cx="15601052" cy="3498850"/>
          </a:xfrm>
          <a:prstGeom prst="rect">
            <a:avLst/>
          </a:prstGeom>
        </p:spPr>
        <p:txBody>
          <a:bodyPr lIns="0" tIns="0" rIns="0" bIns="0" rtlCol="0" anchor="t">
            <a:spAutoFit/>
          </a:bodyPr>
          <a:lstStyle/>
          <a:p>
            <a:pPr>
              <a:lnSpc>
                <a:spcPts val="5599"/>
              </a:lnSpc>
              <a:spcBef>
                <a:spcPct val="0"/>
              </a:spcBef>
            </a:pPr>
            <a:r>
              <a:rPr lang="en-US" sz="3999">
                <a:solidFill>
                  <a:srgbClr val="FFFFFF"/>
                </a:solidFill>
                <a:latin typeface="Canva Sans"/>
              </a:rPr>
              <a:t>A power distribution cabinet is a device designed to supply and redistribute electrical energy, safeguard electrical power lines, and protect overload and short circuit currents. Furthermore, when fitted with power meters, the system enables for the measurement of energy usage.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432473" y="2361893"/>
            <a:ext cx="7360783" cy="2228471"/>
            <a:chExt cx="860407" cy="260488"/>
          </a:xfrm>
        </p:grpSpPr>
        <p:sp>
          <p:nvSpPr>
            <p:cNvPr id="4" name="Freeform 4"/>
            <p:cNvSpPr/>
            <p:nvPr/>
          </p:nvSpPr>
          <p:spPr>
            <a:xfrm>
              <a:off x="0" y="0"/>
              <a:ext cx="860407" cy="260488"/>
            </a:xfrm>
            <a:custGeom>
              <a:rect l="l" t="t" r="r" b="b"/>
              <a:pathLst>
                <a:path w="860407" h="260488">
                  <a:moveTo>
                    <a:pt x="105178" y="0"/>
                  </a:moveTo>
                  <a:lnTo>
                    <a:pt x="755229" y="0"/>
                  </a:lnTo>
                  <a:cubicBezTo>
                    <a:pt x="813318" y="0"/>
                    <a:pt x="860407" y="47090"/>
                    <a:pt x="860407" y="105178"/>
                  </a:cubicBezTo>
                  <a:lnTo>
                    <a:pt x="860407" y="155310"/>
                  </a:lnTo>
                  <a:cubicBezTo>
                    <a:pt x="860407" y="213398"/>
                    <a:pt x="813318" y="260488"/>
                    <a:pt x="755229" y="260488"/>
                  </a:cubicBezTo>
                  <a:lnTo>
                    <a:pt x="105178" y="260488"/>
                  </a:lnTo>
                  <a:cubicBezTo>
                    <a:pt x="47090" y="260488"/>
                    <a:pt x="0" y="213398"/>
                    <a:pt x="0" y="155310"/>
                  </a:cubicBezTo>
                  <a:lnTo>
                    <a:pt x="0" y="105178"/>
                  </a:lnTo>
                  <a:cubicBezTo>
                    <a:pt x="0" y="47090"/>
                    <a:pt x="47090" y="0"/>
                    <a:pt x="105178" y="0"/>
                  </a:cubicBezTo>
                  <a:close/>
                </a:path>
              </a:pathLst>
            </a:custGeom>
            <a:solidFill>
              <a:srgbClr val="1C306B"/>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735483" y="2635699"/>
            <a:ext cx="1797887" cy="1795640"/>
          </a:xfrm>
          <a:custGeom>
            <a:rect l="l" t="t" r="r" b="b"/>
            <a:pathLst>
              <a:path w="1797887" h="1795640">
                <a:moveTo>
                  <a:pt x="0" y="0"/>
                </a:moveTo>
                <a:lnTo>
                  <a:pt x="1797887" y="0"/>
                </a:lnTo>
                <a:lnTo>
                  <a:pt x="1797887" y="1795639"/>
                </a:lnTo>
                <a:lnTo>
                  <a:pt x="0" y="1795639"/>
                </a:lnTo>
                <a:lnTo>
                  <a:pt x="0" y="0"/>
                </a:lnTo>
                <a:close/>
              </a:path>
            </a:pathLst>
          </a:custGeom>
          <a:blipFill>
            <a:blip r:embed="rId3"/>
            <a:stretch>
              <a:fillRect/>
            </a:stretch>
          </a:blipFill>
        </p:spPr>
        <p:txBody>
          <a:bodyPr/>
          <a:lstStyle/>
          <a:p/>
        </p:txBody>
      </p:sp>
      <p:grpSp>
        <p:nvGrpSpPr>
          <p:cNvPr id="7" name="Group 7"/>
          <p:cNvGrpSpPr/>
          <p:nvPr/>
        </p:nvGrpSpPr>
        <p:grpSpPr>
          <a:xfrm>
            <a:off x="10693566" y="2563841"/>
            <a:ext cx="1771409" cy="177140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0432473" y="7315579"/>
            <a:ext cx="7360783" cy="2228471"/>
            <a:chExt cx="860407" cy="260488"/>
          </a:xfrm>
        </p:grpSpPr>
        <p:sp>
          <p:nvSpPr>
            <p:cNvPr id="11" name="Freeform 11"/>
            <p:cNvSpPr/>
            <p:nvPr/>
          </p:nvSpPr>
          <p:spPr>
            <a:xfrm>
              <a:off x="0" y="0"/>
              <a:ext cx="860407" cy="260488"/>
            </a:xfrm>
            <a:custGeom>
              <a:rect l="l" t="t" r="r" b="b"/>
              <a:pathLst>
                <a:path w="860407" h="260488">
                  <a:moveTo>
                    <a:pt x="105178" y="0"/>
                  </a:moveTo>
                  <a:lnTo>
                    <a:pt x="755229" y="0"/>
                  </a:lnTo>
                  <a:cubicBezTo>
                    <a:pt x="813318" y="0"/>
                    <a:pt x="860407" y="47090"/>
                    <a:pt x="860407" y="105178"/>
                  </a:cubicBezTo>
                  <a:lnTo>
                    <a:pt x="860407" y="155310"/>
                  </a:lnTo>
                  <a:cubicBezTo>
                    <a:pt x="860407" y="213398"/>
                    <a:pt x="813318" y="260488"/>
                    <a:pt x="755229" y="260488"/>
                  </a:cubicBezTo>
                  <a:lnTo>
                    <a:pt x="105178" y="260488"/>
                  </a:lnTo>
                  <a:cubicBezTo>
                    <a:pt x="47090" y="260488"/>
                    <a:pt x="0" y="213398"/>
                    <a:pt x="0" y="155310"/>
                  </a:cubicBezTo>
                  <a:lnTo>
                    <a:pt x="0" y="105178"/>
                  </a:lnTo>
                  <a:cubicBezTo>
                    <a:pt x="0" y="47090"/>
                    <a:pt x="47090" y="0"/>
                    <a:pt x="105178" y="0"/>
                  </a:cubicBezTo>
                  <a:close/>
                </a:path>
              </a:pathLst>
            </a:custGeom>
            <a:solidFill>
              <a:srgbClr val="1C306B"/>
            </a:solidFill>
          </p:spPr>
          <p:txBody>
            <a:bodyPr/>
            <a:lstStyle/>
            <a:p/>
          </p:txBody>
        </p:sp>
        <p:sp>
          <p:nvSpPr>
            <p:cNvPr id="12" name="TextBox 12"/>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3" name="Freeform 13"/>
          <p:cNvSpPr/>
          <p:nvPr/>
        </p:nvSpPr>
        <p:spPr>
          <a:xfrm>
            <a:off x="10735483" y="7589385"/>
            <a:ext cx="1797887" cy="1795640"/>
          </a:xfrm>
          <a:custGeom>
            <a:rect l="l" t="t" r="r" b="b"/>
            <a:pathLst>
              <a:path w="1797887" h="1795640">
                <a:moveTo>
                  <a:pt x="0" y="0"/>
                </a:moveTo>
                <a:lnTo>
                  <a:pt x="1797887" y="0"/>
                </a:lnTo>
                <a:lnTo>
                  <a:pt x="1797887" y="1795640"/>
                </a:lnTo>
                <a:lnTo>
                  <a:pt x="0" y="1795640"/>
                </a:lnTo>
                <a:lnTo>
                  <a:pt x="0" y="0"/>
                </a:lnTo>
                <a:close/>
              </a:path>
            </a:pathLst>
          </a:custGeom>
          <a:blipFill>
            <a:blip r:embed="rId3"/>
            <a:stretch>
              <a:fillRect/>
            </a:stretch>
          </a:blipFill>
        </p:spPr>
        <p:txBody>
          <a:bodyPr/>
          <a:lstStyle/>
          <a:p/>
        </p:txBody>
      </p:sp>
      <p:grpSp>
        <p:nvGrpSpPr>
          <p:cNvPr id="14" name="Group 14"/>
          <p:cNvGrpSpPr/>
          <p:nvPr/>
        </p:nvGrpSpPr>
        <p:grpSpPr>
          <a:xfrm>
            <a:off x="10693566" y="7517527"/>
            <a:ext cx="1771409" cy="1771409"/>
            <a:chExt cx="812800" cy="812800"/>
          </a:xfrm>
        </p:grpSpPr>
        <p:sp>
          <p:nvSpPr>
            <p:cNvPr id="15" name="Freeform 15"/>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6" name="TextBox 16"/>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7" name="Group 17"/>
          <p:cNvGrpSpPr/>
          <p:nvPr/>
        </p:nvGrpSpPr>
        <p:grpSpPr>
          <a:xfrm>
            <a:off x="10432473" y="4838173"/>
            <a:ext cx="7360783" cy="2228471"/>
            <a:chExt cx="860407" cy="260488"/>
          </a:xfrm>
        </p:grpSpPr>
        <p:sp>
          <p:nvSpPr>
            <p:cNvPr id="18" name="Freeform 18"/>
            <p:cNvSpPr/>
            <p:nvPr/>
          </p:nvSpPr>
          <p:spPr>
            <a:xfrm>
              <a:off x="0" y="0"/>
              <a:ext cx="860407" cy="260488"/>
            </a:xfrm>
            <a:custGeom>
              <a:rect l="l" t="t" r="r" b="b"/>
              <a:pathLst>
                <a:path w="860407" h="260488">
                  <a:moveTo>
                    <a:pt x="105178" y="0"/>
                  </a:moveTo>
                  <a:lnTo>
                    <a:pt x="755229" y="0"/>
                  </a:lnTo>
                  <a:cubicBezTo>
                    <a:pt x="813318" y="0"/>
                    <a:pt x="860407" y="47090"/>
                    <a:pt x="860407" y="105178"/>
                  </a:cubicBezTo>
                  <a:lnTo>
                    <a:pt x="860407" y="155310"/>
                  </a:lnTo>
                  <a:cubicBezTo>
                    <a:pt x="860407" y="213398"/>
                    <a:pt x="813318" y="260488"/>
                    <a:pt x="755229" y="260488"/>
                  </a:cubicBezTo>
                  <a:lnTo>
                    <a:pt x="105178" y="260488"/>
                  </a:lnTo>
                  <a:cubicBezTo>
                    <a:pt x="47090" y="260488"/>
                    <a:pt x="0" y="213398"/>
                    <a:pt x="0" y="155310"/>
                  </a:cubicBezTo>
                  <a:lnTo>
                    <a:pt x="0" y="105178"/>
                  </a:lnTo>
                  <a:cubicBezTo>
                    <a:pt x="0" y="47090"/>
                    <a:pt x="47090" y="0"/>
                    <a:pt x="105178" y="0"/>
                  </a:cubicBezTo>
                  <a:close/>
                </a:path>
              </a:pathLst>
            </a:custGeom>
            <a:solidFill>
              <a:srgbClr val="1C306B"/>
            </a:solidFill>
          </p:spPr>
          <p:txBody>
            <a:bodyPr/>
            <a:lstStyle/>
            <a:p/>
          </p:txBody>
        </p:sp>
        <p:sp>
          <p:nvSpPr>
            <p:cNvPr id="19" name="TextBox 19"/>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0" name="Freeform 20"/>
          <p:cNvSpPr/>
          <p:nvPr/>
        </p:nvSpPr>
        <p:spPr>
          <a:xfrm>
            <a:off x="10735483" y="5111979"/>
            <a:ext cx="1797887" cy="1795640"/>
          </a:xfrm>
          <a:custGeom>
            <a:rect l="l" t="t" r="r" b="b"/>
            <a:pathLst>
              <a:path w="1797887" h="1795640">
                <a:moveTo>
                  <a:pt x="0" y="0"/>
                </a:moveTo>
                <a:lnTo>
                  <a:pt x="1797887" y="0"/>
                </a:lnTo>
                <a:lnTo>
                  <a:pt x="1797887" y="1795640"/>
                </a:lnTo>
                <a:lnTo>
                  <a:pt x="0" y="1795640"/>
                </a:lnTo>
                <a:lnTo>
                  <a:pt x="0" y="0"/>
                </a:lnTo>
                <a:close/>
              </a:path>
            </a:pathLst>
          </a:custGeom>
          <a:blipFill>
            <a:blip r:embed="rId3"/>
            <a:stretch>
              <a:fillRect/>
            </a:stretch>
          </a:blipFill>
        </p:spPr>
        <p:txBody>
          <a:bodyPr/>
          <a:lstStyle/>
          <a:p/>
        </p:txBody>
      </p:sp>
      <p:grpSp>
        <p:nvGrpSpPr>
          <p:cNvPr id="21" name="Group 21"/>
          <p:cNvGrpSpPr/>
          <p:nvPr/>
        </p:nvGrpSpPr>
        <p:grpSpPr>
          <a:xfrm>
            <a:off x="10693566" y="5040121"/>
            <a:ext cx="1771409" cy="1771409"/>
            <a:chExt cx="812800" cy="812800"/>
          </a:xfrm>
        </p:grpSpPr>
        <p:sp>
          <p:nvSpPr>
            <p:cNvPr id="22" name="Freeform 22"/>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3" name="TextBox 23"/>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4" name="TextBox 24"/>
          <p:cNvSpPr txBox="1"/>
          <p:nvPr/>
        </p:nvSpPr>
        <p:spPr>
          <a:xfrm>
            <a:off x="10930453" y="3054194"/>
            <a:ext cx="1297634" cy="683991"/>
          </a:xfrm>
          <a:prstGeom prst="rect">
            <a:avLst/>
          </a:prstGeom>
        </p:spPr>
        <p:txBody>
          <a:bodyPr lIns="0" tIns="0" rIns="0" bIns="0" rtlCol="0" anchor="t">
            <a:spAutoFit/>
          </a:bodyPr>
          <a:lstStyle/>
          <a:p>
            <a:pPr algn="ctr">
              <a:lnSpc>
                <a:spcPts val="5349"/>
              </a:lnSpc>
              <a:spcBef>
                <a:spcPct val="0"/>
              </a:spcBef>
            </a:pPr>
            <a:r>
              <a:rPr lang="en-US" sz="3821">
                <a:solidFill>
                  <a:srgbClr val="43B4BE"/>
                </a:solidFill>
                <a:latin typeface="Poppins Bold"/>
              </a:rPr>
              <a:t>2022</a:t>
            </a:r>
          </a:p>
        </p:txBody>
      </p:sp>
      <p:sp>
        <p:nvSpPr>
          <p:cNvPr id="25" name="TextBox 25"/>
          <p:cNvSpPr txBox="1"/>
          <p:nvPr/>
        </p:nvSpPr>
        <p:spPr>
          <a:xfrm>
            <a:off x="10930453" y="7935465"/>
            <a:ext cx="1297634" cy="1222819"/>
          </a:xfrm>
          <a:prstGeom prst="rect">
            <a:avLst/>
          </a:prstGeom>
        </p:spPr>
        <p:txBody>
          <a:bodyPr lIns="0" tIns="0" rIns="0" bIns="0" rtlCol="0" anchor="t">
            <a:spAutoFit/>
          </a:bodyPr>
          <a:lstStyle/>
          <a:p>
            <a:pPr algn="ctr">
              <a:lnSpc>
                <a:spcPts val="3056"/>
              </a:lnSpc>
            </a:pPr>
            <a:r>
              <a:rPr lang="en-US" sz="3821">
                <a:solidFill>
                  <a:srgbClr val="43B4BE"/>
                </a:solidFill>
                <a:latin typeface="Poppins Bold"/>
              </a:rPr>
              <a:t>2023- 2030</a:t>
            </a:r>
          </a:p>
        </p:txBody>
      </p:sp>
      <p:sp>
        <p:nvSpPr>
          <p:cNvPr id="26" name="TextBox 26"/>
          <p:cNvSpPr txBox="1"/>
          <p:nvPr/>
        </p:nvSpPr>
        <p:spPr>
          <a:xfrm>
            <a:off x="12368950" y="2658957"/>
            <a:ext cx="5424306" cy="1473247"/>
          </a:xfrm>
          <a:prstGeom prst="rect">
            <a:avLst/>
          </a:prstGeom>
        </p:spPr>
        <p:txBody>
          <a:bodyPr lIns="0" tIns="0" rIns="0" bIns="0" rtlCol="0" anchor="t">
            <a:spAutoFit/>
          </a:bodyPr>
          <a:lstStyle/>
          <a:p>
            <a:pPr algn="ctr">
              <a:lnSpc>
                <a:spcPts val="5779"/>
              </a:lnSpc>
            </a:pPr>
            <a:r>
              <a:rPr lang="en-US" sz="4128">
                <a:solidFill>
                  <a:srgbClr val="FFFFFF"/>
                </a:solidFill>
                <a:latin typeface="Poppins"/>
              </a:rPr>
              <a:t>MARKET SIZE</a:t>
            </a:r>
          </a:p>
          <a:p>
            <a:pPr algn="ctr">
              <a:lnSpc>
                <a:spcPts val="5779"/>
              </a:lnSpc>
              <a:spcBef>
                <a:spcPct val="0"/>
              </a:spcBef>
            </a:pPr>
            <a:r>
              <a:rPr lang="en-US" sz="4128">
                <a:solidFill>
                  <a:srgbClr val="FFFFFF"/>
                </a:solidFill>
                <a:latin typeface="Poppins"/>
              </a:rPr>
              <a:t>USD 4,489.85 Million</a:t>
            </a:r>
          </a:p>
        </p:txBody>
      </p:sp>
      <p:sp>
        <p:nvSpPr>
          <p:cNvPr id="27" name="TextBox 27"/>
          <p:cNvSpPr txBox="1"/>
          <p:nvPr/>
        </p:nvSpPr>
        <p:spPr>
          <a:xfrm>
            <a:off x="12368950" y="7664987"/>
            <a:ext cx="4945660" cy="1476290"/>
          </a:xfrm>
          <a:prstGeom prst="rect">
            <a:avLst/>
          </a:prstGeom>
        </p:spPr>
        <p:txBody>
          <a:bodyPr lIns="0" tIns="0" rIns="0" bIns="0" rtlCol="0" anchor="t">
            <a:spAutoFit/>
          </a:bodyPr>
          <a:lstStyle/>
          <a:p>
            <a:pPr algn="ctr">
              <a:lnSpc>
                <a:spcPts val="5779"/>
              </a:lnSpc>
            </a:pPr>
            <a:r>
              <a:rPr lang="en-US" sz="4128">
                <a:solidFill>
                  <a:srgbClr val="FFFFFF"/>
                </a:solidFill>
                <a:latin typeface="Poppins"/>
              </a:rPr>
              <a:t>CAGR</a:t>
            </a:r>
          </a:p>
          <a:p>
            <a:pPr algn="ctr">
              <a:lnSpc>
                <a:spcPts val="5779"/>
              </a:lnSpc>
              <a:spcBef>
                <a:spcPct val="0"/>
              </a:spcBef>
            </a:pPr>
            <a:r>
              <a:rPr lang="en-US" sz="4128">
                <a:solidFill>
                  <a:srgbClr val="FFFFFF"/>
                </a:solidFill>
                <a:latin typeface="Poppins"/>
              </a:rPr>
              <a:t>6.87%</a:t>
            </a:r>
          </a:p>
        </p:txBody>
      </p:sp>
      <p:sp>
        <p:nvSpPr>
          <p:cNvPr id="28" name="TextBox 28"/>
          <p:cNvSpPr txBox="1"/>
          <p:nvPr/>
        </p:nvSpPr>
        <p:spPr>
          <a:xfrm>
            <a:off x="10930453" y="5530474"/>
            <a:ext cx="1297634" cy="683991"/>
          </a:xfrm>
          <a:prstGeom prst="rect">
            <a:avLst/>
          </a:prstGeom>
        </p:spPr>
        <p:txBody>
          <a:bodyPr lIns="0" tIns="0" rIns="0" bIns="0" rtlCol="0" anchor="t">
            <a:spAutoFit/>
          </a:bodyPr>
          <a:lstStyle/>
          <a:p>
            <a:pPr algn="ctr">
              <a:lnSpc>
                <a:spcPts val="5349"/>
              </a:lnSpc>
              <a:spcBef>
                <a:spcPct val="0"/>
              </a:spcBef>
            </a:pPr>
            <a:r>
              <a:rPr lang="en-US" sz="3821">
                <a:solidFill>
                  <a:srgbClr val="43B4BE"/>
                </a:solidFill>
                <a:latin typeface="Poppins Bold"/>
              </a:rPr>
              <a:t>2029</a:t>
            </a:r>
          </a:p>
        </p:txBody>
      </p:sp>
      <p:sp>
        <p:nvSpPr>
          <p:cNvPr id="29" name="TextBox 29"/>
          <p:cNvSpPr txBox="1"/>
          <p:nvPr/>
        </p:nvSpPr>
        <p:spPr>
          <a:xfrm>
            <a:off x="12368950" y="5240552"/>
            <a:ext cx="5197629" cy="1418586"/>
          </a:xfrm>
          <a:prstGeom prst="rect">
            <a:avLst/>
          </a:prstGeom>
        </p:spPr>
        <p:txBody>
          <a:bodyPr lIns="0" tIns="0" rIns="0" bIns="0" rtlCol="0" anchor="t">
            <a:spAutoFit/>
          </a:bodyPr>
          <a:lstStyle/>
          <a:p>
            <a:pPr algn="ctr">
              <a:lnSpc>
                <a:spcPts val="5607"/>
              </a:lnSpc>
            </a:pPr>
            <a:r>
              <a:rPr lang="en-US" sz="4005">
                <a:solidFill>
                  <a:srgbClr val="FFFFFF"/>
                </a:solidFill>
                <a:latin typeface="Poppins"/>
              </a:rPr>
              <a:t>FORECAST</a:t>
            </a:r>
          </a:p>
          <a:p>
            <a:pPr algn="ctr">
              <a:lnSpc>
                <a:spcPts val="5607"/>
              </a:lnSpc>
              <a:spcBef>
                <a:spcPct val="0"/>
              </a:spcBef>
            </a:pPr>
            <a:r>
              <a:rPr lang="en-US" sz="4005">
                <a:solidFill>
                  <a:srgbClr val="FFFFFF"/>
                </a:solidFill>
                <a:latin typeface="Poppins"/>
              </a:rPr>
              <a:t>USD 7,150.51</a:t>
            </a:r>
            <a:r>
              <a:rPr lang="en-US" sz="4005">
                <a:solidFill>
                  <a:srgbClr val="FFFFFF"/>
                </a:solidFill>
                <a:latin typeface="Poppins Bold"/>
              </a:rPr>
              <a:t> </a:t>
            </a:r>
            <a:r>
              <a:rPr lang="en-US" sz="4005">
                <a:solidFill>
                  <a:srgbClr val="FFFFFF"/>
                </a:solidFill>
                <a:latin typeface="Poppins"/>
              </a:rPr>
              <a:t>Million</a:t>
            </a:r>
          </a:p>
        </p:txBody>
      </p:sp>
      <p:sp>
        <p:nvSpPr>
          <p:cNvPr id="30" name="TextBox 30"/>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309770"/>
            <a:chExt cx="4816593" cy="344960"/>
          </a:xfrm>
        </p:grpSpPr>
        <p:sp>
          <p:nvSpPr>
            <p:cNvPr id="4" name="Freeform 4"/>
            <p:cNvSpPr/>
            <p:nvPr/>
          </p:nvSpPr>
          <p:spPr>
            <a:xfrm>
              <a:off x="0" y="0"/>
              <a:ext cx="4816592" cy="344960"/>
            </a:xfrm>
            <a:custGeom>
              <a:rect l="l" t="t" r="r" b="b"/>
              <a:pathLst>
                <a:path w="4816592" h="344960">
                  <a:moveTo>
                    <a:pt x="0" y="0"/>
                  </a:moveTo>
                  <a:lnTo>
                    <a:pt x="4816592" y="0"/>
                  </a:lnTo>
                  <a:lnTo>
                    <a:pt x="4816592" y="344960"/>
                  </a:lnTo>
                  <a:lnTo>
                    <a:pt x="0" y="344960"/>
                  </a:lnTo>
                  <a:close/>
                </a:path>
              </a:pathLst>
            </a:custGeom>
            <a:solidFill>
              <a:srgbClr val="000000">
                <a:alpha val="60000"/>
              </a:srgbClr>
            </a:solidFill>
          </p:spPr>
          <p:txBody>
            <a:bodyPr/>
            <a:lstStyle/>
            <a:p/>
          </p:txBody>
        </p:sp>
        <p:sp>
          <p:nvSpPr>
            <p:cNvPr id="5" name="TextBox 5"/>
            <p:cNvSpPr txBox="1"/>
            <p:nvPr/>
          </p:nvSpPr>
          <p:spPr>
            <a:xfrm>
              <a:off x="0" y="-38100"/>
              <a:ext cx="4816593" cy="38306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19178" y="97671"/>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7" name="Group 7"/>
          <p:cNvGrpSpPr/>
          <p:nvPr/>
        </p:nvGrpSpPr>
        <p:grpSpPr>
          <a:xfrm>
            <a:off x="4058268" y="4146306"/>
            <a:ext cx="9770744" cy="1994388"/>
            <a:chExt cx="9376373" cy="1913890"/>
          </a:xfrm>
        </p:grpSpPr>
        <p:sp>
          <p:nvSpPr>
            <p:cNvPr id="8" name="Freeform 8"/>
            <p:cNvSpPr/>
            <p:nvPr/>
          </p:nvSpPr>
          <p:spPr>
            <a:xfrm>
              <a:off x="0" y="0"/>
              <a:ext cx="9376373" cy="1913890"/>
            </a:xfrm>
            <a:custGeom>
              <a:rect l="l" t="t" r="r" b="b"/>
              <a:pathLst>
                <a:path w="9376373" h="1913889">
                  <a:moveTo>
                    <a:pt x="9251913" y="1913890"/>
                  </a:moveTo>
                  <a:lnTo>
                    <a:pt x="124460" y="1913890"/>
                  </a:lnTo>
                  <a:cubicBezTo>
                    <a:pt x="55880" y="1913890"/>
                    <a:pt x="0" y="1858010"/>
                    <a:pt x="0" y="1789430"/>
                  </a:cubicBezTo>
                  <a:lnTo>
                    <a:pt x="0" y="124460"/>
                  </a:lnTo>
                  <a:cubicBezTo>
                    <a:pt x="0" y="55880"/>
                    <a:pt x="55880" y="0"/>
                    <a:pt x="124460" y="0"/>
                  </a:cubicBezTo>
                  <a:lnTo>
                    <a:pt x="9251914" y="0"/>
                  </a:lnTo>
                  <a:cubicBezTo>
                    <a:pt x="9320493" y="0"/>
                    <a:pt x="9376373" y="55880"/>
                    <a:pt x="9376373" y="124460"/>
                  </a:cubicBezTo>
                  <a:lnTo>
                    <a:pt x="9376373" y="1789430"/>
                  </a:lnTo>
                  <a:cubicBezTo>
                    <a:pt x="9376373" y="1858010"/>
                    <a:pt x="9320493" y="1913890"/>
                    <a:pt x="9251914" y="1913890"/>
                  </a:cubicBezTo>
                  <a:close/>
                </a:path>
              </a:pathLst>
            </a:custGeom>
            <a:solidFill>
              <a:srgbClr val="1E3048"/>
            </a:solidFill>
          </p:spPr>
          <p:txBody>
            <a:bodyPr/>
            <a:lstStyle/>
            <a:p/>
          </p:txBody>
        </p:sp>
      </p:grpSp>
      <p:grpSp>
        <p:nvGrpSpPr>
          <p:cNvPr id="9" name="Group 9"/>
          <p:cNvGrpSpPr/>
          <p:nvPr/>
        </p:nvGrpSpPr>
        <p:grpSpPr>
          <a:xfrm rot="5400000">
            <a:off x="2409021" y="1996610"/>
            <a:ext cx="1475739" cy="6293780"/>
            <a:chExt cx="3130550" cy="13351270"/>
          </a:xfrm>
        </p:grpSpPr>
        <p:sp>
          <p:nvSpPr>
            <p:cNvPr id="10" name="Freeform 10"/>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1" name="TextBox 11"/>
          <p:cNvSpPr txBox="1"/>
          <p:nvPr/>
        </p:nvSpPr>
        <p:spPr>
          <a:xfrm>
            <a:off x="6293780" y="4318332"/>
            <a:ext cx="7653934" cy="1561403"/>
          </a:xfrm>
          <a:prstGeom prst="rect">
            <a:avLst/>
          </a:prstGeom>
        </p:spPr>
        <p:txBody>
          <a:bodyPr lIns="0" tIns="0" rIns="0" bIns="0" rtlCol="0" anchor="t">
            <a:spAutoFit/>
          </a:bodyPr>
          <a:lstStyle/>
          <a:p>
            <a:pPr algn="ctr">
              <a:lnSpc>
                <a:spcPts val="6382"/>
              </a:lnSpc>
            </a:pPr>
            <a:r>
              <a:rPr lang="en-US" sz="4558">
                <a:solidFill>
                  <a:srgbClr val="FFFFFF"/>
                </a:solidFill>
                <a:latin typeface="Montserrat"/>
              </a:rPr>
              <a:t>Low voltage </a:t>
            </a:r>
          </a:p>
          <a:p>
            <a:pPr algn="ctr">
              <a:lnSpc>
                <a:spcPts val="6382"/>
              </a:lnSpc>
            </a:pPr>
            <a:r>
              <a:rPr lang="en-US" sz="4558">
                <a:solidFill>
                  <a:srgbClr val="FFFFFF"/>
                </a:solidFill>
                <a:latin typeface="Montserrat"/>
              </a:rPr>
              <a:t>USD</a:t>
            </a:r>
            <a:r>
              <a:rPr lang="en-US" sz="4558">
                <a:solidFill>
                  <a:srgbClr val="FFFFFF"/>
                </a:solidFill>
                <a:latin typeface="Montserrat Bold"/>
              </a:rPr>
              <a:t> 2,897.34 </a:t>
            </a:r>
            <a:r>
              <a:rPr lang="en-US" sz="4558">
                <a:solidFill>
                  <a:srgbClr val="FFFFFF"/>
                </a:solidFill>
                <a:latin typeface="Montserrat"/>
              </a:rPr>
              <a:t>Million</a:t>
            </a:r>
          </a:p>
        </p:txBody>
      </p:sp>
      <p:sp>
        <p:nvSpPr>
          <p:cNvPr id="12" name="TextBox 12"/>
          <p:cNvSpPr txBox="1"/>
          <p:nvPr/>
        </p:nvSpPr>
        <p:spPr>
          <a:xfrm>
            <a:off x="833637" y="4813135"/>
            <a:ext cx="4194699" cy="667045"/>
          </a:xfrm>
          <a:prstGeom prst="rect">
            <a:avLst/>
          </a:prstGeom>
        </p:spPr>
        <p:txBody>
          <a:bodyPr lIns="0" tIns="0" rIns="0" bIns="0" rtlCol="0" anchor="t">
            <a:spAutoFit/>
          </a:bodyPr>
          <a:lstStyle/>
          <a:p>
            <a:pPr algn="ctr">
              <a:lnSpc>
                <a:spcPts val="5197"/>
              </a:lnSpc>
            </a:pPr>
            <a:r>
              <a:rPr lang="en-US" sz="4558">
                <a:solidFill>
                  <a:srgbClr val="43B4BE"/>
                </a:solidFill>
                <a:latin typeface="Montserrat Classic"/>
              </a:rPr>
              <a:t>Type analysis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2"/>
          <p:cNvSpPr txBox="1"/>
          <p:nvPr/>
        </p:nvSpPr>
        <p:spPr>
          <a:xfrm>
            <a:off x="135983" y="103850"/>
            <a:ext cx="18016034" cy="679451"/>
          </a:xfrm>
          <a:prstGeom prst="rect">
            <a:avLst/>
          </a:prstGeom>
        </p:spPr>
        <p:txBody>
          <a:bodyPr lIns="0" tIns="0" rIns="0" bIns="0" rtlCol="0" anchor="t">
            <a:spAutoFit/>
          </a:bodyPr>
          <a:lstStyle/>
          <a:p>
            <a:pPr algn="ctr">
              <a:lnSpc>
                <a:spcPts val="5599"/>
              </a:lnSpc>
              <a:spcBef>
                <a:spcPct val="0"/>
              </a:spcBef>
            </a:pPr>
            <a:r>
              <a:rPr lang="en-US" sz="3999" spc="127">
                <a:solidFill>
                  <a:srgbClr val="000000"/>
                </a:solidFill>
                <a:latin typeface="Canva Sans"/>
              </a:rPr>
              <a:t>Global Power Distribution Cabinets Market Revenue share for 2022</a:t>
            </a:r>
          </a:p>
        </p:txBody>
      </p:sp>
      <p:sp>
        <p:nvSpPr>
          <p:cNvPr id="3" name="TextBox 3"/>
          <p:cNvSpPr txBox="1"/>
          <p:nvPr/>
        </p:nvSpPr>
        <p:spPr>
          <a:xfrm>
            <a:off x="9912055" y="5200650"/>
            <a:ext cx="7902257" cy="1737189"/>
          </a:xfrm>
          <a:prstGeom prst="rect">
            <a:avLst/>
          </a:prstGeom>
        </p:spPr>
        <p:txBody>
          <a:bodyPr lIns="0" tIns="0" rIns="0" bIns="0" rtlCol="0" anchor="t">
            <a:spAutoFit/>
          </a:bodyPr>
          <a:lstStyle/>
          <a:p>
            <a:pPr algn="ctr">
              <a:lnSpc>
                <a:spcPts val="6757"/>
              </a:lnSpc>
            </a:pPr>
            <a:r>
              <a:rPr lang="en-US" sz="6142">
                <a:solidFill>
                  <a:srgbClr val="000000"/>
                </a:solidFill>
                <a:latin typeface="Canva Sans"/>
              </a:rPr>
              <a:t>North America </a:t>
            </a:r>
          </a:p>
          <a:p>
            <a:pPr algn="ctr">
              <a:lnSpc>
                <a:spcPts val="6757"/>
              </a:lnSpc>
            </a:pPr>
            <a:r>
              <a:rPr lang="en-US" sz="6142">
                <a:solidFill>
                  <a:srgbClr val="000000"/>
                </a:solidFill>
                <a:latin typeface="Canva Sans"/>
              </a:rPr>
              <a:t>USD 2,473.79Million</a:t>
            </a:r>
          </a:p>
        </p:txBody>
      </p:sp>
      <p:sp>
        <p:nvSpPr>
          <p:cNvPr id="4" name="Freeform 4"/>
          <p:cNvSpPr/>
          <p:nvPr/>
        </p:nvSpPr>
        <p:spPr>
          <a:xfrm>
            <a:off x="0" y="1028700"/>
            <a:ext cx="12172535" cy="9258300"/>
          </a:xfrm>
          <a:custGeom>
            <a:rect l="l" t="t" r="r" b="b"/>
            <a:pathLst>
              <a:path w="12172535" h="9258300">
                <a:moveTo>
                  <a:pt x="0" y="0"/>
                </a:moveTo>
                <a:lnTo>
                  <a:pt x="12172535" y="0"/>
                </a:lnTo>
                <a:lnTo>
                  <a:pt x="12172535" y="9258300"/>
                </a:lnTo>
                <a:lnTo>
                  <a:pt x="0" y="9258300"/>
                </a:lnTo>
                <a:lnTo>
                  <a:pt x="0" y="0"/>
                </a:lnTo>
                <a:close/>
              </a:path>
            </a:pathLst>
          </a:custGeom>
          <a:blipFill>
            <a:blip r:embed="rId2"/>
            <a:stretch>
              <a:fillRect l="-7550" t="-25665" r="-7734" b="-25907"/>
            </a:stretch>
          </a:blipFill>
        </p:spPr>
        <p:txBody>
          <a:body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6145416" y="2236202"/>
            <a:ext cx="8170709" cy="3011506"/>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383000" y="5577154"/>
            <a:ext cx="8933125" cy="3045144"/>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4E4364"/>
            </a:solidFill>
          </p:spPr>
          <p:txBody>
            <a:bodyPr/>
            <a:lstStyle/>
            <a:p/>
          </p:txBody>
        </p:sp>
      </p:grpSp>
      <p:grpSp>
        <p:nvGrpSpPr>
          <p:cNvPr id="7" name="Group 7"/>
          <p:cNvGrpSpPr/>
          <p:nvPr/>
        </p:nvGrpSpPr>
        <p:grpSpPr>
          <a:xfrm>
            <a:off x="5383000" y="2236202"/>
            <a:ext cx="8933125" cy="3011506"/>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869CCD"/>
            </a:solidFill>
          </p:spPr>
          <p:txBody>
            <a:bodyPr/>
            <a:lstStyle/>
            <a:p/>
          </p:txBody>
        </p:sp>
      </p:grpSp>
      <p:grpSp>
        <p:nvGrpSpPr>
          <p:cNvPr id="9" name="Group 9"/>
          <p:cNvGrpSpPr/>
          <p:nvPr/>
        </p:nvGrpSpPr>
        <p:grpSpPr>
          <a:xfrm>
            <a:off x="3971875" y="2702125"/>
            <a:ext cx="2558571" cy="2079659"/>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E4364"/>
            </a:solidFill>
          </p:spPr>
          <p:txBody>
            <a:bodyPr/>
            <a:lstStyle/>
            <a:p/>
          </p:txBody>
        </p:sp>
      </p:grpSp>
      <p:grpSp>
        <p:nvGrpSpPr>
          <p:cNvPr id="11" name="Group 11"/>
          <p:cNvGrpSpPr/>
          <p:nvPr/>
        </p:nvGrpSpPr>
        <p:grpSpPr>
          <a:xfrm>
            <a:off x="3971875" y="5986274"/>
            <a:ext cx="2558571" cy="2079659"/>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69CCD"/>
            </a:solidFill>
          </p:spPr>
          <p:txBody>
            <a:bodyPr/>
            <a:lstStyle/>
            <a:p/>
          </p:txBody>
        </p:sp>
      </p:grpSp>
      <p:grpSp>
        <p:nvGrpSpPr>
          <p:cNvPr id="13" name="Group 13"/>
          <p:cNvGrpSpPr>
            <a:grpSpLocks noChangeAspect="1"/>
          </p:cNvGrpSpPr>
          <p:nvPr/>
        </p:nvGrpSpPr>
        <p:grpSpPr>
          <a:xfrm rot="5400000">
            <a:off x="6409298" y="3440987"/>
            <a:ext cx="695076" cy="601936"/>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E4364"/>
            </a:solidFill>
          </p:spPr>
          <p:txBody>
            <a:bodyPr/>
            <a:lstStyle/>
            <a:p/>
          </p:txBody>
        </p:sp>
      </p:grpSp>
      <p:grpSp>
        <p:nvGrpSpPr>
          <p:cNvPr id="15" name="Group 15"/>
          <p:cNvGrpSpPr>
            <a:grpSpLocks noChangeAspect="1"/>
          </p:cNvGrpSpPr>
          <p:nvPr/>
        </p:nvGrpSpPr>
        <p:grpSpPr>
          <a:xfrm rot="5400000">
            <a:off x="6409298" y="6636752"/>
            <a:ext cx="695076" cy="601936"/>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69CCD"/>
            </a:solidFill>
          </p:spPr>
          <p:txBody>
            <a:bodyPr/>
            <a:lstStyle/>
            <a:p/>
          </p:txBody>
        </p:sp>
      </p:grpSp>
      <p:sp>
        <p:nvSpPr>
          <p:cNvPr id="17" name="TextBox 17"/>
          <p:cNvSpPr txBox="1"/>
          <p:nvPr/>
        </p:nvSpPr>
        <p:spPr>
          <a:xfrm>
            <a:off x="4160976" y="3362023"/>
            <a:ext cx="2294892"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Drivers</a:t>
            </a:r>
          </a:p>
        </p:txBody>
      </p:sp>
      <p:sp>
        <p:nvSpPr>
          <p:cNvPr id="18" name="TextBox 18"/>
          <p:cNvSpPr txBox="1"/>
          <p:nvPr/>
        </p:nvSpPr>
        <p:spPr>
          <a:xfrm>
            <a:off x="3971875" y="6651450"/>
            <a:ext cx="2822250" cy="524915"/>
          </a:xfrm>
          <a:prstGeom prst="rect">
            <a:avLst/>
          </a:prstGeom>
        </p:spPr>
        <p:txBody>
          <a:bodyPr lIns="0" tIns="0" rIns="0" bIns="0" rtlCol="0" anchor="t">
            <a:spAutoFit/>
          </a:bodyPr>
          <a:lstStyle/>
          <a:p>
            <a:pPr algn="ctr">
              <a:lnSpc>
                <a:spcPts val="4457"/>
              </a:lnSpc>
              <a:spcBef>
                <a:spcPct val="0"/>
              </a:spcBef>
            </a:pPr>
            <a:r>
              <a:rPr lang="en-US" sz="3184" spc="101">
                <a:solidFill>
                  <a:srgbClr val="FFFFFF"/>
                </a:solidFill>
                <a:latin typeface="Garet Bold"/>
              </a:rPr>
              <a:t>Restraints</a:t>
            </a:r>
          </a:p>
        </p:txBody>
      </p:sp>
      <p:sp>
        <p:nvSpPr>
          <p:cNvPr id="19" name="TextBox 19"/>
          <p:cNvSpPr txBox="1"/>
          <p:nvPr/>
        </p:nvSpPr>
        <p:spPr>
          <a:xfrm>
            <a:off x="7134234" y="2740225"/>
            <a:ext cx="6783170" cy="1659256"/>
          </a:xfrm>
          <a:prstGeom prst="rect">
            <a:avLst/>
          </a:prstGeom>
        </p:spPr>
        <p:txBody>
          <a:bodyPr lIns="0" tIns="0" rIns="0" bIns="0" rtlCol="0" anchor="t">
            <a:spAutoFit/>
          </a:bodyPr>
          <a:lstStyle/>
          <a:p>
            <a:pPr>
              <a:lnSpc>
                <a:spcPts val="3255"/>
              </a:lnSpc>
            </a:pPr>
            <a:r>
              <a:rPr lang="en-US" sz="3100" spc="99">
                <a:solidFill>
                  <a:srgbClr val="FFFFFF"/>
                </a:solidFill>
                <a:latin typeface="Barlow"/>
              </a:rPr>
              <a:t>The key factors which influence the overall sales demand for Power Distribution Cabinets Industry in a positive way.</a:t>
            </a:r>
          </a:p>
        </p:txBody>
      </p:sp>
      <p:sp>
        <p:nvSpPr>
          <p:cNvPr id="20" name="TextBox 20"/>
          <p:cNvSpPr txBox="1"/>
          <p:nvPr/>
        </p:nvSpPr>
        <p:spPr>
          <a:xfrm>
            <a:off x="7134234" y="5956213"/>
            <a:ext cx="6859600" cy="2478405"/>
          </a:xfrm>
          <a:prstGeom prst="rect">
            <a:avLst/>
          </a:prstGeom>
        </p:spPr>
        <p:txBody>
          <a:bodyPr lIns="0" tIns="0" rIns="0" bIns="0" rtlCol="0" anchor="t">
            <a:spAutoFit/>
          </a:bodyPr>
          <a:lstStyle/>
          <a:p>
            <a:pPr>
              <a:lnSpc>
                <a:spcPts val="3255"/>
              </a:lnSpc>
            </a:pPr>
            <a:r>
              <a:rPr lang="en-US" sz="3100" spc="99">
                <a:solidFill>
                  <a:srgbClr val="FFFFFF"/>
                </a:solidFill>
                <a:latin typeface="Barlow"/>
              </a:rPr>
              <a:t>Some of the restraining factors including strict government regulations, supply chain disruptions, and changing consumer preferences are affecting the market growth in the near future</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604435" y="1731940"/>
            <a:ext cx="15079129" cy="6823119"/>
            <a:chExt cx="4321383" cy="1955372"/>
          </a:xfrm>
        </p:grpSpPr>
        <p:sp>
          <p:nvSpPr>
            <p:cNvPr id="4" name="Freeform 4"/>
            <p:cNvSpPr/>
            <p:nvPr/>
          </p:nvSpPr>
          <p:spPr>
            <a:xfrm>
              <a:off x="0" y="0"/>
              <a:ext cx="4321384" cy="1955372"/>
            </a:xfrm>
            <a:custGeom>
              <a:rect l="l" t="t" r="r" b="b"/>
              <a:pathLst>
                <a:path w="4321384" h="1955371">
                  <a:moveTo>
                    <a:pt x="26184" y="0"/>
                  </a:moveTo>
                  <a:lnTo>
                    <a:pt x="4295199" y="0"/>
                  </a:lnTo>
                  <a:cubicBezTo>
                    <a:pt x="4302144" y="0"/>
                    <a:pt x="4308804" y="2759"/>
                    <a:pt x="4313714" y="7669"/>
                  </a:cubicBezTo>
                  <a:cubicBezTo>
                    <a:pt x="4318625" y="12580"/>
                    <a:pt x="4321384" y="19240"/>
                    <a:pt x="4321384" y="26184"/>
                  </a:cubicBezTo>
                  <a:lnTo>
                    <a:pt x="4321384" y="1929188"/>
                  </a:lnTo>
                  <a:cubicBezTo>
                    <a:pt x="4321384" y="1943649"/>
                    <a:pt x="4309660" y="1955372"/>
                    <a:pt x="4295199" y="1955372"/>
                  </a:cubicBezTo>
                  <a:lnTo>
                    <a:pt x="26184" y="1955372"/>
                  </a:lnTo>
                  <a:cubicBezTo>
                    <a:pt x="19240" y="1955372"/>
                    <a:pt x="12580" y="1952614"/>
                    <a:pt x="7669" y="1947703"/>
                  </a:cubicBezTo>
                  <a:cubicBezTo>
                    <a:pt x="2759" y="1942793"/>
                    <a:pt x="0" y="1936132"/>
                    <a:pt x="0" y="1929188"/>
                  </a:cubicBezTo>
                  <a:lnTo>
                    <a:pt x="0" y="26184"/>
                  </a:lnTo>
                  <a:cubicBezTo>
                    <a:pt x="0" y="11723"/>
                    <a:pt x="11723" y="0"/>
                    <a:pt x="26184" y="0"/>
                  </a:cubicBezTo>
                  <a:close/>
                </a:path>
              </a:pathLst>
            </a:custGeom>
            <a:solidFill>
              <a:srgbClr val="322E30">
                <a:alpha val="89804"/>
              </a:srgbClr>
            </a:solidFill>
          </p:spPr>
          <p:txBody>
            <a:bodyPr/>
            <a:lstStyle/>
            <a:p/>
          </p:txBody>
        </p:sp>
        <p:sp>
          <p:nvSpPr>
            <p:cNvPr id="5" name="TextBox 5"/>
            <p:cNvSpPr txBox="1"/>
            <p:nvPr/>
          </p:nvSpPr>
          <p:spPr>
            <a:xfrm>
              <a:off x="0" y="-38100"/>
              <a:ext cx="4321383" cy="19934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006966" y="3006639"/>
            <a:ext cx="14507862" cy="5080698"/>
          </a:xfrm>
          <a:prstGeom prst="rect">
            <a:avLst/>
          </a:prstGeom>
        </p:spPr>
        <p:txBody>
          <a:bodyPr lIns="0" tIns="0" rIns="0" bIns="0" rtlCol="0" anchor="t">
            <a:spAutoFit/>
          </a:bodyPr>
          <a:lstStyle/>
          <a:p>
            <a:pPr marL="776701" lvl="1" indent="-388350">
              <a:lnSpc>
                <a:spcPts val="5036"/>
              </a:lnSpc>
              <a:buFont typeface="Arial"/>
              <a:buChar char="•"/>
            </a:pPr>
            <a:r>
              <a:rPr lang="en-US" sz="3597">
                <a:solidFill>
                  <a:srgbClr val="FFFFFF"/>
                </a:solidFill>
                <a:latin typeface="Canva Sans"/>
              </a:rPr>
              <a:t>The Global Power Distribution Cabinets Market revenue in 2017: USD 3,483.78 Million</a:t>
            </a:r>
          </a:p>
          <a:p>
            <a:pPr marL="776701" lvl="1" indent="-388350">
              <a:lnSpc>
                <a:spcPts val="5036"/>
              </a:lnSpc>
              <a:buFont typeface="Arial"/>
              <a:buChar char="•"/>
            </a:pPr>
            <a:r>
              <a:rPr lang="en-US" sz="3597">
                <a:solidFill>
                  <a:srgbClr val="FFFFFF"/>
                </a:solidFill>
                <a:latin typeface="Canva Sans"/>
              </a:rPr>
              <a:t>Total revenue expected in year 2029: USD 7,150.51 Million</a:t>
            </a:r>
          </a:p>
          <a:p>
            <a:pPr marL="776701" lvl="1" indent="-388350">
              <a:lnSpc>
                <a:spcPts val="5036"/>
              </a:lnSpc>
              <a:buFont typeface="Arial"/>
              <a:buChar char="•"/>
            </a:pPr>
            <a:r>
              <a:rPr lang="en-US" sz="3597">
                <a:solidFill>
                  <a:srgbClr val="FFFFFF"/>
                </a:solidFill>
                <a:latin typeface="Canva Sans"/>
              </a:rPr>
              <a:t>CAGR from 2022-2029 is expected to be: 6.87%</a:t>
            </a:r>
          </a:p>
          <a:p>
            <a:pPr marL="776701" lvl="1" indent="-388350">
              <a:lnSpc>
                <a:spcPts val="5036"/>
              </a:lnSpc>
              <a:buFont typeface="Arial"/>
              <a:buChar char="•"/>
            </a:pPr>
            <a:r>
              <a:rPr lang="en-US" sz="3597">
                <a:solidFill>
                  <a:srgbClr val="FFFFFF"/>
                </a:solidFill>
                <a:latin typeface="Canva Sans"/>
              </a:rPr>
              <a:t>Based on Type segment, the market is segmented into Low voltage, Middle voltage, and High voltage</a:t>
            </a:r>
          </a:p>
          <a:p>
            <a:pPr marL="776701" lvl="1" indent="-388350">
              <a:lnSpc>
                <a:spcPts val="5036"/>
              </a:lnSpc>
              <a:buFont typeface="Arial"/>
              <a:buChar char="•"/>
            </a:pPr>
            <a:r>
              <a:rPr lang="en-US" sz="3597">
                <a:solidFill>
                  <a:srgbClr val="FFFFFF"/>
                </a:solidFill>
                <a:latin typeface="Canva Sans"/>
              </a:rPr>
              <a:t>Low voltage held for largest share of total revenue generated in 2020</a:t>
            </a:r>
          </a:p>
        </p:txBody>
      </p:sp>
      <p:sp>
        <p:nvSpPr>
          <p:cNvPr id="7" name="TextBox 7"/>
          <p:cNvSpPr txBox="1"/>
          <p:nvPr/>
        </p:nvSpPr>
        <p:spPr>
          <a:xfrm>
            <a:off x="4412790" y="1931194"/>
            <a:ext cx="9030353" cy="768429"/>
          </a:xfrm>
          <a:prstGeom prst="rect">
            <a:avLst/>
          </a:prstGeom>
        </p:spPr>
        <p:txBody>
          <a:bodyPr lIns="0" tIns="0" rIns="0" bIns="0" rtlCol="0" anchor="t">
            <a:spAutoFit/>
          </a:bodyPr>
          <a:lstStyle/>
          <a:p>
            <a:pPr algn="ctr">
              <a:lnSpc>
                <a:spcPts val="5900"/>
              </a:lnSpc>
            </a:pPr>
            <a:r>
              <a:rPr lang="en-US" sz="5514">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529" r="-529"/>
            </a:stretch>
          </a:blipFill>
        </p:spPr>
        <p:txBody>
          <a:bodyPr/>
          <a:lstStyle/>
          <a:p/>
        </p:txBody>
      </p:sp>
      <p:grpSp>
        <p:nvGrpSpPr>
          <p:cNvPr id="3" name="Group 3"/>
          <p:cNvGrpSpPr/>
          <p:nvPr/>
        </p:nvGrpSpPr>
        <p:grpSpPr>
          <a:xfrm>
            <a:off x="0" y="14287"/>
            <a:ext cx="18288000" cy="10272713"/>
            <a:chExt cx="4816593" cy="2705570"/>
          </a:xfrm>
        </p:grpSpPr>
        <p:sp>
          <p:nvSpPr>
            <p:cNvPr id="4" name="Freeform 4"/>
            <p:cNvSpPr/>
            <p:nvPr/>
          </p:nvSpPr>
          <p:spPr>
            <a:xfrm>
              <a:off x="0" y="0"/>
              <a:ext cx="4816592" cy="2705570"/>
            </a:xfrm>
            <a:custGeom>
              <a:rect l="l" t="t" r="r" b="b"/>
              <a:pathLst>
                <a:path w="4816592" h="2705570">
                  <a:moveTo>
                    <a:pt x="0" y="0"/>
                  </a:moveTo>
                  <a:lnTo>
                    <a:pt x="4816592" y="0"/>
                  </a:lnTo>
                  <a:lnTo>
                    <a:pt x="4816592" y="2705570"/>
                  </a:lnTo>
                  <a:lnTo>
                    <a:pt x="0" y="2705570"/>
                  </a:lnTo>
                  <a:close/>
                </a:path>
              </a:pathLst>
            </a:custGeom>
            <a:solidFill>
              <a:srgbClr val="000000">
                <a:alpha val="49804"/>
              </a:srgbClr>
            </a:solidFill>
          </p:spPr>
          <p:txBody>
            <a:bodyPr/>
            <a:lstStyle/>
            <a:p/>
          </p:txBody>
        </p:sp>
        <p:sp>
          <p:nvSpPr>
            <p:cNvPr id="5" name="TextBox 5"/>
            <p:cNvSpPr txBox="1"/>
            <p:nvPr/>
          </p:nvSpPr>
          <p:spPr>
            <a:xfrm>
              <a:off x="0" y="-38100"/>
              <a:ext cx="4816593" cy="274367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748942" y="2553632"/>
            <a:ext cx="3754153" cy="1492276"/>
          </a:xfrm>
          <a:custGeom>
            <a:rect l="l" t="t" r="r" b="b"/>
            <a:pathLst>
              <a:path w="3754153" h="1492276">
                <a:moveTo>
                  <a:pt x="0" y="0"/>
                </a:moveTo>
                <a:lnTo>
                  <a:pt x="3754154" y="0"/>
                </a:lnTo>
                <a:lnTo>
                  <a:pt x="3754154" y="1492276"/>
                </a:lnTo>
                <a:lnTo>
                  <a:pt x="0" y="1492276"/>
                </a:lnTo>
                <a:lnTo>
                  <a:pt x="0" y="0"/>
                </a:lnTo>
                <a:close/>
              </a:path>
            </a:pathLst>
          </a:custGeom>
          <a:blipFill>
            <a:blip r:embed="rId3"/>
            <a:stretch>
              <a:fillRect/>
            </a:stretch>
          </a:blipFill>
        </p:spPr>
        <p:txBody>
          <a:bodyPr/>
          <a:lstStyle/>
          <a:p/>
        </p:txBody>
      </p:sp>
      <p:sp>
        <p:nvSpPr>
          <p:cNvPr id="7" name="Freeform 7"/>
          <p:cNvSpPr/>
          <p:nvPr/>
        </p:nvSpPr>
        <p:spPr>
          <a:xfrm>
            <a:off x="5924123" y="2860776"/>
            <a:ext cx="5554967" cy="877989"/>
          </a:xfrm>
          <a:custGeom>
            <a:rect l="l" t="t" r="r" b="b"/>
            <a:pathLst>
              <a:path w="5554967" h="877988">
                <a:moveTo>
                  <a:pt x="0" y="0"/>
                </a:moveTo>
                <a:lnTo>
                  <a:pt x="5554966" y="0"/>
                </a:lnTo>
                <a:lnTo>
                  <a:pt x="5554966" y="877989"/>
                </a:lnTo>
                <a:lnTo>
                  <a:pt x="0" y="877989"/>
                </a:lnTo>
                <a:lnTo>
                  <a:pt x="0" y="0"/>
                </a:lnTo>
                <a:close/>
              </a:path>
            </a:pathLst>
          </a:custGeom>
          <a:blipFill>
            <a:blip r:embed="rId4"/>
            <a:stretch>
              <a:fillRect l="-10638" t="-332692" r="-10942" b="-336538"/>
            </a:stretch>
          </a:blipFill>
        </p:spPr>
        <p:txBody>
          <a:bodyPr/>
          <a:lstStyle/>
          <a:p/>
        </p:txBody>
      </p:sp>
      <p:sp>
        <p:nvSpPr>
          <p:cNvPr id="8" name="Freeform 8"/>
          <p:cNvSpPr/>
          <p:nvPr/>
        </p:nvSpPr>
        <p:spPr>
          <a:xfrm>
            <a:off x="13279458" y="1765687"/>
            <a:ext cx="3068166" cy="3068166"/>
          </a:xfrm>
          <a:custGeom>
            <a:rect l="l" t="t" r="r" b="b"/>
            <a:pathLst>
              <a:path w="3068166" h="3068166">
                <a:moveTo>
                  <a:pt x="0" y="0"/>
                </a:moveTo>
                <a:lnTo>
                  <a:pt x="3068166" y="0"/>
                </a:lnTo>
                <a:lnTo>
                  <a:pt x="3068166" y="3068166"/>
                </a:lnTo>
                <a:lnTo>
                  <a:pt x="0" y="3068166"/>
                </a:lnTo>
                <a:lnTo>
                  <a:pt x="0" y="0"/>
                </a:lnTo>
                <a:close/>
              </a:path>
            </a:pathLst>
          </a:custGeom>
          <a:blipFill>
            <a:blip r:embed="rId5"/>
            <a:stretch>
              <a:fillRect/>
            </a:stretch>
          </a:blipFill>
        </p:spPr>
        <p:txBody>
          <a:bodyPr/>
          <a:lstStyle/>
          <a:p/>
        </p:txBody>
      </p:sp>
      <p:sp>
        <p:nvSpPr>
          <p:cNvPr id="9" name="Freeform 9"/>
          <p:cNvSpPr/>
          <p:nvPr/>
        </p:nvSpPr>
        <p:spPr>
          <a:xfrm>
            <a:off x="524708" y="5089063"/>
            <a:ext cx="4537561" cy="1363504"/>
          </a:xfrm>
          <a:custGeom>
            <a:rect l="l" t="t" r="r" b="b"/>
            <a:pathLst>
              <a:path w="4537561" h="1363504">
                <a:moveTo>
                  <a:pt x="0" y="0"/>
                </a:moveTo>
                <a:lnTo>
                  <a:pt x="4537562" y="0"/>
                </a:lnTo>
                <a:lnTo>
                  <a:pt x="4537562" y="1363504"/>
                </a:lnTo>
                <a:lnTo>
                  <a:pt x="0" y="1363504"/>
                </a:lnTo>
                <a:lnTo>
                  <a:pt x="0" y="0"/>
                </a:lnTo>
                <a:close/>
              </a:path>
            </a:pathLst>
          </a:custGeom>
          <a:blipFill>
            <a:blip r:embed="rId6"/>
            <a:stretch>
              <a:fillRect l="-5418" t="-132786" r="-5418" b="-136065"/>
            </a:stretch>
          </a:blipFill>
        </p:spPr>
        <p:txBody>
          <a:bodyPr/>
          <a:lstStyle/>
          <a:p/>
        </p:txBody>
      </p:sp>
      <p:sp>
        <p:nvSpPr>
          <p:cNvPr id="10" name="Freeform 10"/>
          <p:cNvSpPr/>
          <p:nvPr/>
        </p:nvSpPr>
        <p:spPr>
          <a:xfrm>
            <a:off x="6557695" y="4305917"/>
            <a:ext cx="4569881" cy="2010748"/>
          </a:xfrm>
          <a:custGeom>
            <a:rect l="l" t="t" r="r" b="b"/>
            <a:pathLst>
              <a:path w="4569881" h="2010747">
                <a:moveTo>
                  <a:pt x="0" y="0"/>
                </a:moveTo>
                <a:lnTo>
                  <a:pt x="4569881" y="0"/>
                </a:lnTo>
                <a:lnTo>
                  <a:pt x="4569881" y="2010747"/>
                </a:lnTo>
                <a:lnTo>
                  <a:pt x="0" y="2010747"/>
                </a:lnTo>
                <a:lnTo>
                  <a:pt x="0" y="0"/>
                </a:lnTo>
                <a:close/>
              </a:path>
            </a:pathLst>
          </a:custGeom>
          <a:blipFill>
            <a:blip r:embed="rId7"/>
            <a:stretch>
              <a:fillRect/>
            </a:stretch>
          </a:blipFill>
        </p:spPr>
        <p:txBody>
          <a:bodyPr/>
          <a:lstStyle/>
          <a:p/>
        </p:txBody>
      </p:sp>
      <p:sp>
        <p:nvSpPr>
          <p:cNvPr id="11" name="Freeform 11"/>
          <p:cNvSpPr/>
          <p:nvPr/>
        </p:nvSpPr>
        <p:spPr>
          <a:xfrm>
            <a:off x="12624323" y="5249238"/>
            <a:ext cx="4378434" cy="1203329"/>
          </a:xfrm>
          <a:custGeom>
            <a:rect l="l" t="t" r="r" b="b"/>
            <a:pathLst>
              <a:path w="4378434" h="1203329">
                <a:moveTo>
                  <a:pt x="0" y="0"/>
                </a:moveTo>
                <a:lnTo>
                  <a:pt x="4378434" y="0"/>
                </a:lnTo>
                <a:lnTo>
                  <a:pt x="4378434" y="1203329"/>
                </a:lnTo>
                <a:lnTo>
                  <a:pt x="0" y="1203329"/>
                </a:lnTo>
                <a:lnTo>
                  <a:pt x="0" y="0"/>
                </a:lnTo>
                <a:close/>
              </a:path>
            </a:pathLst>
          </a:custGeom>
          <a:blipFill>
            <a:blip r:embed="rId8"/>
            <a:stretch>
              <a:fillRect l="-11414" t="-38002" r="-11414" b="-40263"/>
            </a:stretch>
          </a:blipFill>
        </p:spPr>
        <p:txBody>
          <a:bodyPr/>
          <a:lstStyle/>
          <a:p/>
        </p:txBody>
      </p:sp>
      <p:sp>
        <p:nvSpPr>
          <p:cNvPr id="12" name="Freeform 12"/>
          <p:cNvSpPr/>
          <p:nvPr/>
        </p:nvSpPr>
        <p:spPr>
          <a:xfrm>
            <a:off x="585247" y="6900013"/>
            <a:ext cx="4081544" cy="1918326"/>
          </a:xfrm>
          <a:custGeom>
            <a:rect l="l" t="t" r="r" b="b"/>
            <a:pathLst>
              <a:path w="4081544" h="1918326">
                <a:moveTo>
                  <a:pt x="0" y="0"/>
                </a:moveTo>
                <a:lnTo>
                  <a:pt x="4081544" y="0"/>
                </a:lnTo>
                <a:lnTo>
                  <a:pt x="4081544" y="1918325"/>
                </a:lnTo>
                <a:lnTo>
                  <a:pt x="0" y="1918325"/>
                </a:lnTo>
                <a:lnTo>
                  <a:pt x="0" y="0"/>
                </a:lnTo>
                <a:close/>
              </a:path>
            </a:pathLst>
          </a:custGeom>
          <a:blipFill>
            <a:blip r:embed="rId9"/>
            <a:stretch>
              <a:fillRect/>
            </a:stretch>
          </a:blipFill>
        </p:spPr>
        <p:txBody>
          <a:bodyPr/>
          <a:lstStyle/>
          <a:p/>
        </p:txBody>
      </p:sp>
      <p:sp>
        <p:nvSpPr>
          <p:cNvPr id="13" name="Freeform 13"/>
          <p:cNvSpPr/>
          <p:nvPr/>
        </p:nvSpPr>
        <p:spPr>
          <a:xfrm>
            <a:off x="6334672" y="6594663"/>
            <a:ext cx="4792904" cy="1930174"/>
          </a:xfrm>
          <a:custGeom>
            <a:rect l="l" t="t" r="r" b="b"/>
            <a:pathLst>
              <a:path w="4792904" h="1930174">
                <a:moveTo>
                  <a:pt x="0" y="0"/>
                </a:moveTo>
                <a:lnTo>
                  <a:pt x="4792904" y="0"/>
                </a:lnTo>
                <a:lnTo>
                  <a:pt x="4792904" y="1930174"/>
                </a:lnTo>
                <a:lnTo>
                  <a:pt x="0" y="1930174"/>
                </a:lnTo>
                <a:lnTo>
                  <a:pt x="0" y="0"/>
                </a:lnTo>
                <a:close/>
              </a:path>
            </a:pathLst>
          </a:custGeom>
          <a:blipFill>
            <a:blip r:embed="rId10"/>
            <a:stretch>
              <a:fillRect l="-2714" t="-80898" r="-2714" b="-80898"/>
            </a:stretch>
          </a:blipFill>
        </p:spPr>
        <p:txBody>
          <a:bodyPr/>
          <a:lstStyle/>
          <a:p/>
        </p:txBody>
      </p:sp>
      <p:sp>
        <p:nvSpPr>
          <p:cNvPr id="14" name="Freeform 14"/>
          <p:cNvSpPr/>
          <p:nvPr/>
        </p:nvSpPr>
        <p:spPr>
          <a:xfrm>
            <a:off x="12378663" y="7266249"/>
            <a:ext cx="5207951" cy="1258588"/>
          </a:xfrm>
          <a:custGeom>
            <a:rect l="l" t="t" r="r" b="b"/>
            <a:pathLst>
              <a:path w="5207951" h="1258588">
                <a:moveTo>
                  <a:pt x="0" y="0"/>
                </a:moveTo>
                <a:lnTo>
                  <a:pt x="5207951" y="0"/>
                </a:lnTo>
                <a:lnTo>
                  <a:pt x="5207951" y="1258588"/>
                </a:lnTo>
                <a:lnTo>
                  <a:pt x="0" y="1258588"/>
                </a:lnTo>
                <a:lnTo>
                  <a:pt x="0" y="0"/>
                </a:lnTo>
                <a:close/>
              </a:path>
            </a:pathLst>
          </a:custGeom>
          <a:blipFill>
            <a:blip r:embed="rId11"/>
            <a:stretch>
              <a:fillRect l="-16250" t="-103103" r="-17083" b="-107241"/>
            </a:stretch>
          </a:blipFill>
        </p:spPr>
        <p:txBody>
          <a:bodyPr/>
          <a:lstStyle/>
          <a:p/>
        </p:txBody>
      </p:sp>
      <p:sp>
        <p:nvSpPr>
          <p:cNvPr id="15" name="Freeform 15"/>
          <p:cNvSpPr/>
          <p:nvPr/>
        </p:nvSpPr>
        <p:spPr>
          <a:xfrm>
            <a:off x="3527670" y="8782012"/>
            <a:ext cx="5203453" cy="1276510"/>
          </a:xfrm>
          <a:custGeom>
            <a:rect l="l" t="t" r="r" b="b"/>
            <a:pathLst>
              <a:path w="5203453" h="1276510">
                <a:moveTo>
                  <a:pt x="0" y="0"/>
                </a:moveTo>
                <a:lnTo>
                  <a:pt x="5203454" y="0"/>
                </a:lnTo>
                <a:lnTo>
                  <a:pt x="5203454" y="1276510"/>
                </a:lnTo>
                <a:lnTo>
                  <a:pt x="0" y="1276510"/>
                </a:lnTo>
                <a:lnTo>
                  <a:pt x="0" y="0"/>
                </a:lnTo>
                <a:close/>
              </a:path>
            </a:pathLst>
          </a:custGeom>
          <a:blipFill>
            <a:blip r:embed="rId12"/>
            <a:stretch>
              <a:fillRect t="-4353" b="0"/>
            </a:stretch>
          </a:blipFill>
        </p:spPr>
        <p:txBody>
          <a:bodyPr/>
          <a:lstStyle/>
          <a:p/>
        </p:txBody>
      </p:sp>
      <p:sp>
        <p:nvSpPr>
          <p:cNvPr id="16" name="TextBox 16"/>
          <p:cNvSpPr txBox="1"/>
          <p:nvPr/>
        </p:nvSpPr>
        <p:spPr>
          <a:xfrm>
            <a:off x="5238599" y="700088"/>
            <a:ext cx="7810802"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384587" y="7948191"/>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uau4rsa"/>
              </a:rPr>
              <a:t>https://tinyurl.com/muau4rsa</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43</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 Distribution Cabinets Market Report 2023</dc:title>
  <cp:lastModifiedBy>decipher market</cp:lastModifiedBy>
  <cp:revision>2</cp:revision>
  <dcterms:created xsi:type="dcterms:W3CDTF">2006-08-16T00:00:00Z</dcterms:created>
  <dcterms:modified xsi:type="dcterms:W3CDTF">2024-02-20T10:28:52Z</dcterms:modified>
</cp:coreProperties>
</file>