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27z7pu3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1818740" cy="1858102"/>
          </a:xfrm>
          <a:prstGeom prst="rect">
            <a:avLst/>
          </a:prstGeom>
        </p:spPr>
      </p:pic>
      <p:sp>
        <p:nvSpPr>
          <p:cNvPr id="4" name="TextBox 4"/>
          <p:cNvSpPr txBox="1"/>
          <p:nvPr/>
        </p:nvSpPr>
        <p:spPr>
          <a:xfrm>
            <a:off x="442532" y="4050790"/>
            <a:ext cx="14949867" cy="2984856"/>
          </a:xfrm>
          <a:prstGeom prst="rect">
            <a:avLst/>
          </a:prstGeom>
        </p:spPr>
        <p:txBody>
          <a:bodyPr wrap="square" lIns="0" tIns="0" rIns="0" bIns="0" rtlCol="0" anchor="t">
            <a:spAutoFit/>
          </a:bodyPr>
          <a:lstStyle/>
          <a:p>
            <a:pPr>
              <a:lnSpc>
                <a:spcPts val="7650"/>
              </a:lnSpc>
            </a:pPr>
            <a:r>
              <a:rPr lang="en-US" sz="7500">
                <a:solidFill>
                  <a:srgbClr val="000000"/>
                </a:solidFill>
                <a:latin typeface="Poppins"/>
              </a:rPr>
              <a:t>PLYWOOD</a:t>
            </a:r>
          </a:p>
          <a:p>
            <a:pPr>
              <a:lnSpc>
                <a:spcPts val="7650"/>
              </a:lnSpc>
            </a:pPr>
            <a:r>
              <a:rPr lang="en-US" sz="7500">
                <a:solidFill>
                  <a:srgbClr val="000000"/>
                </a:solidFill>
                <a:latin typeface="Poppins"/>
              </a:rPr>
              <a:t>MARKET REPORT </a:t>
            </a:r>
          </a:p>
          <a:p>
            <a:pPr>
              <a:lnSpc>
                <a:spcPts val="7650"/>
              </a:lnSpc>
            </a:pPr>
            <a:r>
              <a:rPr lang="en-US" sz="7500">
                <a:solidFill>
                  <a:srgbClr val="000000"/>
                </a:solidFill>
                <a:latin typeface="Poppins"/>
              </a:rPr>
              <a:t>2024</a:t>
            </a:r>
          </a:p>
        </p:txBody>
      </p:sp>
      <p:sp>
        <p:nvSpPr>
          <p:cNvPr id="5" name="TextBox 5"/>
          <p:cNvSpPr txBox="1"/>
          <p:nvPr/>
        </p:nvSpPr>
        <p:spPr>
          <a:xfrm>
            <a:off x="203915" y="9532522"/>
            <a:ext cx="8940085"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296" b="-18296"/>
            </a:stretch>
          </a:blipFill>
        </p:spPr>
        <p:txBody>
          <a:bodyPr/>
          <a:lstStyle/>
          <a:p/>
        </p:txBody>
      </p:sp>
      <p:grpSp>
        <p:nvGrpSpPr>
          <p:cNvPr id="3" name="Group 3"/>
          <p:cNvGrpSpPr/>
          <p:nvPr/>
        </p:nvGrpSpPr>
        <p:grpSpPr>
          <a:xfrm>
            <a:off x="1303040" y="1908112"/>
            <a:ext cx="16236544" cy="7350188"/>
            <a:chExt cx="4276291" cy="1935852"/>
          </a:xfrm>
        </p:grpSpPr>
        <p:sp>
          <p:nvSpPr>
            <p:cNvPr id="4" name="Freeform 4"/>
            <p:cNvSpPr/>
            <p:nvPr/>
          </p:nvSpPr>
          <p:spPr>
            <a:xfrm>
              <a:off x="0" y="0"/>
              <a:ext cx="4276291" cy="1935852"/>
            </a:xfrm>
            <a:custGeom>
              <a:rect l="l" t="t" r="r" b="b"/>
              <a:pathLst>
                <a:path w="4276291" h="1935852">
                  <a:moveTo>
                    <a:pt x="0" y="0"/>
                  </a:moveTo>
                  <a:lnTo>
                    <a:pt x="4276291" y="0"/>
                  </a:lnTo>
                  <a:lnTo>
                    <a:pt x="4276291" y="1935852"/>
                  </a:lnTo>
                  <a:lnTo>
                    <a:pt x="0" y="1935852"/>
                  </a:lnTo>
                  <a:close/>
                </a:path>
              </a:pathLst>
            </a:custGeom>
            <a:solidFill>
              <a:srgbClr val="070000">
                <a:alpha val="65882"/>
              </a:srgbClr>
            </a:solidFill>
          </p:spPr>
          <p:txBody>
            <a:bodyPr/>
            <a:lstStyle/>
            <a:p/>
          </p:txBody>
        </p:sp>
        <p:sp>
          <p:nvSpPr>
            <p:cNvPr id="5" name="TextBox 5"/>
            <p:cNvSpPr txBox="1"/>
            <p:nvPr/>
          </p:nvSpPr>
          <p:spPr>
            <a:xfrm>
              <a:off x="0" y="-47625"/>
              <a:ext cx="4276291" cy="198347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1028700" y="842038"/>
            <a:ext cx="2094509" cy="2132148"/>
          </a:xfrm>
          <a:prstGeom prst="rect">
            <a:avLst/>
          </a:prstGeom>
        </p:spPr>
      </p:pic>
      <p:sp>
        <p:nvSpPr>
          <p:cNvPr id="7" name="TextBox 7"/>
          <p:cNvSpPr txBox="1"/>
          <p:nvPr/>
        </p:nvSpPr>
        <p:spPr>
          <a:xfrm>
            <a:off x="1646830" y="3347448"/>
            <a:ext cx="15548966" cy="5343525"/>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Poppins"/>
              </a:rPr>
              <a:t>Plywood is a versatile engineered wood product composed of thin layers of wood veneer bonded together with adhesives under high pressure and heat. This construction technique gives plywood exceptional strength, stability, and resistance to warping or twisting compared to solid wood. It is commonly used in construction, furniture making, and interior finishing due to its cost-effectiveness, durability, and ease of customization. Plywood comes in various grades and thicknesses to suit different applications, from structural support in building projects to decorative paneling. Its widespread availability and adaptability make plywood a fundamental material in the global construction and woodworking industries.</a:t>
            </a:r>
          </a:p>
        </p:txBody>
      </p:sp>
      <p:sp>
        <p:nvSpPr>
          <p:cNvPr id="8" name="TextBox 8"/>
          <p:cNvSpPr txBox="1"/>
          <p:nvPr/>
        </p:nvSpPr>
        <p:spPr>
          <a:xfrm>
            <a:off x="5357409" y="211427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9078" y="6183558"/>
            <a:ext cx="9628123" cy="2911302"/>
            <a:chExt cx="879738" cy="266011"/>
          </a:xfrm>
        </p:grpSpPr>
        <p:sp>
          <p:nvSpPr>
            <p:cNvPr id="4" name="Freeform 4"/>
            <p:cNvSpPr/>
            <p:nvPr/>
          </p:nvSpPr>
          <p:spPr>
            <a:xfrm>
              <a:off x="0" y="0"/>
              <a:ext cx="879738" cy="266011"/>
            </a:xfrm>
            <a:custGeom>
              <a:rect l="l" t="t" r="r" b="b"/>
              <a:pathLst>
                <a:path w="879737" h="266011">
                  <a:moveTo>
                    <a:pt x="80409" y="0"/>
                  </a:moveTo>
                  <a:lnTo>
                    <a:pt x="799329" y="0"/>
                  </a:lnTo>
                  <a:cubicBezTo>
                    <a:pt x="843738" y="0"/>
                    <a:pt x="879738" y="36001"/>
                    <a:pt x="879738" y="80409"/>
                  </a:cubicBezTo>
                  <a:lnTo>
                    <a:pt x="879738" y="185601"/>
                  </a:lnTo>
                  <a:cubicBezTo>
                    <a:pt x="879738" y="206927"/>
                    <a:pt x="871267" y="227380"/>
                    <a:pt x="856187" y="242459"/>
                  </a:cubicBezTo>
                  <a:cubicBezTo>
                    <a:pt x="841107" y="257539"/>
                    <a:pt x="820655" y="266011"/>
                    <a:pt x="799329" y="266011"/>
                  </a:cubicBezTo>
                  <a:lnTo>
                    <a:pt x="80409" y="266011"/>
                  </a:lnTo>
                  <a:cubicBezTo>
                    <a:pt x="59084" y="266011"/>
                    <a:pt x="38631" y="257539"/>
                    <a:pt x="23551" y="242459"/>
                  </a:cubicBezTo>
                  <a:cubicBezTo>
                    <a:pt x="8472" y="227380"/>
                    <a:pt x="0" y="206927"/>
                    <a:pt x="0" y="185601"/>
                  </a:cubicBezTo>
                  <a:lnTo>
                    <a:pt x="0" y="80409"/>
                  </a:lnTo>
                  <a:cubicBezTo>
                    <a:pt x="0" y="59084"/>
                    <a:pt x="8472" y="38631"/>
                    <a:pt x="23551" y="23551"/>
                  </a:cubicBezTo>
                  <a:cubicBezTo>
                    <a:pt x="38631" y="8472"/>
                    <a:pt x="59084" y="0"/>
                    <a:pt x="80409" y="0"/>
                  </a:cubicBezTo>
                  <a:close/>
                </a:path>
              </a:pathLst>
            </a:custGeom>
            <a:solidFill>
              <a:srgbClr val="000000">
                <a:alpha val="66667"/>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53824" y="6596550"/>
            <a:ext cx="2342192" cy="2339264"/>
          </a:xfrm>
          <a:custGeom>
            <a:rect l="l" t="t" r="r" b="b"/>
            <a:pathLst>
              <a:path w="2342192" h="2339264">
                <a:moveTo>
                  <a:pt x="0" y="0"/>
                </a:moveTo>
                <a:lnTo>
                  <a:pt x="2342192" y="0"/>
                </a:lnTo>
                <a:lnTo>
                  <a:pt x="2342192" y="2339264"/>
                </a:lnTo>
                <a:lnTo>
                  <a:pt x="0" y="2339264"/>
                </a:lnTo>
                <a:lnTo>
                  <a:pt x="0" y="0"/>
                </a:lnTo>
                <a:close/>
              </a:path>
            </a:pathLst>
          </a:custGeom>
          <a:blipFill>
            <a:blip r:embed="rId3"/>
            <a:stretch>
              <a:fillRect/>
            </a:stretch>
          </a:blipFill>
        </p:spPr>
        <p:txBody>
          <a:bodyPr/>
          <a:lstStyle/>
          <a:p/>
        </p:txBody>
      </p:sp>
      <p:grpSp>
        <p:nvGrpSpPr>
          <p:cNvPr id="7" name="Group 7"/>
          <p:cNvGrpSpPr/>
          <p:nvPr/>
        </p:nvGrpSpPr>
        <p:grpSpPr>
          <a:xfrm>
            <a:off x="499217" y="6502937"/>
            <a:ext cx="2307697" cy="230769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grpSp>
        <p:nvGrpSpPr>
          <p:cNvPr id="11" name="Group 11"/>
          <p:cNvGrpSpPr/>
          <p:nvPr/>
        </p:nvGrpSpPr>
        <p:grpSpPr>
          <a:xfrm>
            <a:off x="159078" y="3027115"/>
            <a:ext cx="9628123" cy="2911302"/>
            <a:chExt cx="879738" cy="266011"/>
          </a:xfrm>
        </p:grpSpPr>
        <p:sp>
          <p:nvSpPr>
            <p:cNvPr id="12" name="Freeform 12"/>
            <p:cNvSpPr/>
            <p:nvPr/>
          </p:nvSpPr>
          <p:spPr>
            <a:xfrm>
              <a:off x="0" y="0"/>
              <a:ext cx="879738" cy="266011"/>
            </a:xfrm>
            <a:custGeom>
              <a:rect l="l" t="t" r="r" b="b"/>
              <a:pathLst>
                <a:path w="879737" h="266011">
                  <a:moveTo>
                    <a:pt x="80409" y="0"/>
                  </a:moveTo>
                  <a:lnTo>
                    <a:pt x="799329" y="0"/>
                  </a:lnTo>
                  <a:cubicBezTo>
                    <a:pt x="843738" y="0"/>
                    <a:pt x="879738" y="36001"/>
                    <a:pt x="879738" y="80409"/>
                  </a:cubicBezTo>
                  <a:lnTo>
                    <a:pt x="879738" y="185601"/>
                  </a:lnTo>
                  <a:cubicBezTo>
                    <a:pt x="879738" y="206927"/>
                    <a:pt x="871267" y="227380"/>
                    <a:pt x="856187" y="242459"/>
                  </a:cubicBezTo>
                  <a:cubicBezTo>
                    <a:pt x="841107" y="257539"/>
                    <a:pt x="820655" y="266011"/>
                    <a:pt x="799329" y="266011"/>
                  </a:cubicBezTo>
                  <a:lnTo>
                    <a:pt x="80409" y="266011"/>
                  </a:lnTo>
                  <a:cubicBezTo>
                    <a:pt x="59084" y="266011"/>
                    <a:pt x="38631" y="257539"/>
                    <a:pt x="23551" y="242459"/>
                  </a:cubicBezTo>
                  <a:cubicBezTo>
                    <a:pt x="8472" y="227380"/>
                    <a:pt x="0" y="206927"/>
                    <a:pt x="0" y="185601"/>
                  </a:cubicBezTo>
                  <a:lnTo>
                    <a:pt x="0" y="80409"/>
                  </a:lnTo>
                  <a:cubicBezTo>
                    <a:pt x="0" y="59084"/>
                    <a:pt x="8472" y="38631"/>
                    <a:pt x="23551" y="23551"/>
                  </a:cubicBezTo>
                  <a:cubicBezTo>
                    <a:pt x="38631" y="8472"/>
                    <a:pt x="59084" y="0"/>
                    <a:pt x="80409" y="0"/>
                  </a:cubicBezTo>
                  <a:close/>
                </a:path>
              </a:pathLst>
            </a:custGeom>
            <a:solidFill>
              <a:srgbClr val="000000">
                <a:alpha val="66667"/>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553824" y="3440107"/>
            <a:ext cx="2342192" cy="2339264"/>
          </a:xfrm>
          <a:custGeom>
            <a:rect l="l" t="t" r="r" b="b"/>
            <a:pathLst>
              <a:path w="2342192" h="2339264">
                <a:moveTo>
                  <a:pt x="0" y="0"/>
                </a:moveTo>
                <a:lnTo>
                  <a:pt x="2342192" y="0"/>
                </a:lnTo>
                <a:lnTo>
                  <a:pt x="2342192" y="2339263"/>
                </a:lnTo>
                <a:lnTo>
                  <a:pt x="0" y="2339263"/>
                </a:lnTo>
                <a:lnTo>
                  <a:pt x="0" y="0"/>
                </a:lnTo>
                <a:close/>
              </a:path>
            </a:pathLst>
          </a:custGeom>
          <a:blipFill>
            <a:blip r:embed="rId3"/>
            <a:stretch>
              <a:fillRect/>
            </a:stretch>
          </a:blipFill>
        </p:spPr>
        <p:txBody>
          <a:bodyPr/>
          <a:lstStyle/>
          <a:p/>
        </p:txBody>
      </p:sp>
      <p:grpSp>
        <p:nvGrpSpPr>
          <p:cNvPr id="15" name="Group 15"/>
          <p:cNvGrpSpPr/>
          <p:nvPr/>
        </p:nvGrpSpPr>
        <p:grpSpPr>
          <a:xfrm>
            <a:off x="499217" y="3346494"/>
            <a:ext cx="2307697" cy="2307697"/>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807821" y="7127100"/>
            <a:ext cx="1690489" cy="1317123"/>
          </a:xfrm>
          <a:prstGeom prst="rect">
            <a:avLst/>
          </a:prstGeom>
        </p:spPr>
        <p:txBody>
          <a:bodyPr lIns="0" tIns="0" rIns="0" bIns="0" rtlCol="0" anchor="t">
            <a:spAutoFit/>
          </a:bodyPr>
          <a:lstStyle/>
          <a:p>
            <a:pPr algn="ctr">
              <a:lnSpc>
                <a:spcPts val="3136"/>
              </a:lnSpc>
            </a:pPr>
            <a:r>
              <a:rPr lang="en-US" sz="4978">
                <a:solidFill>
                  <a:srgbClr val="1E3048"/>
                </a:solidFill>
                <a:latin typeface="Poppins Bold"/>
              </a:rPr>
              <a:t>2024- 2031</a:t>
            </a:r>
          </a:p>
        </p:txBody>
      </p:sp>
      <p:sp>
        <p:nvSpPr>
          <p:cNvPr id="19" name="TextBox 19"/>
          <p:cNvSpPr txBox="1"/>
          <p:nvPr/>
        </p:nvSpPr>
        <p:spPr>
          <a:xfrm>
            <a:off x="2806914" y="6701036"/>
            <a:ext cx="6326921" cy="1665735"/>
          </a:xfrm>
          <a:prstGeom prst="rect">
            <a:avLst/>
          </a:prstGeom>
        </p:spPr>
        <p:txBody>
          <a:bodyPr lIns="0" tIns="0" rIns="0" bIns="0" rtlCol="0" anchor="t">
            <a:spAutoFit/>
          </a:bodyPr>
          <a:lstStyle/>
          <a:p>
            <a:pPr algn="ctr">
              <a:lnSpc>
                <a:spcPts val="6391"/>
              </a:lnSpc>
            </a:pPr>
            <a:r>
              <a:rPr lang="en-US" sz="5416">
                <a:solidFill>
                  <a:srgbClr val="FFFFFF"/>
                </a:solidFill>
                <a:latin typeface="Poppins"/>
              </a:rPr>
              <a:t>CAGR</a:t>
            </a:r>
          </a:p>
          <a:p>
            <a:pPr algn="ctr">
              <a:lnSpc>
                <a:spcPts val="6391"/>
              </a:lnSpc>
            </a:pPr>
            <a:r>
              <a:rPr lang="en-US" sz="5416">
                <a:solidFill>
                  <a:srgbClr val="FFFFFF"/>
                </a:solidFill>
                <a:latin typeface="Poppins"/>
              </a:rPr>
              <a:t>7.00%</a:t>
            </a:r>
          </a:p>
        </p:txBody>
      </p:sp>
      <p:sp>
        <p:nvSpPr>
          <p:cNvPr id="20" name="TextBox 20"/>
          <p:cNvSpPr txBox="1"/>
          <p:nvPr/>
        </p:nvSpPr>
        <p:spPr>
          <a:xfrm>
            <a:off x="5162248" y="533100"/>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21" name="TextBox 21"/>
          <p:cNvSpPr txBox="1"/>
          <p:nvPr/>
        </p:nvSpPr>
        <p:spPr>
          <a:xfrm>
            <a:off x="739119" y="4333624"/>
            <a:ext cx="1690489" cy="526884"/>
          </a:xfrm>
          <a:prstGeom prst="rect">
            <a:avLst/>
          </a:prstGeom>
        </p:spPr>
        <p:txBody>
          <a:bodyPr lIns="0" tIns="0" rIns="0" bIns="0" rtlCol="0" anchor="t">
            <a:spAutoFit/>
          </a:bodyPr>
          <a:lstStyle/>
          <a:p>
            <a:pPr algn="ctr">
              <a:lnSpc>
                <a:spcPts val="3136"/>
              </a:lnSpc>
            </a:pPr>
            <a:r>
              <a:rPr lang="en-US" sz="4978">
                <a:solidFill>
                  <a:srgbClr val="1E3048"/>
                </a:solidFill>
                <a:latin typeface="Poppins Bold"/>
              </a:rPr>
              <a:t>2024</a:t>
            </a:r>
          </a:p>
        </p:txBody>
      </p:sp>
      <p:sp>
        <p:nvSpPr>
          <p:cNvPr id="22" name="TextBox 22"/>
          <p:cNvSpPr txBox="1"/>
          <p:nvPr/>
        </p:nvSpPr>
        <p:spPr>
          <a:xfrm>
            <a:off x="2806914" y="3643663"/>
            <a:ext cx="6885604" cy="1665735"/>
          </a:xfrm>
          <a:prstGeom prst="rect">
            <a:avLst/>
          </a:prstGeom>
        </p:spPr>
        <p:txBody>
          <a:bodyPr lIns="0" tIns="0" rIns="0" bIns="0" rtlCol="0" anchor="t">
            <a:spAutoFit/>
          </a:bodyPr>
          <a:lstStyle/>
          <a:p>
            <a:pPr algn="ctr">
              <a:lnSpc>
                <a:spcPts val="6391"/>
              </a:lnSpc>
            </a:pPr>
            <a:r>
              <a:rPr lang="en-US" sz="5416">
                <a:solidFill>
                  <a:srgbClr val="FFFFFF"/>
                </a:solidFill>
                <a:latin typeface="Poppins"/>
              </a:rPr>
              <a:t>MARKET SIZE</a:t>
            </a:r>
          </a:p>
          <a:p>
            <a:pPr algn="ctr">
              <a:lnSpc>
                <a:spcPts val="6391"/>
              </a:lnSpc>
            </a:pPr>
            <a:r>
              <a:rPr lang="en-US" sz="5416">
                <a:solidFill>
                  <a:srgbClr val="FFFFFF"/>
                </a:solidFill>
                <a:latin typeface="Poppins"/>
              </a:rPr>
              <a:t>USD 55812.2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295544" y="2711839"/>
            <a:ext cx="6486369" cy="3106450"/>
            <a:chExt cx="8108519" cy="3883329"/>
          </a:xfrm>
        </p:grpSpPr>
        <p:sp>
          <p:nvSpPr>
            <p:cNvPr id="4" name="Freeform 4"/>
            <p:cNvSpPr/>
            <p:nvPr/>
          </p:nvSpPr>
          <p:spPr>
            <a:xfrm>
              <a:off x="0" y="0"/>
              <a:ext cx="8108519" cy="3883330"/>
            </a:xfrm>
            <a:custGeom>
              <a:rect l="l" t="t" r="r" b="b"/>
              <a:pathLst>
                <a:path w="8108519" h="3883330">
                  <a:moveTo>
                    <a:pt x="7984058" y="3883329"/>
                  </a:moveTo>
                  <a:lnTo>
                    <a:pt x="124460" y="3883329"/>
                  </a:lnTo>
                  <a:cubicBezTo>
                    <a:pt x="55880" y="3883329"/>
                    <a:pt x="0" y="3827449"/>
                    <a:pt x="0" y="3758869"/>
                  </a:cubicBezTo>
                  <a:lnTo>
                    <a:pt x="0" y="124460"/>
                  </a:lnTo>
                  <a:cubicBezTo>
                    <a:pt x="0" y="55880"/>
                    <a:pt x="55880" y="0"/>
                    <a:pt x="124460" y="0"/>
                  </a:cubicBezTo>
                  <a:lnTo>
                    <a:pt x="7984058" y="0"/>
                  </a:lnTo>
                  <a:cubicBezTo>
                    <a:pt x="8052639" y="0"/>
                    <a:pt x="8108519" y="55880"/>
                    <a:pt x="8108519" y="124460"/>
                  </a:cubicBezTo>
                  <a:lnTo>
                    <a:pt x="8108519" y="3758869"/>
                  </a:lnTo>
                  <a:cubicBezTo>
                    <a:pt x="8108519" y="3827449"/>
                    <a:pt x="8052639" y="3883330"/>
                    <a:pt x="7984058" y="3883330"/>
                  </a:cubicBezTo>
                  <a:close/>
                </a:path>
              </a:pathLst>
            </a:custGeom>
            <a:solidFill>
              <a:srgbClr val="472C18">
                <a:alpha val="86667"/>
              </a:srgbClr>
            </a:solidFill>
          </p:spPr>
          <p:txBody>
            <a:bodyPr/>
            <a:lstStyle/>
            <a:p/>
          </p:txBody>
        </p:sp>
      </p:grpSp>
      <p:grpSp>
        <p:nvGrpSpPr>
          <p:cNvPr id="5" name="Group 5"/>
          <p:cNvGrpSpPr/>
          <p:nvPr/>
        </p:nvGrpSpPr>
        <p:grpSpPr>
          <a:xfrm rot="5400000">
            <a:off x="1197183" y="2640846"/>
            <a:ext cx="850462" cy="324843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43424" y="7388"/>
            <a:ext cx="18416022" cy="1021312"/>
            <a:chExt cx="4850310" cy="268987"/>
          </a:xfrm>
        </p:grpSpPr>
        <p:sp>
          <p:nvSpPr>
            <p:cNvPr id="8" name="Freeform 8"/>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55686"/>
              </a:srgbClr>
            </a:solidFill>
          </p:spPr>
          <p:txBody>
            <a:bodyPr/>
            <a:lstStyle/>
            <a:p/>
          </p:txBody>
        </p:sp>
        <p:sp>
          <p:nvSpPr>
            <p:cNvPr id="9" name="TextBox 9"/>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1" name="Picture 11"/>
          <p:cNvPicPr>
            <a:picLocks noChangeAspect="1"/>
          </p:cNvPicPr>
          <p:nvPr/>
        </p:nvPicPr>
        <p:blipFill>
          <a:blip r:embed="rId3"/>
          <a:srcRect l="36500" t="25150" r="35874" b="24564"/>
          <a:stretch>
            <a:fillRect/>
          </a:stretch>
        </p:blipFill>
        <p:spPr>
          <a:xfrm>
            <a:off x="-1803" y="-194737"/>
            <a:ext cx="1871908" cy="1916613"/>
          </a:xfrm>
          <a:prstGeom prst="rect">
            <a:avLst/>
          </a:prstGeom>
        </p:spPr>
      </p:pic>
      <p:grpSp>
        <p:nvGrpSpPr>
          <p:cNvPr id="12" name="Group 12"/>
          <p:cNvGrpSpPr/>
          <p:nvPr/>
        </p:nvGrpSpPr>
        <p:grpSpPr>
          <a:xfrm>
            <a:off x="2338967" y="6151850"/>
            <a:ext cx="6486369" cy="3106450"/>
            <a:chExt cx="8108519" cy="3883329"/>
          </a:xfrm>
        </p:grpSpPr>
        <p:sp>
          <p:nvSpPr>
            <p:cNvPr id="13" name="Freeform 13"/>
            <p:cNvSpPr/>
            <p:nvPr/>
          </p:nvSpPr>
          <p:spPr>
            <a:xfrm>
              <a:off x="0" y="0"/>
              <a:ext cx="8108519" cy="3883330"/>
            </a:xfrm>
            <a:custGeom>
              <a:rect l="l" t="t" r="r" b="b"/>
              <a:pathLst>
                <a:path w="8108519" h="3883330">
                  <a:moveTo>
                    <a:pt x="7984058" y="3883329"/>
                  </a:moveTo>
                  <a:lnTo>
                    <a:pt x="124460" y="3883329"/>
                  </a:lnTo>
                  <a:cubicBezTo>
                    <a:pt x="55880" y="3883329"/>
                    <a:pt x="0" y="3827449"/>
                    <a:pt x="0" y="3758869"/>
                  </a:cubicBezTo>
                  <a:lnTo>
                    <a:pt x="0" y="124460"/>
                  </a:lnTo>
                  <a:cubicBezTo>
                    <a:pt x="0" y="55880"/>
                    <a:pt x="55880" y="0"/>
                    <a:pt x="124460" y="0"/>
                  </a:cubicBezTo>
                  <a:lnTo>
                    <a:pt x="7984058" y="0"/>
                  </a:lnTo>
                  <a:cubicBezTo>
                    <a:pt x="8052639" y="0"/>
                    <a:pt x="8108519" y="55880"/>
                    <a:pt x="8108519" y="124460"/>
                  </a:cubicBezTo>
                  <a:lnTo>
                    <a:pt x="8108519" y="3758869"/>
                  </a:lnTo>
                  <a:cubicBezTo>
                    <a:pt x="8108519" y="3827449"/>
                    <a:pt x="8052639" y="3883330"/>
                    <a:pt x="7984058" y="3883330"/>
                  </a:cubicBezTo>
                  <a:close/>
                </a:path>
              </a:pathLst>
            </a:custGeom>
            <a:solidFill>
              <a:srgbClr val="472C18">
                <a:alpha val="86667"/>
              </a:srgbClr>
            </a:solidFill>
          </p:spPr>
          <p:txBody>
            <a:bodyPr/>
            <a:lstStyle/>
            <a:p/>
          </p:txBody>
        </p:sp>
      </p:grpSp>
      <p:grpSp>
        <p:nvGrpSpPr>
          <p:cNvPr id="14" name="Group 14"/>
          <p:cNvGrpSpPr/>
          <p:nvPr/>
        </p:nvGrpSpPr>
        <p:grpSpPr>
          <a:xfrm rot="5400000">
            <a:off x="1240607" y="6080857"/>
            <a:ext cx="850462" cy="3248435"/>
            <a:chExt cx="3130550" cy="11957493"/>
          </a:xfrm>
        </p:grpSpPr>
        <p:sp>
          <p:nvSpPr>
            <p:cNvPr id="15" name="Freeform 15"/>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6" name="Group 16"/>
          <p:cNvGrpSpPr/>
          <p:nvPr/>
        </p:nvGrpSpPr>
        <p:grpSpPr>
          <a:xfrm>
            <a:off x="11801631" y="4426029"/>
            <a:ext cx="6486369" cy="3106450"/>
            <a:chExt cx="8108519" cy="3883329"/>
          </a:xfrm>
        </p:grpSpPr>
        <p:sp>
          <p:nvSpPr>
            <p:cNvPr id="17" name="Freeform 17"/>
            <p:cNvSpPr/>
            <p:nvPr/>
          </p:nvSpPr>
          <p:spPr>
            <a:xfrm>
              <a:off x="0" y="0"/>
              <a:ext cx="8108519" cy="3883330"/>
            </a:xfrm>
            <a:custGeom>
              <a:rect l="l" t="t" r="r" b="b"/>
              <a:pathLst>
                <a:path w="8108519" h="3883330">
                  <a:moveTo>
                    <a:pt x="7984058" y="3883329"/>
                  </a:moveTo>
                  <a:lnTo>
                    <a:pt x="124460" y="3883329"/>
                  </a:lnTo>
                  <a:cubicBezTo>
                    <a:pt x="55880" y="3883329"/>
                    <a:pt x="0" y="3827449"/>
                    <a:pt x="0" y="3758869"/>
                  </a:cubicBezTo>
                  <a:lnTo>
                    <a:pt x="0" y="124460"/>
                  </a:lnTo>
                  <a:cubicBezTo>
                    <a:pt x="0" y="55880"/>
                    <a:pt x="55880" y="0"/>
                    <a:pt x="124460" y="0"/>
                  </a:cubicBezTo>
                  <a:lnTo>
                    <a:pt x="7984058" y="0"/>
                  </a:lnTo>
                  <a:cubicBezTo>
                    <a:pt x="8052639" y="0"/>
                    <a:pt x="8108519" y="55880"/>
                    <a:pt x="8108519" y="124460"/>
                  </a:cubicBezTo>
                  <a:lnTo>
                    <a:pt x="8108519" y="3758869"/>
                  </a:lnTo>
                  <a:cubicBezTo>
                    <a:pt x="8108519" y="3827449"/>
                    <a:pt x="8052639" y="3883330"/>
                    <a:pt x="7984058" y="3883330"/>
                  </a:cubicBezTo>
                  <a:close/>
                </a:path>
              </a:pathLst>
            </a:custGeom>
            <a:solidFill>
              <a:srgbClr val="472C18">
                <a:alpha val="86667"/>
              </a:srgbClr>
            </a:solidFill>
          </p:spPr>
          <p:txBody>
            <a:bodyPr/>
            <a:lstStyle/>
            <a:p/>
          </p:txBody>
        </p:sp>
      </p:grpSp>
      <p:grpSp>
        <p:nvGrpSpPr>
          <p:cNvPr id="18" name="Group 18"/>
          <p:cNvGrpSpPr/>
          <p:nvPr/>
        </p:nvGrpSpPr>
        <p:grpSpPr>
          <a:xfrm rot="5400000">
            <a:off x="10703270" y="4355037"/>
            <a:ext cx="850462" cy="3248435"/>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0" name="TextBox 20"/>
          <p:cNvSpPr txBox="1"/>
          <p:nvPr/>
        </p:nvSpPr>
        <p:spPr>
          <a:xfrm>
            <a:off x="3525831" y="3354791"/>
            <a:ext cx="5070491" cy="1791970"/>
          </a:xfrm>
          <a:prstGeom prst="rect">
            <a:avLst/>
          </a:prstGeom>
        </p:spPr>
        <p:txBody>
          <a:bodyPr lIns="0" tIns="0" rIns="0" bIns="0" rtlCol="0" anchor="t">
            <a:spAutoFit/>
          </a:bodyPr>
          <a:lstStyle/>
          <a:p>
            <a:pPr marL="863601" lvl="1" indent="-431801">
              <a:lnSpc>
                <a:spcPts val="4640"/>
              </a:lnSpc>
              <a:buFont typeface="Arial"/>
              <a:buChar char="•"/>
            </a:pPr>
            <a:r>
              <a:rPr lang="en-US" sz="4000">
                <a:solidFill>
                  <a:srgbClr val="FFFFFF"/>
                </a:solidFill>
                <a:latin typeface="Poppins"/>
              </a:rPr>
              <a:t>3 ply</a:t>
            </a:r>
          </a:p>
          <a:p>
            <a:pPr marL="863601" lvl="1" indent="-431801">
              <a:lnSpc>
                <a:spcPts val="4640"/>
              </a:lnSpc>
              <a:buFont typeface="Arial"/>
              <a:buChar char="•"/>
            </a:pPr>
            <a:r>
              <a:rPr lang="en-US" sz="4000">
                <a:solidFill>
                  <a:srgbClr val="FFFFFF"/>
                </a:solidFill>
                <a:latin typeface="Poppins"/>
              </a:rPr>
              <a:t>5 ply</a:t>
            </a:r>
          </a:p>
          <a:p>
            <a:pPr marL="863601" lvl="1" indent="-431801">
              <a:lnSpc>
                <a:spcPts val="4640"/>
              </a:lnSpc>
              <a:buFont typeface="Arial"/>
              <a:buChar char="•"/>
            </a:pPr>
            <a:r>
              <a:rPr lang="en-US" sz="4000">
                <a:solidFill>
                  <a:srgbClr val="FFFFFF"/>
                </a:solidFill>
                <a:latin typeface="Poppins"/>
              </a:rPr>
              <a:t>7 ply</a:t>
            </a:r>
          </a:p>
        </p:txBody>
      </p:sp>
      <p:sp>
        <p:nvSpPr>
          <p:cNvPr id="21" name="TextBox 21"/>
          <p:cNvSpPr txBox="1"/>
          <p:nvPr/>
        </p:nvSpPr>
        <p:spPr>
          <a:xfrm>
            <a:off x="-1803" y="4018567"/>
            <a:ext cx="3111940" cy="407462"/>
          </a:xfrm>
          <a:prstGeom prst="rect">
            <a:avLst/>
          </a:prstGeom>
        </p:spPr>
        <p:txBody>
          <a:bodyPr lIns="0" tIns="0" rIns="0" bIns="0" rtlCol="0" anchor="t">
            <a:spAutoFit/>
          </a:bodyPr>
          <a:lstStyle/>
          <a:p>
            <a:pPr algn="ctr">
              <a:lnSpc>
                <a:spcPts val="2915"/>
              </a:lnSpc>
            </a:pPr>
            <a:r>
              <a:rPr lang="en-US" sz="2886">
                <a:solidFill>
                  <a:srgbClr val="43B4BE"/>
                </a:solidFill>
                <a:latin typeface="Poppins"/>
              </a:rPr>
              <a:t>Ply Segment</a:t>
            </a:r>
          </a:p>
        </p:txBody>
      </p:sp>
      <p:sp>
        <p:nvSpPr>
          <p:cNvPr id="22" name="TextBox 22"/>
          <p:cNvSpPr txBox="1"/>
          <p:nvPr/>
        </p:nvSpPr>
        <p:spPr>
          <a:xfrm>
            <a:off x="3525831" y="6794802"/>
            <a:ext cx="5070491" cy="1791970"/>
          </a:xfrm>
          <a:prstGeom prst="rect">
            <a:avLst/>
          </a:prstGeom>
        </p:spPr>
        <p:txBody>
          <a:bodyPr lIns="0" tIns="0" rIns="0" bIns="0" rtlCol="0" anchor="t">
            <a:spAutoFit/>
          </a:bodyPr>
          <a:lstStyle/>
          <a:p>
            <a:pPr marL="863601" lvl="1" indent="-431801">
              <a:lnSpc>
                <a:spcPts val="4640"/>
              </a:lnSpc>
              <a:buFont typeface="Arial"/>
              <a:buChar char="•"/>
            </a:pPr>
            <a:r>
              <a:rPr lang="en-US" sz="4000">
                <a:solidFill>
                  <a:srgbClr val="FFFFFF"/>
                </a:solidFill>
                <a:latin typeface="Poppins"/>
              </a:rPr>
              <a:t>&lt;8mm</a:t>
            </a:r>
          </a:p>
          <a:p>
            <a:pPr marL="863601" lvl="1" indent="-431801">
              <a:lnSpc>
                <a:spcPts val="4640"/>
              </a:lnSpc>
              <a:buFont typeface="Arial"/>
              <a:buChar char="•"/>
            </a:pPr>
            <a:r>
              <a:rPr lang="en-US" sz="4000">
                <a:solidFill>
                  <a:srgbClr val="FFFFFF"/>
                </a:solidFill>
                <a:latin typeface="Poppins"/>
              </a:rPr>
              <a:t>8mm-18mm</a:t>
            </a:r>
          </a:p>
          <a:p>
            <a:pPr marL="863601" lvl="1" indent="-431801">
              <a:lnSpc>
                <a:spcPts val="4640"/>
              </a:lnSpc>
              <a:buFont typeface="Arial"/>
              <a:buChar char="•"/>
            </a:pPr>
            <a:r>
              <a:rPr lang="en-US" sz="4000">
                <a:solidFill>
                  <a:srgbClr val="FFFFFF"/>
                </a:solidFill>
                <a:latin typeface="Poppins"/>
              </a:rPr>
              <a:t>&gt;18mm</a:t>
            </a:r>
          </a:p>
        </p:txBody>
      </p:sp>
      <p:sp>
        <p:nvSpPr>
          <p:cNvPr id="23" name="TextBox 23"/>
          <p:cNvSpPr txBox="1"/>
          <p:nvPr/>
        </p:nvSpPr>
        <p:spPr>
          <a:xfrm>
            <a:off x="41620" y="7332435"/>
            <a:ext cx="3111940" cy="773855"/>
          </a:xfrm>
          <a:prstGeom prst="rect">
            <a:avLst/>
          </a:prstGeom>
        </p:spPr>
        <p:txBody>
          <a:bodyPr lIns="0" tIns="0" rIns="0" bIns="0" rtlCol="0" anchor="t">
            <a:spAutoFit/>
          </a:bodyPr>
          <a:lstStyle/>
          <a:p>
            <a:pPr algn="ctr">
              <a:lnSpc>
                <a:spcPts val="2915"/>
              </a:lnSpc>
            </a:pPr>
            <a:r>
              <a:rPr lang="en-US" sz="2886">
                <a:solidFill>
                  <a:srgbClr val="43B4BE"/>
                </a:solidFill>
                <a:latin typeface="Poppins"/>
              </a:rPr>
              <a:t>Thickness Segment</a:t>
            </a:r>
          </a:p>
        </p:txBody>
      </p:sp>
      <p:sp>
        <p:nvSpPr>
          <p:cNvPr id="24" name="TextBox 24"/>
          <p:cNvSpPr txBox="1"/>
          <p:nvPr/>
        </p:nvSpPr>
        <p:spPr>
          <a:xfrm>
            <a:off x="13028944" y="4671245"/>
            <a:ext cx="5070491" cy="2480181"/>
          </a:xfrm>
          <a:prstGeom prst="rect">
            <a:avLst/>
          </a:prstGeom>
        </p:spPr>
        <p:txBody>
          <a:bodyPr lIns="0" tIns="0" rIns="0" bIns="0" rtlCol="0" anchor="t">
            <a:spAutoFit/>
          </a:bodyPr>
          <a:lstStyle/>
          <a:p>
            <a:pPr marL="722608" lvl="1" indent="-361304">
              <a:lnSpc>
                <a:spcPts val="3882"/>
              </a:lnSpc>
              <a:buFont typeface="Arial"/>
              <a:buChar char="•"/>
            </a:pPr>
            <a:r>
              <a:rPr lang="en-US" sz="3346">
                <a:solidFill>
                  <a:srgbClr val="FFFFFF"/>
                </a:solidFill>
                <a:latin typeface="Poppins"/>
              </a:rPr>
              <a:t>MR Grade</a:t>
            </a:r>
          </a:p>
          <a:p>
            <a:pPr marL="722608" lvl="1" indent="-361304">
              <a:lnSpc>
                <a:spcPts val="3882"/>
              </a:lnSpc>
              <a:buFont typeface="Arial"/>
              <a:buChar char="•"/>
            </a:pPr>
            <a:r>
              <a:rPr lang="en-US" sz="3346">
                <a:solidFill>
                  <a:srgbClr val="FFFFFF"/>
                </a:solidFill>
                <a:latin typeface="Poppins"/>
              </a:rPr>
              <a:t>BWR Grade</a:t>
            </a:r>
          </a:p>
          <a:p>
            <a:pPr marL="722608" lvl="1" indent="-361304">
              <a:lnSpc>
                <a:spcPts val="3882"/>
              </a:lnSpc>
              <a:buFont typeface="Arial"/>
              <a:buChar char="•"/>
            </a:pPr>
            <a:r>
              <a:rPr lang="en-US" sz="3346">
                <a:solidFill>
                  <a:srgbClr val="FFFFFF"/>
                </a:solidFill>
                <a:latin typeface="Poppins"/>
              </a:rPr>
              <a:t>Fire Resistant Grade</a:t>
            </a:r>
          </a:p>
          <a:p>
            <a:pPr marL="722608" lvl="1" indent="-361304">
              <a:lnSpc>
                <a:spcPts val="3882"/>
              </a:lnSpc>
              <a:buFont typeface="Arial"/>
              <a:buChar char="•"/>
            </a:pPr>
            <a:r>
              <a:rPr lang="en-US" sz="3346">
                <a:solidFill>
                  <a:srgbClr val="FFFFFF"/>
                </a:solidFill>
                <a:latin typeface="Poppins"/>
              </a:rPr>
              <a:t>BWP Grade</a:t>
            </a:r>
          </a:p>
          <a:p>
            <a:pPr marL="722608" lvl="1" indent="-361304">
              <a:lnSpc>
                <a:spcPts val="3882"/>
              </a:lnSpc>
              <a:buFont typeface="Arial"/>
              <a:buChar char="•"/>
            </a:pPr>
            <a:r>
              <a:rPr lang="en-US" sz="3346">
                <a:solidFill>
                  <a:srgbClr val="FFFFFF"/>
                </a:solidFill>
                <a:latin typeface="Poppins"/>
              </a:rPr>
              <a:t>Structural Grade</a:t>
            </a:r>
          </a:p>
        </p:txBody>
      </p:sp>
      <p:sp>
        <p:nvSpPr>
          <p:cNvPr id="25" name="TextBox 25"/>
          <p:cNvSpPr txBox="1"/>
          <p:nvPr/>
        </p:nvSpPr>
        <p:spPr>
          <a:xfrm>
            <a:off x="9504284" y="5732757"/>
            <a:ext cx="3111940" cy="407462"/>
          </a:xfrm>
          <a:prstGeom prst="rect">
            <a:avLst/>
          </a:prstGeom>
        </p:spPr>
        <p:txBody>
          <a:bodyPr lIns="0" tIns="0" rIns="0" bIns="0" rtlCol="0" anchor="t">
            <a:spAutoFit/>
          </a:bodyPr>
          <a:lstStyle/>
          <a:p>
            <a:pPr algn="ctr">
              <a:lnSpc>
                <a:spcPts val="2915"/>
              </a:lnSpc>
            </a:pPr>
            <a:r>
              <a:rPr lang="en-US" sz="2886">
                <a:solidFill>
                  <a:srgbClr val="43B4BE"/>
                </a:solidFill>
                <a:latin typeface="Poppins"/>
              </a:rPr>
              <a:t>Grade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798570"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Plywood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D1013">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86535">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D1013">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86535">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D1013">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86535">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940926"/>
            <a:ext cx="7643613" cy="2672715"/>
          </a:xfrm>
          <a:prstGeom prst="rect">
            <a:avLst/>
          </a:prstGeom>
        </p:spPr>
        <p:txBody>
          <a:bodyPr lIns="0" tIns="0" rIns="0" bIns="0" rtlCol="0" anchor="t">
            <a:spAutoFit/>
          </a:bodyPr>
          <a:lstStyle/>
          <a:p>
            <a:pPr marL="712473" lvl="1" indent="-356237">
              <a:lnSpc>
                <a:spcPts val="3465"/>
              </a:lnSpc>
              <a:buFont typeface="Arial"/>
              <a:buChar char="•"/>
            </a:pPr>
            <a:r>
              <a:rPr lang="en-US" sz="3300" spc="105">
                <a:solidFill>
                  <a:srgbClr val="FFFFFF"/>
                </a:solidFill>
                <a:latin typeface="Poppins"/>
              </a:rPr>
              <a:t>Construction Industry Growth to Increase the Demand Globally</a:t>
            </a:r>
          </a:p>
          <a:p>
            <a:pPr marL="712473" lvl="1" indent="-356237">
              <a:lnSpc>
                <a:spcPts val="3465"/>
              </a:lnSpc>
              <a:buFont typeface="Arial"/>
              <a:buChar char="•"/>
            </a:pPr>
            <a:r>
              <a:rPr lang="en-US" sz="3300" spc="105">
                <a:solidFill>
                  <a:srgbClr val="FFFFFF"/>
                </a:solidFill>
                <a:latin typeface="Poppins"/>
              </a:rPr>
              <a:t>Increased Demand for Furniture to Propel Market Growth</a:t>
            </a:r>
          </a:p>
        </p:txBody>
      </p:sp>
      <p:sp>
        <p:nvSpPr>
          <p:cNvPr id="19" name="TextBox 19"/>
          <p:cNvSpPr txBox="1"/>
          <p:nvPr/>
        </p:nvSpPr>
        <p:spPr>
          <a:xfrm>
            <a:off x="6765150" y="6432130"/>
            <a:ext cx="7420828" cy="920115"/>
          </a:xfrm>
          <a:prstGeom prst="rect">
            <a:avLst/>
          </a:prstGeom>
        </p:spPr>
        <p:txBody>
          <a:bodyPr lIns="0" tIns="0" rIns="0" bIns="0" rtlCol="0" anchor="t">
            <a:spAutoFit/>
          </a:bodyPr>
          <a:lstStyle/>
          <a:p>
            <a:pPr>
              <a:lnSpc>
                <a:spcPts val="3465"/>
              </a:lnSpc>
            </a:pPr>
            <a:r>
              <a:rPr lang="en-US" sz="3300" spc="105">
                <a:solidFill>
                  <a:srgbClr val="FFFFFF"/>
                </a:solidFill>
                <a:latin typeface="Poppins"/>
              </a:rPr>
              <a:t>Fluctuating Raw Material Costs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37" b="-9037"/>
            </a:stretch>
          </a:blipFill>
        </p:spPr>
        <p:txBody>
          <a:bodyPr/>
          <a:lstStyle/>
          <a:p/>
        </p:txBody>
      </p:sp>
      <p:grpSp>
        <p:nvGrpSpPr>
          <p:cNvPr id="3" name="Group 3"/>
          <p:cNvGrpSpPr/>
          <p:nvPr/>
        </p:nvGrpSpPr>
        <p:grpSpPr>
          <a:xfrm>
            <a:off x="1303140" y="1507953"/>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311C12">
                <a:alpha val="81961"/>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754260" y="510796"/>
            <a:ext cx="2028068" cy="2423973"/>
          </a:xfrm>
          <a:prstGeom prst="rect">
            <a:avLst/>
          </a:prstGeom>
        </p:spPr>
      </p:pic>
      <p:sp>
        <p:nvSpPr>
          <p:cNvPr id="7" name="TextBox 7"/>
          <p:cNvSpPr txBox="1"/>
          <p:nvPr/>
        </p:nvSpPr>
        <p:spPr>
          <a:xfrm>
            <a:off x="1544411" y="2839519"/>
            <a:ext cx="15748059" cy="5821680"/>
          </a:xfrm>
          <a:prstGeom prst="rect">
            <a:avLst/>
          </a:prstGeom>
        </p:spPr>
        <p:txBody>
          <a:bodyPr lIns="0" tIns="0" rIns="0" bIns="0" rtlCol="0" anchor="t">
            <a:spAutoFit/>
          </a:bodyPr>
          <a:lstStyle/>
          <a:p>
            <a:pPr marL="712468" lvl="1" indent="-356234">
              <a:lnSpc>
                <a:spcPts val="4619"/>
              </a:lnSpc>
              <a:buFont typeface="Arial"/>
              <a:buChar char="•"/>
            </a:pPr>
            <a:r>
              <a:rPr lang="en-US" sz="3299">
                <a:solidFill>
                  <a:srgbClr val="FFFFFF"/>
                </a:solidFill>
                <a:latin typeface="Poppins"/>
              </a:rPr>
              <a:t>The global plywood market will expand significantly by 7.00% CAGR between 2024 to 2031. </a:t>
            </a:r>
          </a:p>
          <a:p>
            <a:pPr marL="712468" lvl="1" indent="-356234">
              <a:lnSpc>
                <a:spcPts val="4619"/>
              </a:lnSpc>
              <a:buFont typeface="Arial"/>
              <a:buChar char="•"/>
            </a:pPr>
            <a:r>
              <a:rPr lang="en-US" sz="3299">
                <a:solidFill>
                  <a:srgbClr val="FFFFFF"/>
                </a:solidFill>
                <a:latin typeface="Poppins"/>
              </a:rPr>
              <a:t>Hardwood stands out as the dominating category due to its luxurious appearance, long-lasting durability, and high resale value. Consumers prefer hardwood for its aesthetic appeal and perceived quality, driving demand in luxury furniture and premium construction projects. </a:t>
            </a:r>
          </a:p>
          <a:p>
            <a:pPr marL="712468" lvl="1" indent="-356234">
              <a:lnSpc>
                <a:spcPts val="4619"/>
              </a:lnSpc>
              <a:buFont typeface="Arial"/>
              <a:buChar char="•"/>
            </a:pPr>
            <a:r>
              <a:rPr lang="en-US" sz="3299">
                <a:solidFill>
                  <a:srgbClr val="FFFFFF"/>
                </a:solidFill>
                <a:latin typeface="Poppins"/>
              </a:rPr>
              <a:t>The 3 ply is building wall as it is favored for its structural integrity and ease of installation in building wall applications.</a:t>
            </a:r>
          </a:p>
          <a:p>
            <a:pPr marL="712468" lvl="1" indent="-356234">
              <a:lnSpc>
                <a:spcPts val="4619"/>
              </a:lnSpc>
              <a:buFont typeface="Arial"/>
              <a:buChar char="•"/>
            </a:pPr>
            <a:r>
              <a:rPr lang="en-US" sz="3299">
                <a:solidFill>
                  <a:srgbClr val="FFFFFF"/>
                </a:solidFill>
                <a:latin typeface="Poppins"/>
              </a:rPr>
              <a:t> Its lightweight nature and standardized dimensions simplify construction processes, reducing labor costs and project timelines.</a:t>
            </a:r>
          </a:p>
        </p:txBody>
      </p:sp>
      <p:sp>
        <p:nvSpPr>
          <p:cNvPr id="8" name="TextBox 8"/>
          <p:cNvSpPr txBox="1"/>
          <p:nvPr/>
        </p:nvSpPr>
        <p:spPr>
          <a:xfrm>
            <a:off x="4154347" y="1741833"/>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9444" b="-19444"/>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466740" y="2652464"/>
            <a:ext cx="6398516" cy="1160590"/>
          </a:xfrm>
          <a:custGeom>
            <a:rect l="l" t="t" r="r" b="b"/>
            <a:pathLst>
              <a:path w="6398516" h="1160590">
                <a:moveTo>
                  <a:pt x="0" y="0"/>
                </a:moveTo>
                <a:lnTo>
                  <a:pt x="6398516" y="0"/>
                </a:lnTo>
                <a:lnTo>
                  <a:pt x="6398516" y="1160590"/>
                </a:lnTo>
                <a:lnTo>
                  <a:pt x="0" y="1160590"/>
                </a:lnTo>
                <a:lnTo>
                  <a:pt x="0" y="0"/>
                </a:lnTo>
                <a:close/>
              </a:path>
            </a:pathLst>
          </a:custGeom>
          <a:blipFill>
            <a:blip r:embed="rId4"/>
            <a:stretch>
              <a:fillRect/>
            </a:stretch>
          </a:blipFill>
        </p:spPr>
        <p:txBody>
          <a:bodyPr/>
          <a:lstStyle/>
          <a:p/>
        </p:txBody>
      </p:sp>
      <p:sp>
        <p:nvSpPr>
          <p:cNvPr id="5" name="Freeform 5"/>
          <p:cNvSpPr/>
          <p:nvPr/>
        </p:nvSpPr>
        <p:spPr>
          <a:xfrm>
            <a:off x="7666734" y="2009666"/>
            <a:ext cx="4678173" cy="1842710"/>
          </a:xfrm>
          <a:custGeom>
            <a:rect l="l" t="t" r="r" b="b"/>
            <a:pathLst>
              <a:path w="4678173" h="1842710">
                <a:moveTo>
                  <a:pt x="0" y="0"/>
                </a:moveTo>
                <a:lnTo>
                  <a:pt x="4678173" y="0"/>
                </a:lnTo>
                <a:lnTo>
                  <a:pt x="4678173" y="1842710"/>
                </a:lnTo>
                <a:lnTo>
                  <a:pt x="0" y="1842710"/>
                </a:lnTo>
                <a:lnTo>
                  <a:pt x="0" y="0"/>
                </a:lnTo>
                <a:close/>
              </a:path>
            </a:pathLst>
          </a:custGeom>
          <a:blipFill>
            <a:blip r:embed="rId5"/>
            <a:stretch>
              <a:fillRect/>
            </a:stretch>
          </a:blipFill>
        </p:spPr>
        <p:txBody>
          <a:bodyPr/>
          <a:lstStyle/>
          <a:p/>
        </p:txBody>
      </p:sp>
      <p:sp>
        <p:nvSpPr>
          <p:cNvPr id="6" name="Freeform 6"/>
          <p:cNvSpPr/>
          <p:nvPr/>
        </p:nvSpPr>
        <p:spPr>
          <a:xfrm>
            <a:off x="12716236" y="2828482"/>
            <a:ext cx="5181958" cy="984572"/>
          </a:xfrm>
          <a:custGeom>
            <a:rect l="l" t="t" r="r" b="b"/>
            <a:pathLst>
              <a:path w="5181958" h="984572">
                <a:moveTo>
                  <a:pt x="0" y="0"/>
                </a:moveTo>
                <a:lnTo>
                  <a:pt x="5181958" y="0"/>
                </a:lnTo>
                <a:lnTo>
                  <a:pt x="5181958" y="984572"/>
                </a:lnTo>
                <a:lnTo>
                  <a:pt x="0" y="984572"/>
                </a:lnTo>
                <a:lnTo>
                  <a:pt x="0" y="0"/>
                </a:lnTo>
                <a:close/>
              </a:path>
            </a:pathLst>
          </a:custGeom>
          <a:blipFill>
            <a:blip r:embed="rId6"/>
            <a:stretch>
              <a:fillRect/>
            </a:stretch>
          </a:blipFill>
        </p:spPr>
        <p:txBody>
          <a:bodyPr/>
          <a:lstStyle/>
          <a:p/>
        </p:txBody>
      </p:sp>
      <p:sp>
        <p:nvSpPr>
          <p:cNvPr id="7" name="Freeform 7"/>
          <p:cNvSpPr/>
          <p:nvPr/>
        </p:nvSpPr>
        <p:spPr>
          <a:xfrm>
            <a:off x="389806" y="4402859"/>
            <a:ext cx="5470096" cy="1595445"/>
          </a:xfrm>
          <a:custGeom>
            <a:rect l="l" t="t" r="r" b="b"/>
            <a:pathLst>
              <a:path w="5470096" h="1595445">
                <a:moveTo>
                  <a:pt x="0" y="0"/>
                </a:moveTo>
                <a:lnTo>
                  <a:pt x="5470096" y="0"/>
                </a:lnTo>
                <a:lnTo>
                  <a:pt x="5470096" y="1595445"/>
                </a:lnTo>
                <a:lnTo>
                  <a:pt x="0" y="1595445"/>
                </a:lnTo>
                <a:lnTo>
                  <a:pt x="0" y="0"/>
                </a:lnTo>
                <a:close/>
              </a:path>
            </a:pathLst>
          </a:custGeom>
          <a:blipFill>
            <a:blip r:embed="rId7"/>
            <a:stretch>
              <a:fillRect/>
            </a:stretch>
          </a:blipFill>
        </p:spPr>
        <p:txBody>
          <a:bodyPr/>
          <a:lstStyle/>
          <a:p/>
        </p:txBody>
      </p:sp>
      <p:sp>
        <p:nvSpPr>
          <p:cNvPr id="8" name="Freeform 8"/>
          <p:cNvSpPr/>
          <p:nvPr/>
        </p:nvSpPr>
        <p:spPr>
          <a:xfrm>
            <a:off x="6840865" y="4402859"/>
            <a:ext cx="2416134" cy="3030235"/>
          </a:xfrm>
          <a:custGeom>
            <a:rect l="l" t="t" r="r" b="b"/>
            <a:pathLst>
              <a:path w="2416134" h="3030235">
                <a:moveTo>
                  <a:pt x="0" y="0"/>
                </a:moveTo>
                <a:lnTo>
                  <a:pt x="2416135" y="0"/>
                </a:lnTo>
                <a:lnTo>
                  <a:pt x="2416135" y="3030235"/>
                </a:lnTo>
                <a:lnTo>
                  <a:pt x="0" y="3030235"/>
                </a:lnTo>
                <a:lnTo>
                  <a:pt x="0" y="0"/>
                </a:lnTo>
                <a:close/>
              </a:path>
            </a:pathLst>
          </a:custGeom>
          <a:blipFill>
            <a:blip r:embed="rId8"/>
            <a:stretch>
              <a:fillRect/>
            </a:stretch>
          </a:blipFill>
        </p:spPr>
        <p:txBody>
          <a:bodyPr/>
          <a:lstStyle/>
          <a:p/>
        </p:txBody>
      </p:sp>
      <p:sp>
        <p:nvSpPr>
          <p:cNvPr id="9" name="Freeform 9"/>
          <p:cNvSpPr/>
          <p:nvPr/>
        </p:nvSpPr>
        <p:spPr>
          <a:xfrm>
            <a:off x="10603206" y="4501187"/>
            <a:ext cx="6656094" cy="1284626"/>
          </a:xfrm>
          <a:custGeom>
            <a:rect l="l" t="t" r="r" b="b"/>
            <a:pathLst>
              <a:path w="6656094" h="1284626">
                <a:moveTo>
                  <a:pt x="0" y="0"/>
                </a:moveTo>
                <a:lnTo>
                  <a:pt x="6656094" y="0"/>
                </a:lnTo>
                <a:lnTo>
                  <a:pt x="6656094" y="1284626"/>
                </a:lnTo>
                <a:lnTo>
                  <a:pt x="0" y="1284626"/>
                </a:lnTo>
                <a:lnTo>
                  <a:pt x="0" y="0"/>
                </a:lnTo>
                <a:close/>
              </a:path>
            </a:pathLst>
          </a:custGeom>
          <a:blipFill>
            <a:blip r:embed="rId9"/>
            <a:stretch>
              <a:fillRect/>
            </a:stretch>
          </a:blipFill>
        </p:spPr>
        <p:txBody>
          <a:bodyPr/>
          <a:lstStyle/>
          <a:p/>
        </p:txBody>
      </p:sp>
      <p:sp>
        <p:nvSpPr>
          <p:cNvPr id="10" name="Freeform 10"/>
          <p:cNvSpPr/>
          <p:nvPr/>
        </p:nvSpPr>
        <p:spPr>
          <a:xfrm>
            <a:off x="539896" y="6396882"/>
            <a:ext cx="5320007" cy="1688481"/>
          </a:xfrm>
          <a:custGeom>
            <a:rect l="l" t="t" r="r" b="b"/>
            <a:pathLst>
              <a:path w="5320007" h="1688480">
                <a:moveTo>
                  <a:pt x="0" y="0"/>
                </a:moveTo>
                <a:lnTo>
                  <a:pt x="5320006" y="0"/>
                </a:lnTo>
                <a:lnTo>
                  <a:pt x="5320006" y="1688481"/>
                </a:lnTo>
                <a:lnTo>
                  <a:pt x="0" y="1688481"/>
                </a:lnTo>
                <a:lnTo>
                  <a:pt x="0" y="0"/>
                </a:lnTo>
                <a:close/>
              </a:path>
            </a:pathLst>
          </a:custGeom>
          <a:blipFill>
            <a:blip r:embed="rId10"/>
            <a:stretch>
              <a:fillRect t="-29702" b="-16087"/>
            </a:stretch>
          </a:blipFill>
        </p:spPr>
        <p:txBody>
          <a:bodyPr/>
          <a:lstStyle/>
          <a:p/>
        </p:txBody>
      </p:sp>
      <p:sp>
        <p:nvSpPr>
          <p:cNvPr id="11" name="Freeform 11"/>
          <p:cNvSpPr/>
          <p:nvPr/>
        </p:nvSpPr>
        <p:spPr>
          <a:xfrm>
            <a:off x="10944517" y="6214438"/>
            <a:ext cx="5121230" cy="1870925"/>
          </a:xfrm>
          <a:custGeom>
            <a:rect l="l" t="t" r="r" b="b"/>
            <a:pathLst>
              <a:path w="5121230" h="1870925">
                <a:moveTo>
                  <a:pt x="0" y="0"/>
                </a:moveTo>
                <a:lnTo>
                  <a:pt x="5121230" y="0"/>
                </a:lnTo>
                <a:lnTo>
                  <a:pt x="5121230" y="1870925"/>
                </a:lnTo>
                <a:lnTo>
                  <a:pt x="0" y="1870925"/>
                </a:lnTo>
                <a:lnTo>
                  <a:pt x="0" y="0"/>
                </a:lnTo>
                <a:close/>
              </a:path>
            </a:pathLst>
          </a:custGeom>
          <a:blipFill>
            <a:blip r:embed="rId11"/>
            <a:stretch>
              <a:fillRect t="-15845" b="-24572"/>
            </a:stretch>
          </a:blipFill>
        </p:spPr>
        <p:txBody>
          <a:bodyPr/>
          <a:lstStyle/>
          <a:p/>
        </p:txBody>
      </p:sp>
      <p:sp>
        <p:nvSpPr>
          <p:cNvPr id="12" name="Freeform 12"/>
          <p:cNvSpPr/>
          <p:nvPr/>
        </p:nvSpPr>
        <p:spPr>
          <a:xfrm>
            <a:off x="1028700" y="8499608"/>
            <a:ext cx="5215404" cy="1556127"/>
          </a:xfrm>
          <a:custGeom>
            <a:rect l="l" t="t" r="r" b="b"/>
            <a:pathLst>
              <a:path w="5215404" h="1556127">
                <a:moveTo>
                  <a:pt x="0" y="0"/>
                </a:moveTo>
                <a:lnTo>
                  <a:pt x="5215404" y="0"/>
                </a:lnTo>
                <a:lnTo>
                  <a:pt x="5215404" y="1556127"/>
                </a:lnTo>
                <a:lnTo>
                  <a:pt x="0" y="1556127"/>
                </a:lnTo>
                <a:lnTo>
                  <a:pt x="0" y="0"/>
                </a:lnTo>
                <a:close/>
              </a:path>
            </a:pathLst>
          </a:custGeom>
          <a:blipFill>
            <a:blip r:embed="rId12"/>
            <a:stretch>
              <a:fillRect l="-1237" t="-3056" r="-2996" b="-2183"/>
            </a:stretch>
          </a:blipFill>
        </p:spPr>
        <p:txBody>
          <a:bodyPr/>
          <a:lstStyle/>
          <a:p/>
        </p:txBody>
      </p:sp>
      <p:sp>
        <p:nvSpPr>
          <p:cNvPr id="13" name="Freeform 13"/>
          <p:cNvSpPr/>
          <p:nvPr/>
        </p:nvSpPr>
        <p:spPr>
          <a:xfrm>
            <a:off x="7957781" y="8483942"/>
            <a:ext cx="5973472" cy="1571793"/>
          </a:xfrm>
          <a:custGeom>
            <a:rect l="l" t="t" r="r" b="b"/>
            <a:pathLst>
              <a:path w="5973472" h="1571793">
                <a:moveTo>
                  <a:pt x="0" y="0"/>
                </a:moveTo>
                <a:lnTo>
                  <a:pt x="5973472" y="0"/>
                </a:lnTo>
                <a:lnTo>
                  <a:pt x="5973472" y="1571793"/>
                </a:lnTo>
                <a:lnTo>
                  <a:pt x="0" y="1571793"/>
                </a:lnTo>
                <a:lnTo>
                  <a:pt x="0" y="0"/>
                </a:lnTo>
                <a:close/>
              </a:path>
            </a:pathLst>
          </a:custGeom>
          <a:blipFill>
            <a:blip r:embed="rId13"/>
            <a:stretch>
              <a:fillRect t="-1685" b="-1685"/>
            </a:stretch>
          </a:blipFill>
        </p:spPr>
        <p:txBody>
          <a:bodyPr/>
          <a:lstStyle/>
          <a:p/>
        </p:txBody>
      </p:sp>
      <p:sp>
        <p:nvSpPr>
          <p:cNvPr id="14" name="TextBox 14"/>
          <p:cNvSpPr txBox="1"/>
          <p:nvPr/>
        </p:nvSpPr>
        <p:spPr>
          <a:xfrm>
            <a:off x="5715833"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7z7pu35"/>
              </a:rPr>
              <a:t>https://tinyurl.com/27z7pu35</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Plywood Market Report 2024</dc:title>
  <cp:lastModifiedBy>decipher market</cp:lastModifiedBy>
  <cp:revision>2</cp:revision>
  <dcterms:created xsi:type="dcterms:W3CDTF">2006-08-16T00:00:00Z</dcterms:created>
  <dcterms:modified xsi:type="dcterms:W3CDTF">2024-05-11T11:48:53Z</dcterms:modified>
</cp:coreProperties>
</file>