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3/11/2024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2yn722wp"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0" y="0"/>
            <a:ext cx="9753600" cy="10287000"/>
            <a:chExt cx="2341013" cy="2709333"/>
          </a:xfrm>
        </p:grpSpPr>
        <p:sp>
          <p:nvSpPr>
            <p:cNvPr id="4" name="Freeform 4"/>
            <p:cNvSpPr/>
            <p:nvPr/>
          </p:nvSpPr>
          <p:spPr>
            <a:xfrm>
              <a:off x="0" y="0"/>
              <a:ext cx="2341014" cy="2709333"/>
            </a:xfrm>
            <a:custGeom>
              <a:rect l="l" t="t" r="r" b="b"/>
              <a:pathLst>
                <a:path w="2341014" h="2709333">
                  <a:moveTo>
                    <a:pt x="0" y="0"/>
                  </a:moveTo>
                  <a:lnTo>
                    <a:pt x="2341014" y="0"/>
                  </a:lnTo>
                  <a:lnTo>
                    <a:pt x="2341014" y="2709333"/>
                  </a:lnTo>
                  <a:lnTo>
                    <a:pt x="0" y="2709333"/>
                  </a:lnTo>
                  <a:close/>
                </a:path>
              </a:pathLst>
            </a:custGeom>
            <a:solidFill>
              <a:srgbClr val="162F38">
                <a:alpha val="69804"/>
              </a:srgbClr>
            </a:solidFill>
          </p:spPr>
          <p:txBody>
            <a:bodyPr/>
            <a:lstStyle/>
            <a:p/>
          </p:txBody>
        </p:sp>
        <p:sp>
          <p:nvSpPr>
            <p:cNvPr id="5" name="TextBox 5"/>
            <p:cNvSpPr txBox="1"/>
            <p:nvPr/>
          </p:nvSpPr>
          <p:spPr>
            <a:xfrm>
              <a:off x="0" y="-38100"/>
              <a:ext cx="2341013"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55465" y="935713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55465" y="3483608"/>
            <a:ext cx="9421935" cy="3994235"/>
          </a:xfrm>
          <a:prstGeom prst="rect">
            <a:avLst/>
          </a:prstGeom>
        </p:spPr>
        <p:txBody>
          <a:bodyPr wrap="square" lIns="0" tIns="0" rIns="0" bIns="0" rtlCol="0" anchor="t">
            <a:spAutoFit/>
          </a:bodyPr>
          <a:lstStyle/>
          <a:p>
            <a:pPr>
              <a:lnSpc>
                <a:spcPts val="7742"/>
              </a:lnSpc>
            </a:pPr>
            <a:r>
              <a:rPr lang="en-US" sz="8800">
                <a:solidFill>
                  <a:srgbClr val="FFFFFF"/>
                </a:solidFill>
                <a:latin typeface="Canva Sans"/>
              </a:rPr>
              <a:t>GLOBAL </a:t>
            </a:r>
          </a:p>
          <a:p>
            <a:pPr>
              <a:lnSpc>
                <a:spcPts val="7742"/>
              </a:lnSpc>
            </a:pPr>
            <a:r>
              <a:rPr lang="en-US" sz="8800">
                <a:solidFill>
                  <a:srgbClr val="FFFFFF"/>
                </a:solidFill>
                <a:latin typeface="Canva Sans"/>
              </a:rPr>
              <a:t>PLAYING CARDS</a:t>
            </a:r>
          </a:p>
          <a:p>
            <a:pPr>
              <a:lnSpc>
                <a:spcPts val="7742"/>
              </a:lnSpc>
            </a:pPr>
            <a:r>
              <a:rPr lang="en-US" sz="8800">
                <a:solidFill>
                  <a:srgbClr val="FFFFFF"/>
                </a:solidFill>
                <a:latin typeface="Canva Sans"/>
              </a:rPr>
              <a:t>MARKET REPORT </a:t>
            </a:r>
          </a:p>
          <a:p>
            <a:pPr>
              <a:lnSpc>
                <a:spcPts val="7742"/>
              </a:lnSpc>
            </a:pPr>
            <a:r>
              <a:rPr lang="en-US" sz="88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476449" y="1461379"/>
            <a:ext cx="15335103" cy="6232654"/>
            <a:chExt cx="4038875" cy="1641522"/>
          </a:xfrm>
        </p:grpSpPr>
        <p:sp>
          <p:nvSpPr>
            <p:cNvPr id="4" name="Freeform 4"/>
            <p:cNvSpPr/>
            <p:nvPr/>
          </p:nvSpPr>
          <p:spPr>
            <a:xfrm>
              <a:off x="0" y="0"/>
              <a:ext cx="4038875" cy="1641522"/>
            </a:xfrm>
            <a:custGeom>
              <a:rect l="l" t="t" r="r" b="b"/>
              <a:pathLst>
                <a:path w="4038875" h="1641522">
                  <a:moveTo>
                    <a:pt x="0" y="0"/>
                  </a:moveTo>
                  <a:lnTo>
                    <a:pt x="4038875" y="0"/>
                  </a:lnTo>
                  <a:lnTo>
                    <a:pt x="4038875" y="1641522"/>
                  </a:lnTo>
                  <a:lnTo>
                    <a:pt x="0" y="1641522"/>
                  </a:lnTo>
                  <a:close/>
                </a:path>
              </a:pathLst>
            </a:custGeom>
            <a:solidFill>
              <a:srgbClr val="1A130A">
                <a:alpha val="84706"/>
              </a:srgbClr>
            </a:solidFill>
          </p:spPr>
          <p:txBody>
            <a:bodyPr/>
            <a:lstStyle/>
            <a:p/>
          </p:txBody>
        </p:sp>
        <p:sp>
          <p:nvSpPr>
            <p:cNvPr id="5" name="TextBox 5"/>
            <p:cNvSpPr txBox="1"/>
            <p:nvPr/>
          </p:nvSpPr>
          <p:spPr>
            <a:xfrm>
              <a:off x="0" y="-38100"/>
              <a:ext cx="4038875" cy="167962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691525" y="2932366"/>
            <a:ext cx="14931462" cy="4162426"/>
          </a:xfrm>
          <a:prstGeom prst="rect">
            <a:avLst/>
          </a:prstGeom>
        </p:spPr>
        <p:txBody>
          <a:bodyPr lIns="0" tIns="0" rIns="0" bIns="0" rtlCol="0" anchor="t">
            <a:spAutoFit/>
          </a:bodyPr>
          <a:lstStyle/>
          <a:p>
            <a:pPr>
              <a:lnSpc>
                <a:spcPts val="4199"/>
              </a:lnSpc>
              <a:spcBef>
                <a:spcPct val="0"/>
              </a:spcBef>
            </a:pPr>
            <a:r>
              <a:rPr lang="en-US" sz="2999">
                <a:solidFill>
                  <a:srgbClr val="FFFFFF"/>
                </a:solidFill>
                <a:latin typeface="Canva Sans"/>
              </a:rPr>
              <a:t>Playing card games is one of the most popular family pastimes worldwide. Playing cards and board games have many advantages, such as improved math skills and logical thinking, better mental health, help with concentration, patience and discipline, relaxation and unwinding, improved personal development, and how to cope with losing. Rise in many game bars &amp; cafes, growth in the popularity of such games among the young population, and increase in crowdfunding platforms for designers &amp; manufacturers.Increased popularity and number of live casinos helped expand the Chinese playing cards &amp; board games market.</a:t>
            </a:r>
          </a:p>
        </p:txBody>
      </p:sp>
      <p:sp>
        <p:nvSpPr>
          <p:cNvPr id="7" name="TextBox 7"/>
          <p:cNvSpPr txBox="1"/>
          <p:nvPr/>
        </p:nvSpPr>
        <p:spPr>
          <a:xfrm>
            <a:off x="5093353" y="1838862"/>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2222"/>
            </a:stretch>
          </a:blipFill>
        </p:spPr>
        <p:txBody>
          <a:bodyPr/>
          <a:lstStyle/>
          <a:p/>
        </p:txBody>
      </p:sp>
      <p:grpSp>
        <p:nvGrpSpPr>
          <p:cNvPr id="3" name="Group 3"/>
          <p:cNvGrpSpPr/>
          <p:nvPr/>
        </p:nvGrpSpPr>
        <p:grpSpPr>
          <a:xfrm>
            <a:off x="386309" y="5851013"/>
            <a:ext cx="8693898" cy="2632070"/>
            <a:chExt cx="860407" cy="260488"/>
          </a:xfrm>
        </p:grpSpPr>
        <p:sp>
          <p:nvSpPr>
            <p:cNvPr id="4" name="Freeform 4"/>
            <p:cNvSpPr/>
            <p:nvPr/>
          </p:nvSpPr>
          <p:spPr>
            <a:xfrm>
              <a:off x="0" y="0"/>
              <a:ext cx="860407" cy="260488"/>
            </a:xfrm>
            <a:custGeom>
              <a:rect l="l" t="t" r="r" b="b"/>
              <a:pathLst>
                <a:path w="860407" h="260488">
                  <a:moveTo>
                    <a:pt x="89050" y="0"/>
                  </a:moveTo>
                  <a:lnTo>
                    <a:pt x="771357" y="0"/>
                  </a:lnTo>
                  <a:cubicBezTo>
                    <a:pt x="820538" y="0"/>
                    <a:pt x="860407" y="39869"/>
                    <a:pt x="860407" y="89050"/>
                  </a:cubicBezTo>
                  <a:lnTo>
                    <a:pt x="860407" y="171438"/>
                  </a:lnTo>
                  <a:cubicBezTo>
                    <a:pt x="860407" y="220619"/>
                    <a:pt x="820538" y="260488"/>
                    <a:pt x="771357" y="260488"/>
                  </a:cubicBezTo>
                  <a:lnTo>
                    <a:pt x="89050" y="260488"/>
                  </a:lnTo>
                  <a:cubicBezTo>
                    <a:pt x="39869" y="260488"/>
                    <a:pt x="0" y="220619"/>
                    <a:pt x="0" y="171438"/>
                  </a:cubicBezTo>
                  <a:lnTo>
                    <a:pt x="0" y="89050"/>
                  </a:lnTo>
                  <a:cubicBezTo>
                    <a:pt x="0" y="39869"/>
                    <a:pt x="39869" y="0"/>
                    <a:pt x="89050" y="0"/>
                  </a:cubicBezTo>
                  <a:close/>
                </a:path>
              </a:pathLst>
            </a:custGeom>
            <a:solidFill>
              <a:srgbClr val="162F38"/>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44197" y="6174408"/>
            <a:ext cx="2123503" cy="2120849"/>
          </a:xfrm>
          <a:custGeom>
            <a:rect l="l" t="t" r="r" b="b"/>
            <a:pathLst>
              <a:path w="2123503" h="2120849">
                <a:moveTo>
                  <a:pt x="0" y="0"/>
                </a:moveTo>
                <a:lnTo>
                  <a:pt x="2123503" y="0"/>
                </a:lnTo>
                <a:lnTo>
                  <a:pt x="2123503" y="2120848"/>
                </a:lnTo>
                <a:lnTo>
                  <a:pt x="0" y="2120848"/>
                </a:lnTo>
                <a:lnTo>
                  <a:pt x="0" y="0"/>
                </a:lnTo>
                <a:close/>
              </a:path>
            </a:pathLst>
          </a:custGeom>
          <a:blipFill>
            <a:blip r:embed="rId3"/>
            <a:stretch>
              <a:fillRect/>
            </a:stretch>
          </a:blipFill>
        </p:spPr>
        <p:txBody>
          <a:bodyPr/>
          <a:lstStyle/>
          <a:p/>
        </p:txBody>
      </p:sp>
      <p:grpSp>
        <p:nvGrpSpPr>
          <p:cNvPr id="7" name="Group 7"/>
          <p:cNvGrpSpPr/>
          <p:nvPr/>
        </p:nvGrpSpPr>
        <p:grpSpPr>
          <a:xfrm>
            <a:off x="694689" y="6089535"/>
            <a:ext cx="2092229" cy="209222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450102" y="2927905"/>
            <a:ext cx="8693898" cy="2632070"/>
            <a:chExt cx="860407" cy="260488"/>
          </a:xfrm>
        </p:grpSpPr>
        <p:sp>
          <p:nvSpPr>
            <p:cNvPr id="14" name="Freeform 14"/>
            <p:cNvSpPr/>
            <p:nvPr/>
          </p:nvSpPr>
          <p:spPr>
            <a:xfrm>
              <a:off x="0" y="0"/>
              <a:ext cx="860407" cy="260488"/>
            </a:xfrm>
            <a:custGeom>
              <a:rect l="l" t="t" r="r" b="b"/>
              <a:pathLst>
                <a:path w="860407" h="260488">
                  <a:moveTo>
                    <a:pt x="89050" y="0"/>
                  </a:moveTo>
                  <a:lnTo>
                    <a:pt x="771357" y="0"/>
                  </a:lnTo>
                  <a:cubicBezTo>
                    <a:pt x="820538" y="0"/>
                    <a:pt x="860407" y="39869"/>
                    <a:pt x="860407" y="89050"/>
                  </a:cubicBezTo>
                  <a:lnTo>
                    <a:pt x="860407" y="171438"/>
                  </a:lnTo>
                  <a:cubicBezTo>
                    <a:pt x="860407" y="220619"/>
                    <a:pt x="820538" y="260488"/>
                    <a:pt x="771357" y="260488"/>
                  </a:cubicBezTo>
                  <a:lnTo>
                    <a:pt x="89050" y="260488"/>
                  </a:lnTo>
                  <a:cubicBezTo>
                    <a:pt x="39869" y="260488"/>
                    <a:pt x="0" y="220619"/>
                    <a:pt x="0" y="171438"/>
                  </a:cubicBezTo>
                  <a:lnTo>
                    <a:pt x="0" y="89050"/>
                  </a:lnTo>
                  <a:cubicBezTo>
                    <a:pt x="0" y="39869"/>
                    <a:pt x="39869" y="0"/>
                    <a:pt x="89050" y="0"/>
                  </a:cubicBezTo>
                  <a:close/>
                </a:path>
              </a:pathLst>
            </a:custGeom>
            <a:solidFill>
              <a:srgbClr val="162F38"/>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807991" y="3251301"/>
            <a:ext cx="2123503" cy="2120849"/>
          </a:xfrm>
          <a:custGeom>
            <a:rect l="l" t="t" r="r" b="b"/>
            <a:pathLst>
              <a:path w="2123503" h="2120849">
                <a:moveTo>
                  <a:pt x="0" y="0"/>
                </a:moveTo>
                <a:lnTo>
                  <a:pt x="2123503" y="0"/>
                </a:lnTo>
                <a:lnTo>
                  <a:pt x="2123503" y="2120848"/>
                </a:lnTo>
                <a:lnTo>
                  <a:pt x="0" y="2120848"/>
                </a:lnTo>
                <a:lnTo>
                  <a:pt x="0" y="0"/>
                </a:lnTo>
                <a:close/>
              </a:path>
            </a:pathLst>
          </a:custGeom>
          <a:blipFill>
            <a:blip r:embed="rId3"/>
            <a:stretch>
              <a:fillRect/>
            </a:stretch>
          </a:blipFill>
        </p:spPr>
        <p:txBody>
          <a:bodyPr/>
          <a:lstStyle/>
          <a:p/>
        </p:txBody>
      </p:sp>
      <p:grpSp>
        <p:nvGrpSpPr>
          <p:cNvPr id="17" name="Group 17"/>
          <p:cNvGrpSpPr/>
          <p:nvPr/>
        </p:nvGrpSpPr>
        <p:grpSpPr>
          <a:xfrm>
            <a:off x="758482" y="3166428"/>
            <a:ext cx="2092229" cy="2092229"/>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974479" y="6629140"/>
            <a:ext cx="1532649" cy="1283449"/>
          </a:xfrm>
          <a:prstGeom prst="rect">
            <a:avLst/>
          </a:prstGeom>
        </p:spPr>
        <p:txBody>
          <a:bodyPr lIns="0" tIns="0" rIns="0" bIns="0" rtlCol="0" anchor="t">
            <a:spAutoFit/>
          </a:bodyPr>
          <a:lstStyle/>
          <a:p>
            <a:pPr algn="ctr">
              <a:lnSpc>
                <a:spcPts val="3069"/>
              </a:lnSpc>
            </a:pPr>
            <a:r>
              <a:rPr lang="en-US" sz="4513">
                <a:solidFill>
                  <a:srgbClr val="1E3048"/>
                </a:solidFill>
                <a:latin typeface="Poppins Bold"/>
              </a:rPr>
              <a:t>2023- 2030</a:t>
            </a:r>
          </a:p>
        </p:txBody>
      </p:sp>
      <p:sp>
        <p:nvSpPr>
          <p:cNvPr id="21" name="TextBox 21"/>
          <p:cNvSpPr txBox="1"/>
          <p:nvPr/>
        </p:nvSpPr>
        <p:spPr>
          <a:xfrm>
            <a:off x="2786918" y="6228507"/>
            <a:ext cx="5841370" cy="1734206"/>
          </a:xfrm>
          <a:prstGeom prst="rect">
            <a:avLst/>
          </a:prstGeom>
        </p:spPr>
        <p:txBody>
          <a:bodyPr lIns="0" tIns="0" rIns="0" bIns="0" rtlCol="0" anchor="t">
            <a:spAutoFit/>
          </a:bodyPr>
          <a:lstStyle/>
          <a:p>
            <a:pPr algn="ctr">
              <a:lnSpc>
                <a:spcPts val="6773"/>
              </a:lnSpc>
            </a:pPr>
            <a:r>
              <a:rPr lang="en-US" sz="4837">
                <a:solidFill>
                  <a:srgbClr val="FFFFFF"/>
                </a:solidFill>
                <a:latin typeface="Poppins"/>
              </a:rPr>
              <a:t>CAGR</a:t>
            </a:r>
          </a:p>
          <a:p>
            <a:pPr algn="ctr">
              <a:lnSpc>
                <a:spcPts val="6773"/>
              </a:lnSpc>
              <a:spcBef>
                <a:spcPct val="0"/>
              </a:spcBef>
            </a:pPr>
            <a:r>
              <a:rPr lang="en-US" sz="4837">
                <a:solidFill>
                  <a:srgbClr val="FFFFFF"/>
                </a:solidFill>
                <a:latin typeface="Poppins"/>
              </a:rPr>
              <a:t>3%</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974479" y="4050095"/>
            <a:ext cx="1532649" cy="505872"/>
          </a:xfrm>
          <a:prstGeom prst="rect">
            <a:avLst/>
          </a:prstGeom>
        </p:spPr>
        <p:txBody>
          <a:bodyPr lIns="0" tIns="0" rIns="0" bIns="0" rtlCol="0" anchor="t">
            <a:spAutoFit/>
          </a:bodyPr>
          <a:lstStyle/>
          <a:p>
            <a:pPr algn="ctr">
              <a:lnSpc>
                <a:spcPts val="3069"/>
              </a:lnSpc>
            </a:pPr>
            <a:r>
              <a:rPr lang="en-US" sz="4513">
                <a:solidFill>
                  <a:srgbClr val="1E3048"/>
                </a:solidFill>
                <a:latin typeface="Poppins Bold"/>
              </a:rPr>
              <a:t>2023</a:t>
            </a:r>
          </a:p>
        </p:txBody>
      </p:sp>
      <p:sp>
        <p:nvSpPr>
          <p:cNvPr id="24" name="TextBox 24"/>
          <p:cNvSpPr txBox="1"/>
          <p:nvPr/>
        </p:nvSpPr>
        <p:spPr>
          <a:xfrm>
            <a:off x="2850712" y="3305400"/>
            <a:ext cx="5841370" cy="1734206"/>
          </a:xfrm>
          <a:prstGeom prst="rect">
            <a:avLst/>
          </a:prstGeom>
        </p:spPr>
        <p:txBody>
          <a:bodyPr lIns="0" tIns="0" rIns="0" bIns="0" rtlCol="0" anchor="t">
            <a:spAutoFit/>
          </a:bodyPr>
          <a:lstStyle/>
          <a:p>
            <a:pPr algn="ctr">
              <a:lnSpc>
                <a:spcPts val="6773"/>
              </a:lnSpc>
            </a:pPr>
            <a:r>
              <a:rPr lang="en-US" sz="4837">
                <a:solidFill>
                  <a:srgbClr val="FFFFFF"/>
                </a:solidFill>
                <a:latin typeface="Poppins"/>
              </a:rPr>
              <a:t>MARKET SIZE</a:t>
            </a:r>
          </a:p>
          <a:p>
            <a:pPr algn="ctr">
              <a:lnSpc>
                <a:spcPts val="6773"/>
              </a:lnSpc>
              <a:spcBef>
                <a:spcPct val="0"/>
              </a:spcBef>
            </a:pPr>
            <a:r>
              <a:rPr lang="en-US" sz="4837">
                <a:solidFill>
                  <a:srgbClr val="FFFFFF"/>
                </a:solidFill>
                <a:latin typeface="Poppins"/>
              </a:rPr>
              <a:t>USD 5.9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63477" y="1585899"/>
            <a:ext cx="6331214" cy="2623052"/>
            <a:chExt cx="8768116" cy="3632672"/>
          </a:xfrm>
        </p:grpSpPr>
        <p:sp>
          <p:nvSpPr>
            <p:cNvPr id="7" name="Freeform 7"/>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3E3124"/>
            </a:solidFill>
          </p:spPr>
          <p:txBody>
            <a:bodyPr/>
            <a:lstStyle/>
            <a:p/>
          </p:txBody>
        </p:sp>
      </p:grpSp>
      <p:grpSp>
        <p:nvGrpSpPr>
          <p:cNvPr id="8" name="Group 8"/>
          <p:cNvGrpSpPr/>
          <p:nvPr/>
        </p:nvGrpSpPr>
        <p:grpSpPr>
          <a:xfrm rot="5400000">
            <a:off x="1212434" y="1112117"/>
            <a:ext cx="742724" cy="3167593"/>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063477" y="4472460"/>
            <a:ext cx="6331214" cy="2623052"/>
            <a:chExt cx="8768116" cy="3632672"/>
          </a:xfrm>
        </p:grpSpPr>
        <p:sp>
          <p:nvSpPr>
            <p:cNvPr id="11" name="Freeform 11"/>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5F603D"/>
            </a:solidFill>
          </p:spPr>
          <p:txBody>
            <a:bodyPr/>
            <a:lstStyle/>
            <a:p/>
          </p:txBody>
        </p:sp>
      </p:grpSp>
      <p:grpSp>
        <p:nvGrpSpPr>
          <p:cNvPr id="12" name="Group 12"/>
          <p:cNvGrpSpPr/>
          <p:nvPr/>
        </p:nvGrpSpPr>
        <p:grpSpPr>
          <a:xfrm rot="5400000">
            <a:off x="1212434" y="3998678"/>
            <a:ext cx="742724" cy="3167593"/>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2063477" y="7543187"/>
            <a:ext cx="6331214" cy="2623052"/>
            <a:chExt cx="8768116" cy="3632672"/>
          </a:xfrm>
        </p:grpSpPr>
        <p:sp>
          <p:nvSpPr>
            <p:cNvPr id="15" name="Freeform 15"/>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846E64"/>
            </a:solidFill>
          </p:spPr>
          <p:txBody>
            <a:bodyPr/>
            <a:lstStyle/>
            <a:p/>
          </p:txBody>
        </p:sp>
      </p:grpSp>
      <p:grpSp>
        <p:nvGrpSpPr>
          <p:cNvPr id="16" name="Group 16"/>
          <p:cNvGrpSpPr/>
          <p:nvPr/>
        </p:nvGrpSpPr>
        <p:grpSpPr>
          <a:xfrm rot="5400000">
            <a:off x="1212434" y="7069405"/>
            <a:ext cx="742724" cy="3167593"/>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8" name="Group 18"/>
          <p:cNvGrpSpPr/>
          <p:nvPr/>
        </p:nvGrpSpPr>
        <p:grpSpPr>
          <a:xfrm>
            <a:off x="11956786" y="3378860"/>
            <a:ext cx="6331214" cy="2623052"/>
            <a:chExt cx="8768116" cy="3632672"/>
          </a:xfrm>
        </p:grpSpPr>
        <p:sp>
          <p:nvSpPr>
            <p:cNvPr id="19" name="Freeform 19"/>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0E6378"/>
            </a:solidFill>
          </p:spPr>
          <p:txBody>
            <a:bodyPr/>
            <a:lstStyle/>
            <a:p/>
          </p:txBody>
        </p:sp>
      </p:grpSp>
      <p:grpSp>
        <p:nvGrpSpPr>
          <p:cNvPr id="20" name="Group 20"/>
          <p:cNvGrpSpPr/>
          <p:nvPr/>
        </p:nvGrpSpPr>
        <p:grpSpPr>
          <a:xfrm rot="5400000">
            <a:off x="11105744" y="2905079"/>
            <a:ext cx="742724" cy="3167593"/>
            <a:chExt cx="3130550" cy="13351270"/>
          </a:xfrm>
        </p:grpSpPr>
        <p:sp>
          <p:nvSpPr>
            <p:cNvPr id="21" name="Freeform 21"/>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22" name="Group 22"/>
          <p:cNvGrpSpPr/>
          <p:nvPr/>
        </p:nvGrpSpPr>
        <p:grpSpPr>
          <a:xfrm>
            <a:off x="11956786" y="6401512"/>
            <a:ext cx="6331214" cy="2623052"/>
            <a:chExt cx="8768116" cy="3632672"/>
          </a:xfrm>
        </p:grpSpPr>
        <p:sp>
          <p:nvSpPr>
            <p:cNvPr id="23" name="Freeform 23"/>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162F38"/>
            </a:solidFill>
          </p:spPr>
          <p:txBody>
            <a:bodyPr/>
            <a:lstStyle/>
            <a:p/>
          </p:txBody>
        </p:sp>
      </p:grpSp>
      <p:grpSp>
        <p:nvGrpSpPr>
          <p:cNvPr id="24" name="Group 24"/>
          <p:cNvGrpSpPr/>
          <p:nvPr/>
        </p:nvGrpSpPr>
        <p:grpSpPr>
          <a:xfrm rot="5400000">
            <a:off x="11105744" y="5927730"/>
            <a:ext cx="742724" cy="3167593"/>
            <a:chExt cx="3130550" cy="13351270"/>
          </a:xfrm>
        </p:grpSpPr>
        <p:sp>
          <p:nvSpPr>
            <p:cNvPr id="25" name="Freeform 25"/>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6" name="TextBox 26"/>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27" name="TextBox 27"/>
          <p:cNvSpPr txBox="1"/>
          <p:nvPr/>
        </p:nvSpPr>
        <p:spPr>
          <a:xfrm>
            <a:off x="3167593" y="1847225"/>
            <a:ext cx="5012004" cy="2032924"/>
          </a:xfrm>
          <a:prstGeom prst="rect">
            <a:avLst/>
          </a:prstGeom>
        </p:spPr>
        <p:txBody>
          <a:bodyPr lIns="0" tIns="0" rIns="0" bIns="0" rtlCol="0" anchor="t">
            <a:spAutoFit/>
          </a:bodyPr>
          <a:lstStyle/>
          <a:p>
            <a:pPr marL="625002" lvl="1" indent="-312501">
              <a:lnSpc>
                <a:spcPts val="4052"/>
              </a:lnSpc>
              <a:buFont typeface="Arial"/>
              <a:buChar char="•"/>
            </a:pPr>
            <a:r>
              <a:rPr lang="en-US" sz="2894">
                <a:solidFill>
                  <a:srgbClr val="FFFFFF"/>
                </a:solidFill>
                <a:latin typeface="Montserrat"/>
              </a:rPr>
              <a:t>Cardboard</a:t>
            </a:r>
          </a:p>
          <a:p>
            <a:pPr marL="625002" lvl="1" indent="-312501">
              <a:lnSpc>
                <a:spcPts val="4052"/>
              </a:lnSpc>
              <a:buFont typeface="Arial"/>
              <a:buChar char="•"/>
            </a:pPr>
            <a:r>
              <a:rPr lang="en-US" sz="2894">
                <a:solidFill>
                  <a:srgbClr val="FFFFFF"/>
                </a:solidFill>
                <a:latin typeface="Montserrat"/>
              </a:rPr>
              <a:t>Plastic Coated Paper</a:t>
            </a:r>
          </a:p>
          <a:p>
            <a:pPr marL="625002" lvl="1" indent="-312501">
              <a:lnSpc>
                <a:spcPts val="4052"/>
              </a:lnSpc>
              <a:buFont typeface="Arial"/>
              <a:buChar char="•"/>
            </a:pPr>
            <a:r>
              <a:rPr lang="en-US" sz="2894">
                <a:solidFill>
                  <a:srgbClr val="FFFFFF"/>
                </a:solidFill>
                <a:latin typeface="Montserrat"/>
              </a:rPr>
              <a:t>Cotton Paper Blend</a:t>
            </a:r>
          </a:p>
          <a:p>
            <a:pPr marL="625002" lvl="1" indent="-312501">
              <a:lnSpc>
                <a:spcPts val="4052"/>
              </a:lnSpc>
              <a:buFont typeface="Arial"/>
              <a:buChar char="•"/>
            </a:pPr>
            <a:r>
              <a:rPr lang="en-US" sz="2894">
                <a:solidFill>
                  <a:srgbClr val="FFFFFF"/>
                </a:solidFill>
                <a:latin typeface="Montserrat"/>
              </a:rPr>
              <a:t>Plastic</a:t>
            </a:r>
          </a:p>
        </p:txBody>
      </p:sp>
      <p:sp>
        <p:nvSpPr>
          <p:cNvPr id="28" name="TextBox 28"/>
          <p:cNvSpPr txBox="1"/>
          <p:nvPr/>
        </p:nvSpPr>
        <p:spPr>
          <a:xfrm>
            <a:off x="224939" y="2579633"/>
            <a:ext cx="2717715" cy="339635"/>
          </a:xfrm>
          <a:prstGeom prst="rect">
            <a:avLst/>
          </a:prstGeom>
        </p:spPr>
        <p:txBody>
          <a:bodyPr lIns="0" tIns="0" rIns="0" bIns="0" rtlCol="0" anchor="t">
            <a:spAutoFit/>
          </a:bodyPr>
          <a:lstStyle/>
          <a:p>
            <a:pPr algn="ctr">
              <a:lnSpc>
                <a:spcPts val="2545"/>
              </a:lnSpc>
            </a:pPr>
            <a:r>
              <a:rPr lang="en-US" sz="2520">
                <a:solidFill>
                  <a:srgbClr val="43B4BE"/>
                </a:solidFill>
                <a:latin typeface="Montserrat Classic"/>
              </a:rPr>
              <a:t>Type Segment</a:t>
            </a:r>
          </a:p>
        </p:txBody>
      </p:sp>
      <p:sp>
        <p:nvSpPr>
          <p:cNvPr id="29" name="TextBox 29"/>
          <p:cNvSpPr txBox="1"/>
          <p:nvPr/>
        </p:nvSpPr>
        <p:spPr>
          <a:xfrm>
            <a:off x="3167593" y="5006301"/>
            <a:ext cx="4946707" cy="1498219"/>
          </a:xfrm>
          <a:prstGeom prst="rect">
            <a:avLst/>
          </a:prstGeom>
        </p:spPr>
        <p:txBody>
          <a:bodyPr lIns="0" tIns="0" rIns="0" bIns="0" rtlCol="0" anchor="t">
            <a:spAutoFit/>
          </a:bodyPr>
          <a:lstStyle/>
          <a:p>
            <a:pPr marL="623952" lvl="1" indent="-311976">
              <a:lnSpc>
                <a:spcPts val="4046"/>
              </a:lnSpc>
              <a:buFont typeface="Arial"/>
              <a:buChar char="•"/>
            </a:pPr>
            <a:r>
              <a:rPr lang="en-US" sz="2890">
                <a:solidFill>
                  <a:srgbClr val="FFFFFF"/>
                </a:solidFill>
                <a:latin typeface="Montserrat"/>
              </a:rPr>
              <a:t>Home Entertainment</a:t>
            </a:r>
          </a:p>
          <a:p>
            <a:pPr marL="623952" lvl="1" indent="-311976">
              <a:lnSpc>
                <a:spcPts val="4046"/>
              </a:lnSpc>
              <a:buFont typeface="Arial"/>
              <a:buChar char="•"/>
            </a:pPr>
            <a:r>
              <a:rPr lang="en-US" sz="2890">
                <a:solidFill>
                  <a:srgbClr val="FFFFFF"/>
                </a:solidFill>
                <a:latin typeface="Montserrat"/>
              </a:rPr>
              <a:t>Casino</a:t>
            </a:r>
          </a:p>
          <a:p>
            <a:pPr marL="623952" lvl="1" indent="-311976">
              <a:lnSpc>
                <a:spcPts val="4046"/>
              </a:lnSpc>
              <a:buFont typeface="Arial"/>
              <a:buChar char="•"/>
            </a:pPr>
            <a:r>
              <a:rPr lang="en-US" sz="2890">
                <a:solidFill>
                  <a:srgbClr val="FFFFFF"/>
                </a:solidFill>
                <a:latin typeface="Montserrat"/>
              </a:rPr>
              <a:t>Others</a:t>
            </a:r>
          </a:p>
        </p:txBody>
      </p:sp>
      <p:sp>
        <p:nvSpPr>
          <p:cNvPr id="30" name="TextBox 30"/>
          <p:cNvSpPr txBox="1"/>
          <p:nvPr/>
        </p:nvSpPr>
        <p:spPr>
          <a:xfrm>
            <a:off x="226258" y="5297288"/>
            <a:ext cx="2717715" cy="656549"/>
          </a:xfrm>
          <a:prstGeom prst="rect">
            <a:avLst/>
          </a:prstGeom>
        </p:spPr>
        <p:txBody>
          <a:bodyPr lIns="0" tIns="0" rIns="0" bIns="0" rtlCol="0" anchor="t">
            <a:spAutoFit/>
          </a:bodyPr>
          <a:lstStyle/>
          <a:p>
            <a:pPr algn="ctr">
              <a:lnSpc>
                <a:spcPts val="2545"/>
              </a:lnSpc>
            </a:pPr>
            <a:r>
              <a:rPr lang="en-US" sz="2520">
                <a:solidFill>
                  <a:srgbClr val="43B4BE"/>
                </a:solidFill>
                <a:latin typeface="Montserrat Classic"/>
              </a:rPr>
              <a:t>Application Segment</a:t>
            </a:r>
          </a:p>
        </p:txBody>
      </p:sp>
      <p:sp>
        <p:nvSpPr>
          <p:cNvPr id="31" name="TextBox 31"/>
          <p:cNvSpPr txBox="1"/>
          <p:nvPr/>
        </p:nvSpPr>
        <p:spPr>
          <a:xfrm>
            <a:off x="3167593" y="7984945"/>
            <a:ext cx="4946707" cy="1498219"/>
          </a:xfrm>
          <a:prstGeom prst="rect">
            <a:avLst/>
          </a:prstGeom>
        </p:spPr>
        <p:txBody>
          <a:bodyPr lIns="0" tIns="0" rIns="0" bIns="0" rtlCol="0" anchor="t">
            <a:spAutoFit/>
          </a:bodyPr>
          <a:lstStyle/>
          <a:p>
            <a:pPr marL="623952" lvl="1" indent="-311976">
              <a:lnSpc>
                <a:spcPts val="4046"/>
              </a:lnSpc>
              <a:buFont typeface="Arial"/>
              <a:buChar char="•"/>
            </a:pPr>
            <a:r>
              <a:rPr lang="en-US" sz="2890">
                <a:solidFill>
                  <a:srgbClr val="FFFFFF"/>
                </a:solidFill>
                <a:latin typeface="Montserrat"/>
              </a:rPr>
              <a:t>Traditional</a:t>
            </a:r>
          </a:p>
          <a:p>
            <a:pPr marL="623952" lvl="1" indent="-311976">
              <a:lnSpc>
                <a:spcPts val="4046"/>
              </a:lnSpc>
              <a:buFont typeface="Arial"/>
              <a:buChar char="•"/>
            </a:pPr>
            <a:r>
              <a:rPr lang="en-US" sz="2890">
                <a:solidFill>
                  <a:srgbClr val="FFFFFF"/>
                </a:solidFill>
                <a:latin typeface="Montserrat"/>
              </a:rPr>
              <a:t>Custom</a:t>
            </a:r>
          </a:p>
          <a:p>
            <a:pPr marL="623952" lvl="1" indent="-311976">
              <a:lnSpc>
                <a:spcPts val="4046"/>
              </a:lnSpc>
              <a:buFont typeface="Arial"/>
              <a:buChar char="•"/>
            </a:pPr>
            <a:r>
              <a:rPr lang="en-US" sz="2890">
                <a:solidFill>
                  <a:srgbClr val="FFFFFF"/>
                </a:solidFill>
                <a:latin typeface="Montserrat"/>
              </a:rPr>
              <a:t>Collectible</a:t>
            </a:r>
          </a:p>
        </p:txBody>
      </p:sp>
      <p:sp>
        <p:nvSpPr>
          <p:cNvPr id="32" name="TextBox 32"/>
          <p:cNvSpPr txBox="1"/>
          <p:nvPr/>
        </p:nvSpPr>
        <p:spPr>
          <a:xfrm>
            <a:off x="224939" y="8502434"/>
            <a:ext cx="2717715" cy="339635"/>
          </a:xfrm>
          <a:prstGeom prst="rect">
            <a:avLst/>
          </a:prstGeom>
        </p:spPr>
        <p:txBody>
          <a:bodyPr lIns="0" tIns="0" rIns="0" bIns="0" rtlCol="0" anchor="t">
            <a:spAutoFit/>
          </a:bodyPr>
          <a:lstStyle/>
          <a:p>
            <a:pPr algn="ctr">
              <a:lnSpc>
                <a:spcPts val="2545"/>
              </a:lnSpc>
            </a:pPr>
            <a:r>
              <a:rPr lang="en-US" sz="2520">
                <a:solidFill>
                  <a:srgbClr val="43B4BE"/>
                </a:solidFill>
                <a:latin typeface="Montserrat Classic"/>
              </a:rPr>
              <a:t>Product Industry</a:t>
            </a:r>
          </a:p>
        </p:txBody>
      </p:sp>
      <p:sp>
        <p:nvSpPr>
          <p:cNvPr id="33" name="TextBox 33"/>
          <p:cNvSpPr txBox="1"/>
          <p:nvPr/>
        </p:nvSpPr>
        <p:spPr>
          <a:xfrm>
            <a:off x="13275996" y="3946892"/>
            <a:ext cx="5012004" cy="1003510"/>
          </a:xfrm>
          <a:prstGeom prst="rect">
            <a:avLst/>
          </a:prstGeom>
        </p:spPr>
        <p:txBody>
          <a:bodyPr lIns="0" tIns="0" rIns="0" bIns="0" rtlCol="0" anchor="t">
            <a:spAutoFit/>
          </a:bodyPr>
          <a:lstStyle/>
          <a:p>
            <a:pPr marL="625002" lvl="1" indent="-312501">
              <a:lnSpc>
                <a:spcPts val="4052"/>
              </a:lnSpc>
              <a:buFont typeface="Arial"/>
              <a:buChar char="•"/>
            </a:pPr>
            <a:r>
              <a:rPr lang="en-US" sz="2894">
                <a:solidFill>
                  <a:srgbClr val="FFFFFF"/>
                </a:solidFill>
                <a:latin typeface="Montserrat"/>
              </a:rPr>
              <a:t>Online</a:t>
            </a:r>
          </a:p>
          <a:p>
            <a:pPr marL="625002" lvl="1" indent="-312501">
              <a:lnSpc>
                <a:spcPts val="4052"/>
              </a:lnSpc>
              <a:buFont typeface="Arial"/>
              <a:buChar char="•"/>
            </a:pPr>
            <a:r>
              <a:rPr lang="en-US" sz="2894">
                <a:solidFill>
                  <a:srgbClr val="FFFFFF"/>
                </a:solidFill>
                <a:latin typeface="Montserrat"/>
              </a:rPr>
              <a:t>Offline</a:t>
            </a:r>
          </a:p>
        </p:txBody>
      </p:sp>
      <p:sp>
        <p:nvSpPr>
          <p:cNvPr id="34" name="TextBox 34"/>
          <p:cNvSpPr txBox="1"/>
          <p:nvPr/>
        </p:nvSpPr>
        <p:spPr>
          <a:xfrm>
            <a:off x="10118249" y="4214137"/>
            <a:ext cx="2717715" cy="656549"/>
          </a:xfrm>
          <a:prstGeom prst="rect">
            <a:avLst/>
          </a:prstGeom>
        </p:spPr>
        <p:txBody>
          <a:bodyPr lIns="0" tIns="0" rIns="0" bIns="0" rtlCol="0" anchor="t">
            <a:spAutoFit/>
          </a:bodyPr>
          <a:lstStyle/>
          <a:p>
            <a:pPr algn="ctr">
              <a:lnSpc>
                <a:spcPts val="2545"/>
              </a:lnSpc>
            </a:pPr>
            <a:r>
              <a:rPr lang="en-US" sz="2520">
                <a:solidFill>
                  <a:srgbClr val="43B4BE"/>
                </a:solidFill>
                <a:latin typeface="Montserrat Classic"/>
              </a:rPr>
              <a:t>Distribution Channel </a:t>
            </a:r>
          </a:p>
        </p:txBody>
      </p:sp>
      <p:sp>
        <p:nvSpPr>
          <p:cNvPr id="35" name="TextBox 35"/>
          <p:cNvSpPr txBox="1"/>
          <p:nvPr/>
        </p:nvSpPr>
        <p:spPr>
          <a:xfrm>
            <a:off x="13275996" y="7047887"/>
            <a:ext cx="5012004" cy="1003510"/>
          </a:xfrm>
          <a:prstGeom prst="rect">
            <a:avLst/>
          </a:prstGeom>
        </p:spPr>
        <p:txBody>
          <a:bodyPr lIns="0" tIns="0" rIns="0" bIns="0" rtlCol="0" anchor="t">
            <a:spAutoFit/>
          </a:bodyPr>
          <a:lstStyle/>
          <a:p>
            <a:pPr marL="625002" lvl="1" indent="-312501">
              <a:lnSpc>
                <a:spcPts val="4052"/>
              </a:lnSpc>
              <a:buFont typeface="Arial"/>
              <a:buChar char="•"/>
            </a:pPr>
            <a:r>
              <a:rPr lang="en-US" sz="2894">
                <a:solidFill>
                  <a:srgbClr val="FFFFFF"/>
                </a:solidFill>
                <a:latin typeface="Montserrat"/>
              </a:rPr>
              <a:t>Adult</a:t>
            </a:r>
          </a:p>
          <a:p>
            <a:pPr marL="625002" lvl="1" indent="-312501">
              <a:lnSpc>
                <a:spcPts val="4052"/>
              </a:lnSpc>
              <a:buFont typeface="Arial"/>
              <a:buChar char="•"/>
            </a:pPr>
            <a:r>
              <a:rPr lang="en-US" sz="2894">
                <a:solidFill>
                  <a:srgbClr val="FFFFFF"/>
                </a:solidFill>
                <a:latin typeface="Montserrat"/>
              </a:rPr>
              <a:t>Children</a:t>
            </a:r>
          </a:p>
        </p:txBody>
      </p:sp>
      <p:sp>
        <p:nvSpPr>
          <p:cNvPr id="36" name="TextBox 36"/>
          <p:cNvSpPr txBox="1"/>
          <p:nvPr/>
        </p:nvSpPr>
        <p:spPr>
          <a:xfrm>
            <a:off x="10118249" y="7178265"/>
            <a:ext cx="2717715" cy="973462"/>
          </a:xfrm>
          <a:prstGeom prst="rect">
            <a:avLst/>
          </a:prstGeom>
        </p:spPr>
        <p:txBody>
          <a:bodyPr lIns="0" tIns="0" rIns="0" bIns="0" rtlCol="0" anchor="t">
            <a:spAutoFit/>
          </a:bodyPr>
          <a:lstStyle/>
          <a:p>
            <a:pPr algn="ctr">
              <a:lnSpc>
                <a:spcPts val="2545"/>
              </a:lnSpc>
            </a:pPr>
            <a:r>
              <a:rPr lang="en-US" sz="2520">
                <a:solidFill>
                  <a:srgbClr val="43B4BE"/>
                </a:solidFill>
                <a:latin typeface="Montserrat Classic"/>
              </a:rPr>
              <a:t>End-User Segment</a:t>
            </a:r>
          </a:p>
          <a:p>
            <a:pPr algn="ctr">
              <a:lnSpc>
                <a:spcPts val="2545"/>
              </a:lnSpc>
            </a:pPr>
            <a:endParaRPr lang="en-US" sz="2520">
              <a:solidFill>
                <a:srgbClr val="43B4BE"/>
              </a:solidFill>
              <a:latin typeface="Montserrat Classic"/>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478148"/>
            <a:ext cx="10661243" cy="8808852"/>
          </a:xfrm>
          <a:custGeom>
            <a:rect l="l" t="t" r="r" b="b"/>
            <a:pathLst>
              <a:path w="10661243" h="8808852">
                <a:moveTo>
                  <a:pt x="0" y="0"/>
                </a:moveTo>
                <a:lnTo>
                  <a:pt x="10661243" y="0"/>
                </a:lnTo>
                <a:lnTo>
                  <a:pt x="10661243" y="8808852"/>
                </a:lnTo>
                <a:lnTo>
                  <a:pt x="0" y="880885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38%</a:t>
            </a:r>
          </a:p>
        </p:txBody>
      </p:sp>
      <p:sp>
        <p:nvSpPr>
          <p:cNvPr id="4" name="TextBox 4"/>
          <p:cNvSpPr txBox="1"/>
          <p:nvPr/>
        </p:nvSpPr>
        <p:spPr>
          <a:xfrm>
            <a:off x="135983" y="276224"/>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Playing Cards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55" b="0"/>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162F38"/>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1A130A"/>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62F38"/>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A130A"/>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62F38"/>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A130A"/>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7071161" y="2193769"/>
            <a:ext cx="6920490"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Escalating Influence of Social Media to Propel Market Growth</a:t>
            </a:r>
          </a:p>
        </p:txBody>
      </p:sp>
      <p:sp>
        <p:nvSpPr>
          <p:cNvPr id="18" name="TextBox 18"/>
          <p:cNvSpPr txBox="1"/>
          <p:nvPr/>
        </p:nvSpPr>
        <p:spPr>
          <a:xfrm>
            <a:off x="6883590" y="5824842"/>
            <a:ext cx="7108062"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Increasing Tariffs and the Emergence of New Manufacturing Hubs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4522848" y="901949"/>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
        <p:nvSpPr>
          <p:cNvPr id="4" name="TextBox 4"/>
          <p:cNvSpPr txBox="1"/>
          <p:nvPr/>
        </p:nvSpPr>
        <p:spPr>
          <a:xfrm>
            <a:off x="3684483" y="2472307"/>
            <a:ext cx="10919033" cy="6985000"/>
          </a:xfrm>
          <a:prstGeom prst="rect">
            <a:avLst/>
          </a:prstGeom>
        </p:spPr>
        <p:txBody>
          <a:bodyPr lIns="0" tIns="0" rIns="0" bIns="0" rtlCol="0" anchor="t">
            <a:spAutoFit/>
          </a:bodyPr>
          <a:lstStyle/>
          <a:p>
            <a:pPr marL="539749" lvl="1" indent="-269875">
              <a:lnSpc>
                <a:spcPts val="3499"/>
              </a:lnSpc>
              <a:buFont typeface="Arial"/>
              <a:buChar char="•"/>
            </a:pPr>
            <a:r>
              <a:rPr lang="en-US" sz="2499">
                <a:solidFill>
                  <a:srgbClr val="FFFFFF"/>
                </a:solidFill>
                <a:latin typeface="Montserrat"/>
              </a:rPr>
              <a:t>The Global Playing Cards Market is witnessing significant growth in the near future.</a:t>
            </a:r>
          </a:p>
          <a:p>
            <a:pPr marL="539749" lvl="1" indent="-269875">
              <a:lnSpc>
                <a:spcPts val="3499"/>
              </a:lnSpc>
              <a:buFont typeface="Arial"/>
              <a:buChar char="•"/>
            </a:pPr>
            <a:r>
              <a:rPr lang="en-US" sz="2499">
                <a:solidFill>
                  <a:srgbClr val="FFFFFF"/>
                </a:solidFill>
                <a:latin typeface="Montserrat"/>
              </a:rPr>
              <a:t>Plastic-coated paper cards are favored in professional gaming environments, such as casinos and tournaments, where the cards are subjected to frequent use and demand higher quality standards.</a:t>
            </a:r>
          </a:p>
          <a:p>
            <a:pPr marL="539749" lvl="1" indent="-269875">
              <a:lnSpc>
                <a:spcPts val="3499"/>
              </a:lnSpc>
              <a:buFont typeface="Arial"/>
              <a:buChar char="•"/>
            </a:pPr>
            <a:r>
              <a:rPr lang="en-US" sz="2499">
                <a:solidFill>
                  <a:srgbClr val="FFFFFF"/>
                </a:solidFill>
                <a:latin typeface="Montserrat"/>
              </a:rPr>
              <a:t>Families often engage in card games like Uno, Go Fish, or Crazy Eights, creating an enjoyable bonding experience. </a:t>
            </a:r>
          </a:p>
          <a:p>
            <a:pPr marL="539749" lvl="1" indent="-269875">
              <a:lnSpc>
                <a:spcPts val="3499"/>
              </a:lnSpc>
              <a:buFont typeface="Arial"/>
              <a:buChar char="•"/>
            </a:pPr>
            <a:r>
              <a:rPr lang="en-US" sz="2499">
                <a:solidFill>
                  <a:srgbClr val="FFFFFF"/>
                </a:solidFill>
                <a:latin typeface="Montserrat"/>
              </a:rPr>
              <a:t>Casinos often prefer specialized decks with features like security measures to prevent cheating and maintain fairness.</a:t>
            </a:r>
          </a:p>
          <a:p>
            <a:pPr marL="539749" lvl="1" indent="-269875">
              <a:lnSpc>
                <a:spcPts val="3499"/>
              </a:lnSpc>
              <a:buFont typeface="Arial"/>
              <a:buChar char="•"/>
            </a:pPr>
            <a:r>
              <a:rPr lang="en-US" sz="2499">
                <a:solidFill>
                  <a:srgbClr val="FFFFFF"/>
                </a:solidFill>
                <a:latin typeface="Montserrat"/>
              </a:rPr>
              <a:t>Custom playing cards offer a canvas for creativity, enabling businesses and individuals to imprint their logos, artwork, or messages, thus serving aseffective marketing tools or cherished mementos.</a:t>
            </a:r>
          </a:p>
          <a:p>
            <a:pPr marL="539749" lvl="1" indent="-269875">
              <a:lnSpc>
                <a:spcPts val="3499"/>
              </a:lnSpc>
              <a:buFont typeface="Arial"/>
              <a:buChar char="•"/>
            </a:pPr>
            <a:r>
              <a:rPr lang="en-US" sz="2499">
                <a:solidFill>
                  <a:srgbClr val="FFFFFF"/>
                </a:solidFill>
                <a:latin typeface="Montserrat"/>
              </a:rPr>
              <a:t>Card games provide children valuable learning experiences, including cognitive skills, numeracy, and social interaction.</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752" b="-2062"/>
            </a:stretch>
          </a:blipFill>
        </p:spPr>
        <p:txBody>
          <a:bodyPr/>
          <a:lstStyle/>
          <a:p/>
        </p:txBody>
      </p:sp>
      <p:sp>
        <p:nvSpPr>
          <p:cNvPr id="3" name="Freeform 3"/>
          <p:cNvSpPr/>
          <p:nvPr/>
        </p:nvSpPr>
        <p:spPr>
          <a:xfrm>
            <a:off x="3074706" y="2383958"/>
            <a:ext cx="3921612" cy="1555573"/>
          </a:xfrm>
          <a:custGeom>
            <a:rect l="l" t="t" r="r" b="b"/>
            <a:pathLst>
              <a:path w="3921612" h="1555573">
                <a:moveTo>
                  <a:pt x="0" y="0"/>
                </a:moveTo>
                <a:lnTo>
                  <a:pt x="3921612" y="0"/>
                </a:lnTo>
                <a:lnTo>
                  <a:pt x="3921612" y="1555573"/>
                </a:lnTo>
                <a:lnTo>
                  <a:pt x="0" y="1555573"/>
                </a:lnTo>
                <a:lnTo>
                  <a:pt x="0" y="0"/>
                </a:lnTo>
                <a:close/>
              </a:path>
            </a:pathLst>
          </a:custGeom>
          <a:blipFill>
            <a:blip r:embed="rId3"/>
            <a:stretch>
              <a:fillRect/>
            </a:stretch>
          </a:blipFill>
        </p:spPr>
        <p:txBody>
          <a:bodyPr/>
          <a:lstStyle/>
          <a:p/>
        </p:txBody>
      </p:sp>
      <p:sp>
        <p:nvSpPr>
          <p:cNvPr id="4" name="Freeform 4"/>
          <p:cNvSpPr/>
          <p:nvPr/>
        </p:nvSpPr>
        <p:spPr>
          <a:xfrm>
            <a:off x="7444951" y="2240011"/>
            <a:ext cx="3398097" cy="1843468"/>
          </a:xfrm>
          <a:custGeom>
            <a:rect l="l" t="t" r="r" b="b"/>
            <a:pathLst>
              <a:path w="3398097" h="1843467">
                <a:moveTo>
                  <a:pt x="0" y="0"/>
                </a:moveTo>
                <a:lnTo>
                  <a:pt x="3398098" y="0"/>
                </a:lnTo>
                <a:lnTo>
                  <a:pt x="3398098" y="1843468"/>
                </a:lnTo>
                <a:lnTo>
                  <a:pt x="0" y="1843468"/>
                </a:lnTo>
                <a:lnTo>
                  <a:pt x="0" y="0"/>
                </a:lnTo>
                <a:close/>
              </a:path>
            </a:pathLst>
          </a:custGeom>
          <a:blipFill>
            <a:blip r:embed="rId4"/>
            <a:stretch>
              <a:fillRect/>
            </a:stretch>
          </a:blipFill>
        </p:spPr>
        <p:txBody>
          <a:bodyPr/>
          <a:lstStyle/>
          <a:p/>
        </p:txBody>
      </p:sp>
      <p:sp>
        <p:nvSpPr>
          <p:cNvPr id="5" name="Freeform 5"/>
          <p:cNvSpPr/>
          <p:nvPr/>
        </p:nvSpPr>
        <p:spPr>
          <a:xfrm>
            <a:off x="11290724" y="2286508"/>
            <a:ext cx="3434134" cy="1750473"/>
          </a:xfrm>
          <a:custGeom>
            <a:rect l="l" t="t" r="r" b="b"/>
            <a:pathLst>
              <a:path w="3434134" h="1750472">
                <a:moveTo>
                  <a:pt x="0" y="0"/>
                </a:moveTo>
                <a:lnTo>
                  <a:pt x="3434134" y="0"/>
                </a:lnTo>
                <a:lnTo>
                  <a:pt x="3434134" y="1750473"/>
                </a:lnTo>
                <a:lnTo>
                  <a:pt x="0" y="1750473"/>
                </a:lnTo>
                <a:lnTo>
                  <a:pt x="0" y="0"/>
                </a:lnTo>
                <a:close/>
              </a:path>
            </a:pathLst>
          </a:custGeom>
          <a:blipFill>
            <a:blip r:embed="rId5"/>
            <a:stretch>
              <a:fillRect/>
            </a:stretch>
          </a:blipFill>
        </p:spPr>
        <p:txBody>
          <a:bodyPr/>
          <a:lstStyle/>
          <a:p/>
        </p:txBody>
      </p:sp>
      <p:sp>
        <p:nvSpPr>
          <p:cNvPr id="6" name="Freeform 6"/>
          <p:cNvSpPr/>
          <p:nvPr/>
        </p:nvSpPr>
        <p:spPr>
          <a:xfrm>
            <a:off x="3074706" y="4472931"/>
            <a:ext cx="3773163" cy="1110946"/>
          </a:xfrm>
          <a:custGeom>
            <a:rect l="l" t="t" r="r" b="b"/>
            <a:pathLst>
              <a:path w="3773163" h="1110946">
                <a:moveTo>
                  <a:pt x="0" y="0"/>
                </a:moveTo>
                <a:lnTo>
                  <a:pt x="3773163" y="0"/>
                </a:lnTo>
                <a:lnTo>
                  <a:pt x="3773163" y="1110946"/>
                </a:lnTo>
                <a:lnTo>
                  <a:pt x="0" y="1110946"/>
                </a:lnTo>
                <a:lnTo>
                  <a:pt x="0" y="0"/>
                </a:lnTo>
                <a:close/>
              </a:path>
            </a:pathLst>
          </a:custGeom>
          <a:blipFill>
            <a:blip r:embed="rId6"/>
            <a:stretch>
              <a:fillRect/>
            </a:stretch>
          </a:blipFill>
        </p:spPr>
        <p:txBody>
          <a:bodyPr/>
          <a:lstStyle/>
          <a:p/>
        </p:txBody>
      </p:sp>
      <p:sp>
        <p:nvSpPr>
          <p:cNvPr id="7" name="Freeform 7"/>
          <p:cNvSpPr/>
          <p:nvPr/>
        </p:nvSpPr>
        <p:spPr>
          <a:xfrm>
            <a:off x="7652712" y="4512104"/>
            <a:ext cx="2982576" cy="2917128"/>
          </a:xfrm>
          <a:custGeom>
            <a:rect l="l" t="t" r="r" b="b"/>
            <a:pathLst>
              <a:path w="2982576" h="2917128">
                <a:moveTo>
                  <a:pt x="0" y="0"/>
                </a:moveTo>
                <a:lnTo>
                  <a:pt x="2982576" y="0"/>
                </a:lnTo>
                <a:lnTo>
                  <a:pt x="2982576" y="2917127"/>
                </a:lnTo>
                <a:lnTo>
                  <a:pt x="0" y="2917127"/>
                </a:lnTo>
                <a:lnTo>
                  <a:pt x="0" y="0"/>
                </a:lnTo>
                <a:close/>
              </a:path>
            </a:pathLst>
          </a:custGeom>
          <a:blipFill>
            <a:blip r:embed="rId7"/>
            <a:stretch>
              <a:fillRect/>
            </a:stretch>
          </a:blipFill>
        </p:spPr>
        <p:txBody>
          <a:bodyPr/>
          <a:lstStyle/>
          <a:p/>
        </p:txBody>
      </p:sp>
      <p:sp>
        <p:nvSpPr>
          <p:cNvPr id="8" name="Freeform 8"/>
          <p:cNvSpPr/>
          <p:nvPr/>
        </p:nvSpPr>
        <p:spPr>
          <a:xfrm>
            <a:off x="10843049" y="4512104"/>
            <a:ext cx="3523035" cy="1522299"/>
          </a:xfrm>
          <a:custGeom>
            <a:rect l="l" t="t" r="r" b="b"/>
            <a:pathLst>
              <a:path w="3523035" h="1522299">
                <a:moveTo>
                  <a:pt x="0" y="0"/>
                </a:moveTo>
                <a:lnTo>
                  <a:pt x="3523034" y="0"/>
                </a:lnTo>
                <a:lnTo>
                  <a:pt x="3523034" y="1522299"/>
                </a:lnTo>
                <a:lnTo>
                  <a:pt x="0" y="1522299"/>
                </a:lnTo>
                <a:lnTo>
                  <a:pt x="0" y="0"/>
                </a:lnTo>
                <a:close/>
              </a:path>
            </a:pathLst>
          </a:custGeom>
          <a:blipFill>
            <a:blip r:embed="rId8"/>
            <a:stretch>
              <a:fillRect/>
            </a:stretch>
          </a:blipFill>
        </p:spPr>
        <p:txBody>
          <a:bodyPr/>
          <a:lstStyle/>
          <a:p/>
        </p:txBody>
      </p:sp>
      <p:sp>
        <p:nvSpPr>
          <p:cNvPr id="9" name="Freeform 9"/>
          <p:cNvSpPr/>
          <p:nvPr/>
        </p:nvSpPr>
        <p:spPr>
          <a:xfrm>
            <a:off x="3299532" y="6564179"/>
            <a:ext cx="4145420" cy="2159073"/>
          </a:xfrm>
          <a:custGeom>
            <a:rect l="l" t="t" r="r" b="b"/>
            <a:pathLst>
              <a:path w="4145420" h="2159073">
                <a:moveTo>
                  <a:pt x="0" y="0"/>
                </a:moveTo>
                <a:lnTo>
                  <a:pt x="4145419" y="0"/>
                </a:lnTo>
                <a:lnTo>
                  <a:pt x="4145419" y="2159073"/>
                </a:lnTo>
                <a:lnTo>
                  <a:pt x="0" y="2159073"/>
                </a:lnTo>
                <a:lnTo>
                  <a:pt x="0" y="0"/>
                </a:lnTo>
                <a:close/>
              </a:path>
            </a:pathLst>
          </a:custGeom>
          <a:blipFill>
            <a:blip r:embed="rId9"/>
            <a:stretch>
              <a:fillRect/>
            </a:stretch>
          </a:blipFill>
        </p:spPr>
        <p:txBody>
          <a:bodyPr/>
          <a:lstStyle/>
          <a:p/>
        </p:txBody>
      </p:sp>
      <p:sp>
        <p:nvSpPr>
          <p:cNvPr id="10" name="Freeform 10"/>
          <p:cNvSpPr/>
          <p:nvPr/>
        </p:nvSpPr>
        <p:spPr>
          <a:xfrm>
            <a:off x="11139387" y="6284214"/>
            <a:ext cx="2865561" cy="1980942"/>
          </a:xfrm>
          <a:custGeom>
            <a:rect l="l" t="t" r="r" b="b"/>
            <a:pathLst>
              <a:path w="2865561" h="1980942">
                <a:moveTo>
                  <a:pt x="0" y="0"/>
                </a:moveTo>
                <a:lnTo>
                  <a:pt x="2865560" y="0"/>
                </a:lnTo>
                <a:lnTo>
                  <a:pt x="2865560" y="1980942"/>
                </a:lnTo>
                <a:lnTo>
                  <a:pt x="0" y="1980942"/>
                </a:lnTo>
                <a:lnTo>
                  <a:pt x="0" y="0"/>
                </a:lnTo>
                <a:close/>
              </a:path>
            </a:pathLst>
          </a:custGeom>
          <a:blipFill>
            <a:blip r:embed="rId10"/>
            <a:stretch>
              <a:fillRect/>
            </a:stretch>
          </a:blipFill>
        </p:spPr>
        <p:txBody>
          <a:bodyPr/>
          <a:lstStyle/>
          <a:p/>
        </p:txBody>
      </p:sp>
      <p:sp>
        <p:nvSpPr>
          <p:cNvPr id="11" name="TextBox 11"/>
          <p:cNvSpPr txBox="1"/>
          <p:nvPr/>
        </p:nvSpPr>
        <p:spPr>
          <a:xfrm>
            <a:off x="5715833" y="996902"/>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a:t>
            </a:r>
            <a:r>
              <a:rPr lang="en-US" sz="4130" u="sng" spc="413">
                <a:solidFill>
                  <a:srgbClr val="000000"/>
                </a:solidFill>
                <a:latin typeface="Lato"/>
                <a:hlinkClick r:id="rId4" tooltip="https://tinyurl.com/2yn722wp"/>
              </a:rPr>
              <a:t> https://tinyurl.com/2yn722wp</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58</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Playing Cards Market Report 2024</dc:title>
  <cp:lastModifiedBy>decipher market</cp:lastModifiedBy>
  <cp:revision>2</cp:revision>
  <dcterms:created xsi:type="dcterms:W3CDTF">2006-08-16T00:00:00Z</dcterms:created>
  <dcterms:modified xsi:type="dcterms:W3CDTF">2024-03-11T15:37:53Z</dcterms:modified>
</cp:coreProperties>
</file>