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16" Type="http://schemas.openxmlformats.org/officeDocument/2006/relationships/image" Target="../media/image23.jpeg" /><Relationship Id="rId17" Type="http://schemas.openxmlformats.org/officeDocument/2006/relationships/image" Target="../media/image24.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jpeg" /><Relationship Id="rId3" Type="http://schemas.openxmlformats.org/officeDocument/2006/relationships/image" Target="../media/image26.jpeg" /><Relationship Id="rId4" Type="http://schemas.openxmlformats.org/officeDocument/2006/relationships/hyperlink" Target="https://tinyurl.com/yc87e2d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913" b="-12913"/>
            </a:stretch>
          </a:blipFill>
        </p:spPr>
        <p:txBody>
          <a:bodyPr/>
          <a:lstStyle/>
          <a:p/>
        </p:txBody>
      </p:sp>
      <p:grpSp>
        <p:nvGrpSpPr>
          <p:cNvPr id="3" name="Group 3"/>
          <p:cNvGrpSpPr/>
          <p:nvPr/>
        </p:nvGrpSpPr>
        <p:grpSpPr>
          <a:xfrm>
            <a:off x="1724085" y="2525095"/>
            <a:ext cx="14839831" cy="5236810"/>
            <a:chExt cx="5413610" cy="1910403"/>
          </a:xfrm>
        </p:grpSpPr>
        <p:sp>
          <p:nvSpPr>
            <p:cNvPr id="4" name="Freeform 4"/>
            <p:cNvSpPr/>
            <p:nvPr/>
          </p:nvSpPr>
          <p:spPr>
            <a:xfrm>
              <a:off x="0" y="0"/>
              <a:ext cx="5413610" cy="1910403"/>
            </a:xfrm>
            <a:custGeom>
              <a:rect l="l" t="t" r="r" b="b"/>
              <a:pathLst>
                <a:path w="5413610" h="1910403">
                  <a:moveTo>
                    <a:pt x="0" y="0"/>
                  </a:moveTo>
                  <a:lnTo>
                    <a:pt x="5413610" y="0"/>
                  </a:lnTo>
                  <a:lnTo>
                    <a:pt x="5413610" y="1910403"/>
                  </a:lnTo>
                  <a:lnTo>
                    <a:pt x="0" y="1910403"/>
                  </a:lnTo>
                  <a:close/>
                </a:path>
              </a:pathLst>
            </a:custGeom>
            <a:solidFill>
              <a:srgbClr val="44443B">
                <a:alpha val="89804"/>
              </a:srgbClr>
            </a:solidFill>
          </p:spPr>
          <p:txBody>
            <a:bodyPr/>
            <a:lstStyle/>
            <a:p/>
          </p:txBody>
        </p:sp>
      </p:grpSp>
      <p:sp>
        <p:nvSpPr>
          <p:cNvPr id="5" name="TextBox 5"/>
          <p:cNvSpPr txBox="1"/>
          <p:nvPr/>
        </p:nvSpPr>
        <p:spPr>
          <a:xfrm>
            <a:off x="1924916" y="3097940"/>
            <a:ext cx="14261523" cy="3898889"/>
          </a:xfrm>
          <a:prstGeom prst="rect">
            <a:avLst/>
          </a:prstGeom>
        </p:spPr>
        <p:txBody>
          <a:bodyPr lIns="0" tIns="0" rIns="0" bIns="0" rtlCol="0" anchor="t">
            <a:spAutoFit/>
          </a:bodyPr>
          <a:lstStyle/>
          <a:p>
            <a:pPr algn="just">
              <a:lnSpc>
                <a:spcPts val="10099"/>
              </a:lnSpc>
            </a:pPr>
            <a:r>
              <a:rPr lang="en-US" sz="9999">
                <a:solidFill>
                  <a:srgbClr val="FFFFFF"/>
                </a:solidFill>
                <a:latin typeface="Barlow"/>
              </a:rPr>
              <a:t>GLOBAL </a:t>
            </a:r>
          </a:p>
          <a:p>
            <a:pPr algn="just">
              <a:lnSpc>
                <a:spcPts val="10099"/>
              </a:lnSpc>
            </a:pPr>
            <a:r>
              <a:rPr lang="en-US" sz="9999">
                <a:solidFill>
                  <a:srgbClr val="FFFFFF"/>
                </a:solidFill>
                <a:latin typeface="Barlow"/>
              </a:rPr>
              <a:t>PLASTER MORTAR </a:t>
            </a:r>
          </a:p>
          <a:p>
            <a:pPr algn="just">
              <a:lnSpc>
                <a:spcPts val="10099"/>
              </a:lnSpc>
            </a:pPr>
            <a:r>
              <a:rPr lang="en-US" sz="9999">
                <a:solidFill>
                  <a:srgbClr val="FFFFFF"/>
                </a:solidFill>
                <a:latin typeface="Barlow"/>
              </a:rPr>
              <a:t>MARKET REPORT 2024</a:t>
            </a:r>
          </a:p>
        </p:txBody>
      </p:sp>
      <p:sp>
        <p:nvSpPr>
          <p:cNvPr id="6" name="TextBox 6"/>
          <p:cNvSpPr txBox="1"/>
          <p:nvPr/>
        </p:nvSpPr>
        <p:spPr>
          <a:xfrm>
            <a:off x="5130511" y="7072931"/>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297489" y="2211531"/>
            <a:ext cx="8537831" cy="7867650"/>
          </a:xfrm>
          <a:prstGeom prst="rect">
            <a:avLst/>
          </a:prstGeom>
        </p:spPr>
        <p:txBody>
          <a:bodyPr lIns="0" tIns="0" rIns="0" bIns="0" rtlCol="0" anchor="t">
            <a:spAutoFit/>
          </a:bodyPr>
          <a:lstStyle/>
          <a:p>
            <a:pPr>
              <a:lnSpc>
                <a:spcPts val="6299"/>
              </a:lnSpc>
              <a:spcBef>
                <a:spcPct val="0"/>
              </a:spcBef>
            </a:pPr>
            <a:r>
              <a:rPr lang="en-US" sz="4499">
                <a:solidFill>
                  <a:srgbClr val="FFFFFF"/>
                </a:solidFill>
                <a:latin typeface="Canva Sans"/>
              </a:rPr>
              <a:t>Mortar is a binding agent, which is made by mixing cement and fine aggregates such as sand, or sawdust with water. Mortar is used to bind different building blocks like bricks, and stones. Mortar adds a decorative pattern in the construction of buildings or other structures.</a:t>
            </a:r>
          </a:p>
        </p:txBody>
      </p:sp>
      <p:sp>
        <p:nvSpPr>
          <p:cNvPr id="4" name="TextBox 4"/>
          <p:cNvSpPr txBox="1"/>
          <p:nvPr/>
        </p:nvSpPr>
        <p:spPr>
          <a:xfrm>
            <a:off x="5179206" y="777329"/>
            <a:ext cx="7929589" cy="920964"/>
          </a:xfrm>
          <a:prstGeom prst="rect">
            <a:avLst/>
          </a:prstGeom>
        </p:spPr>
        <p:txBody>
          <a:bodyPr lIns="0" tIns="0" rIns="0" bIns="0" rtlCol="0" anchor="t">
            <a:spAutoFit/>
          </a:bodyPr>
          <a:lstStyle/>
          <a:p>
            <a:pPr algn="ctr">
              <a:lnSpc>
                <a:spcPts val="7118"/>
              </a:lnSpc>
            </a:pPr>
            <a:r>
              <a:rPr lang="en-US" sz="665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9144000" y="5874842"/>
            <a:ext cx="8714456" cy="2638294"/>
            <a:chExt cx="860407" cy="260488"/>
          </a:xfrm>
        </p:grpSpPr>
        <p:sp>
          <p:nvSpPr>
            <p:cNvPr id="4" name="Freeform 4"/>
            <p:cNvSpPr/>
            <p:nvPr/>
          </p:nvSpPr>
          <p:spPr>
            <a:xfrm>
              <a:off x="0" y="0"/>
              <a:ext cx="860407" cy="260488"/>
            </a:xfrm>
            <a:custGeom>
              <a:rect l="l" t="t" r="r" b="b"/>
              <a:pathLst>
                <a:path w="860407" h="260488">
                  <a:moveTo>
                    <a:pt x="88840" y="0"/>
                  </a:moveTo>
                  <a:lnTo>
                    <a:pt x="771567" y="0"/>
                  </a:lnTo>
                  <a:cubicBezTo>
                    <a:pt x="795129" y="0"/>
                    <a:pt x="817726" y="9360"/>
                    <a:pt x="834387" y="26021"/>
                  </a:cubicBezTo>
                  <a:cubicBezTo>
                    <a:pt x="851047" y="42681"/>
                    <a:pt x="860407" y="65278"/>
                    <a:pt x="860407" y="88840"/>
                  </a:cubicBezTo>
                  <a:lnTo>
                    <a:pt x="860407" y="171648"/>
                  </a:lnTo>
                  <a:cubicBezTo>
                    <a:pt x="860407" y="195209"/>
                    <a:pt x="851047" y="217806"/>
                    <a:pt x="834387" y="234467"/>
                  </a:cubicBezTo>
                  <a:cubicBezTo>
                    <a:pt x="817726" y="251128"/>
                    <a:pt x="795129" y="260488"/>
                    <a:pt x="771567" y="260488"/>
                  </a:cubicBezTo>
                  <a:lnTo>
                    <a:pt x="88840" y="260488"/>
                  </a:lnTo>
                  <a:cubicBezTo>
                    <a:pt x="65278" y="260488"/>
                    <a:pt x="42681" y="251128"/>
                    <a:pt x="26021" y="234467"/>
                  </a:cubicBezTo>
                  <a:cubicBezTo>
                    <a:pt x="9360" y="217806"/>
                    <a:pt x="0" y="195209"/>
                    <a:pt x="0" y="171648"/>
                  </a:cubicBezTo>
                  <a:lnTo>
                    <a:pt x="0" y="88840"/>
                  </a:lnTo>
                  <a:cubicBezTo>
                    <a:pt x="0" y="65278"/>
                    <a:pt x="9360" y="42681"/>
                    <a:pt x="26021" y="26021"/>
                  </a:cubicBezTo>
                  <a:cubicBezTo>
                    <a:pt x="42681" y="9360"/>
                    <a:pt x="65278" y="0"/>
                    <a:pt x="88840" y="0"/>
                  </a:cubicBezTo>
                  <a:close/>
                </a:path>
              </a:pathLst>
            </a:custGeom>
            <a:solidFill>
              <a:srgbClr val="6E7D8B"/>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502735" y="6199002"/>
            <a:ext cx="2128524" cy="2125864"/>
          </a:xfrm>
          <a:custGeom>
            <a:rect l="l" t="t" r="r" b="b"/>
            <a:pathLst>
              <a:path w="2128524" h="2125864">
                <a:moveTo>
                  <a:pt x="0" y="0"/>
                </a:moveTo>
                <a:lnTo>
                  <a:pt x="2128525" y="0"/>
                </a:lnTo>
                <a:lnTo>
                  <a:pt x="2128525" y="2125863"/>
                </a:lnTo>
                <a:lnTo>
                  <a:pt x="0" y="2125863"/>
                </a:lnTo>
                <a:lnTo>
                  <a:pt x="0" y="0"/>
                </a:lnTo>
                <a:close/>
              </a:path>
            </a:pathLst>
          </a:custGeom>
          <a:blipFill>
            <a:blip r:embed="rId3"/>
            <a:stretch>
              <a:fillRect/>
            </a:stretch>
          </a:blipFill>
        </p:spPr>
        <p:txBody>
          <a:bodyPr/>
          <a:lstStyle/>
          <a:p/>
        </p:txBody>
      </p:sp>
      <p:grpSp>
        <p:nvGrpSpPr>
          <p:cNvPr id="7" name="Group 7"/>
          <p:cNvGrpSpPr/>
          <p:nvPr/>
        </p:nvGrpSpPr>
        <p:grpSpPr>
          <a:xfrm>
            <a:off x="9453109" y="6113929"/>
            <a:ext cx="2097177" cy="209717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9144000" y="2941832"/>
            <a:ext cx="8714456" cy="2638294"/>
            <a:chExt cx="860407" cy="260488"/>
          </a:xfrm>
        </p:grpSpPr>
        <p:sp>
          <p:nvSpPr>
            <p:cNvPr id="11" name="Freeform 11"/>
            <p:cNvSpPr/>
            <p:nvPr/>
          </p:nvSpPr>
          <p:spPr>
            <a:xfrm>
              <a:off x="0" y="0"/>
              <a:ext cx="860407" cy="260488"/>
            </a:xfrm>
            <a:custGeom>
              <a:rect l="l" t="t" r="r" b="b"/>
              <a:pathLst>
                <a:path w="860407" h="260488">
                  <a:moveTo>
                    <a:pt x="88840" y="0"/>
                  </a:moveTo>
                  <a:lnTo>
                    <a:pt x="771567" y="0"/>
                  </a:lnTo>
                  <a:cubicBezTo>
                    <a:pt x="795129" y="0"/>
                    <a:pt x="817726" y="9360"/>
                    <a:pt x="834387" y="26021"/>
                  </a:cubicBezTo>
                  <a:cubicBezTo>
                    <a:pt x="851047" y="42681"/>
                    <a:pt x="860407" y="65278"/>
                    <a:pt x="860407" y="88840"/>
                  </a:cubicBezTo>
                  <a:lnTo>
                    <a:pt x="860407" y="171648"/>
                  </a:lnTo>
                  <a:cubicBezTo>
                    <a:pt x="860407" y="195209"/>
                    <a:pt x="851047" y="217806"/>
                    <a:pt x="834387" y="234467"/>
                  </a:cubicBezTo>
                  <a:cubicBezTo>
                    <a:pt x="817726" y="251128"/>
                    <a:pt x="795129" y="260488"/>
                    <a:pt x="771567" y="260488"/>
                  </a:cubicBezTo>
                  <a:lnTo>
                    <a:pt x="88840" y="260488"/>
                  </a:lnTo>
                  <a:cubicBezTo>
                    <a:pt x="65278" y="260488"/>
                    <a:pt x="42681" y="251128"/>
                    <a:pt x="26021" y="234467"/>
                  </a:cubicBezTo>
                  <a:cubicBezTo>
                    <a:pt x="9360" y="217806"/>
                    <a:pt x="0" y="195209"/>
                    <a:pt x="0" y="171648"/>
                  </a:cubicBezTo>
                  <a:lnTo>
                    <a:pt x="0" y="88840"/>
                  </a:lnTo>
                  <a:cubicBezTo>
                    <a:pt x="0" y="65278"/>
                    <a:pt x="9360" y="42681"/>
                    <a:pt x="26021" y="26021"/>
                  </a:cubicBezTo>
                  <a:cubicBezTo>
                    <a:pt x="42681" y="9360"/>
                    <a:pt x="65278" y="0"/>
                    <a:pt x="88840" y="0"/>
                  </a:cubicBezTo>
                  <a:close/>
                </a:path>
              </a:pathLst>
            </a:custGeom>
            <a:solidFill>
              <a:srgbClr val="6E7D8B"/>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9502735" y="3265992"/>
            <a:ext cx="2128524" cy="2125864"/>
          </a:xfrm>
          <a:custGeom>
            <a:rect l="l" t="t" r="r" b="b"/>
            <a:pathLst>
              <a:path w="2128524" h="2125864">
                <a:moveTo>
                  <a:pt x="0" y="0"/>
                </a:moveTo>
                <a:lnTo>
                  <a:pt x="2128525" y="0"/>
                </a:lnTo>
                <a:lnTo>
                  <a:pt x="2128525" y="2125864"/>
                </a:lnTo>
                <a:lnTo>
                  <a:pt x="0" y="2125864"/>
                </a:lnTo>
                <a:lnTo>
                  <a:pt x="0" y="0"/>
                </a:lnTo>
                <a:close/>
              </a:path>
            </a:pathLst>
          </a:custGeom>
          <a:blipFill>
            <a:blip r:embed="rId3"/>
            <a:stretch>
              <a:fillRect/>
            </a:stretch>
          </a:blipFill>
        </p:spPr>
        <p:txBody>
          <a:bodyPr/>
          <a:lstStyle/>
          <a:p/>
        </p:txBody>
      </p:sp>
      <p:grpSp>
        <p:nvGrpSpPr>
          <p:cNvPr id="14" name="Group 14"/>
          <p:cNvGrpSpPr/>
          <p:nvPr/>
        </p:nvGrpSpPr>
        <p:grpSpPr>
          <a:xfrm>
            <a:off x="9453109" y="3180919"/>
            <a:ext cx="2097177" cy="2097177"/>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733561" y="6597231"/>
            <a:ext cx="1536273" cy="1459194"/>
          </a:xfrm>
          <a:prstGeom prst="rect">
            <a:avLst/>
          </a:prstGeom>
        </p:spPr>
        <p:txBody>
          <a:bodyPr lIns="0" tIns="0" rIns="0" bIns="0" rtlCol="0" anchor="t">
            <a:spAutoFit/>
          </a:bodyPr>
          <a:lstStyle/>
          <a:p>
            <a:pPr algn="ctr">
              <a:lnSpc>
                <a:spcPts val="3619"/>
              </a:lnSpc>
            </a:pPr>
            <a:r>
              <a:rPr lang="en-US" sz="4523">
                <a:solidFill>
                  <a:srgbClr val="43B4BE"/>
                </a:solidFill>
                <a:latin typeface="Poppins Bold"/>
              </a:rPr>
              <a:t>2023- 2030</a:t>
            </a:r>
          </a:p>
        </p:txBody>
      </p:sp>
      <p:sp>
        <p:nvSpPr>
          <p:cNvPr id="18" name="TextBox 18"/>
          <p:cNvSpPr txBox="1"/>
          <p:nvPr/>
        </p:nvSpPr>
        <p:spPr>
          <a:xfrm>
            <a:off x="11436602" y="6290477"/>
            <a:ext cx="5855183" cy="1745815"/>
          </a:xfrm>
          <a:prstGeom prst="rect">
            <a:avLst/>
          </a:prstGeom>
        </p:spPr>
        <p:txBody>
          <a:bodyPr lIns="0" tIns="0" rIns="0" bIns="0" rtlCol="0" anchor="t">
            <a:spAutoFit/>
          </a:bodyPr>
          <a:lstStyle/>
          <a:p>
            <a:pPr algn="ctr">
              <a:lnSpc>
                <a:spcPts val="6842"/>
              </a:lnSpc>
            </a:pPr>
            <a:r>
              <a:rPr lang="en-US" sz="4887">
                <a:solidFill>
                  <a:srgbClr val="FFFFFF"/>
                </a:solidFill>
                <a:latin typeface="Poppins"/>
              </a:rPr>
              <a:t>CAGR</a:t>
            </a:r>
          </a:p>
          <a:p>
            <a:pPr algn="ctr">
              <a:lnSpc>
                <a:spcPts val="6842"/>
              </a:lnSpc>
              <a:spcBef>
                <a:spcPct val="0"/>
              </a:spcBef>
            </a:pPr>
            <a:r>
              <a:rPr lang="en-US" sz="4887">
                <a:solidFill>
                  <a:srgbClr val="FFFFFF"/>
                </a:solidFill>
                <a:latin typeface="Poppins"/>
              </a:rPr>
              <a:t>6.72%</a:t>
            </a:r>
          </a:p>
        </p:txBody>
      </p:sp>
      <p:sp>
        <p:nvSpPr>
          <p:cNvPr id="19" name="TextBox 19"/>
          <p:cNvSpPr txBox="1"/>
          <p:nvPr/>
        </p:nvSpPr>
        <p:spPr>
          <a:xfrm>
            <a:off x="9733561" y="3752143"/>
            <a:ext cx="1536273" cy="819085"/>
          </a:xfrm>
          <a:prstGeom prst="rect">
            <a:avLst/>
          </a:prstGeom>
        </p:spPr>
        <p:txBody>
          <a:bodyPr lIns="0" tIns="0" rIns="0" bIns="0" rtlCol="0" anchor="t">
            <a:spAutoFit/>
          </a:bodyPr>
          <a:lstStyle/>
          <a:p>
            <a:pPr algn="ctr">
              <a:lnSpc>
                <a:spcPts val="6333"/>
              </a:lnSpc>
              <a:spcBef>
                <a:spcPct val="0"/>
              </a:spcBef>
            </a:pPr>
            <a:r>
              <a:rPr lang="en-US" sz="4523">
                <a:solidFill>
                  <a:srgbClr val="43B4BE"/>
                </a:solidFill>
                <a:latin typeface="Poppins Bold"/>
              </a:rPr>
              <a:t>2029</a:t>
            </a:r>
          </a:p>
        </p:txBody>
      </p:sp>
      <p:sp>
        <p:nvSpPr>
          <p:cNvPr id="20" name="TextBox 20"/>
          <p:cNvSpPr txBox="1"/>
          <p:nvPr/>
        </p:nvSpPr>
        <p:spPr>
          <a:xfrm>
            <a:off x="11436602" y="3410655"/>
            <a:ext cx="6153490" cy="1687023"/>
          </a:xfrm>
          <a:prstGeom prst="rect">
            <a:avLst/>
          </a:prstGeom>
        </p:spPr>
        <p:txBody>
          <a:bodyPr lIns="0" tIns="0" rIns="0" bIns="0" rtlCol="0" anchor="t">
            <a:spAutoFit/>
          </a:bodyPr>
          <a:lstStyle/>
          <a:p>
            <a:pPr algn="ctr">
              <a:lnSpc>
                <a:spcPts val="6638"/>
              </a:lnSpc>
            </a:pPr>
            <a:r>
              <a:rPr lang="en-US" sz="4742">
                <a:solidFill>
                  <a:srgbClr val="FFFFFF"/>
                </a:solidFill>
                <a:latin typeface="Poppins"/>
              </a:rPr>
              <a:t>MARKET SIZE </a:t>
            </a:r>
          </a:p>
          <a:p>
            <a:pPr algn="ctr">
              <a:lnSpc>
                <a:spcPts val="6638"/>
              </a:lnSpc>
              <a:spcBef>
                <a:spcPct val="0"/>
              </a:spcBef>
            </a:pPr>
            <a:r>
              <a:rPr lang="en-US" sz="4742">
                <a:solidFill>
                  <a:srgbClr val="FFFFFF"/>
                </a:solidFill>
                <a:latin typeface="Poppins"/>
              </a:rPr>
              <a:t>USD 10,543.97 Million</a:t>
            </a:r>
          </a:p>
        </p:txBody>
      </p:sp>
      <p:sp>
        <p:nvSpPr>
          <p:cNvPr id="21" name="TextBox 21"/>
          <p:cNvSpPr txBox="1"/>
          <p:nvPr/>
        </p:nvSpPr>
        <p:spPr>
          <a:xfrm>
            <a:off x="5162248" y="89395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102695" y="4203566"/>
            <a:ext cx="7470092" cy="1524783"/>
            <a:chExt cx="9376373" cy="1913890"/>
          </a:xfrm>
        </p:grpSpPr>
        <p:sp>
          <p:nvSpPr>
            <p:cNvPr id="4" name="Freeform 4"/>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44443B">
                <a:alpha val="89804"/>
              </a:srgbClr>
            </a:solidFill>
          </p:spPr>
          <p:txBody>
            <a:bodyPr/>
            <a:lstStyle/>
            <a:p/>
          </p:txBody>
        </p:sp>
      </p:grpSp>
      <p:grpSp>
        <p:nvGrpSpPr>
          <p:cNvPr id="5" name="Group 5"/>
          <p:cNvGrpSpPr/>
          <p:nvPr/>
        </p:nvGrpSpPr>
        <p:grpSpPr>
          <a:xfrm rot="5400000">
            <a:off x="1841785" y="2560044"/>
            <a:ext cx="1128257" cy="4811826"/>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102695" y="5991746"/>
            <a:ext cx="7470092" cy="1524783"/>
            <a:chExt cx="9376373" cy="1913890"/>
          </a:xfrm>
        </p:grpSpPr>
        <p:sp>
          <p:nvSpPr>
            <p:cNvPr id="8" name="Freeform 8"/>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1C1917">
                <a:alpha val="89804"/>
              </a:srgbClr>
            </a:solidFill>
          </p:spPr>
          <p:txBody>
            <a:bodyPr/>
            <a:lstStyle/>
            <a:p/>
          </p:txBody>
        </p:sp>
      </p:grpSp>
      <p:grpSp>
        <p:nvGrpSpPr>
          <p:cNvPr id="9" name="Group 9"/>
          <p:cNvGrpSpPr/>
          <p:nvPr/>
        </p:nvGrpSpPr>
        <p:grpSpPr>
          <a:xfrm rot="5400000">
            <a:off x="1841785" y="4348225"/>
            <a:ext cx="1128257" cy="4811826"/>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1" name="TextBox 11"/>
          <p:cNvSpPr txBox="1"/>
          <p:nvPr/>
        </p:nvSpPr>
        <p:spPr>
          <a:xfrm>
            <a:off x="493200" y="398243"/>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2" name="TextBox 12"/>
          <p:cNvSpPr txBox="1"/>
          <p:nvPr/>
        </p:nvSpPr>
        <p:spPr>
          <a:xfrm>
            <a:off x="214966" y="4761111"/>
            <a:ext cx="4128426" cy="466842"/>
          </a:xfrm>
          <a:prstGeom prst="rect">
            <a:avLst/>
          </a:prstGeom>
        </p:spPr>
        <p:txBody>
          <a:bodyPr lIns="0" tIns="0" rIns="0" bIns="0" rtlCol="0" anchor="t">
            <a:spAutoFit/>
          </a:bodyPr>
          <a:lstStyle/>
          <a:p>
            <a:pPr algn="ctr">
              <a:lnSpc>
                <a:spcPts val="3520"/>
              </a:lnSpc>
            </a:pPr>
            <a:r>
              <a:rPr lang="en-US" sz="3485">
                <a:solidFill>
                  <a:srgbClr val="43B4BE"/>
                </a:solidFill>
                <a:latin typeface="Montserrat Classic"/>
              </a:rPr>
              <a:t>By Type</a:t>
            </a:r>
          </a:p>
        </p:txBody>
      </p:sp>
      <p:sp>
        <p:nvSpPr>
          <p:cNvPr id="13" name="TextBox 13"/>
          <p:cNvSpPr txBox="1"/>
          <p:nvPr/>
        </p:nvSpPr>
        <p:spPr>
          <a:xfrm>
            <a:off x="4799594" y="4413507"/>
            <a:ext cx="5773193" cy="1047750"/>
          </a:xfrm>
          <a:prstGeom prst="rect">
            <a:avLst/>
          </a:prstGeom>
        </p:spPr>
        <p:txBody>
          <a:bodyPr lIns="0" tIns="0" rIns="0" bIns="0" rtlCol="0" anchor="t">
            <a:spAutoFit/>
          </a:bodyPr>
          <a:lstStyle/>
          <a:p>
            <a:pPr algn="ctr">
              <a:lnSpc>
                <a:spcPts val="4200"/>
              </a:lnSpc>
            </a:pPr>
            <a:r>
              <a:rPr lang="en-US" sz="3000">
                <a:solidFill>
                  <a:srgbClr val="FFFFFF"/>
                </a:solidFill>
                <a:latin typeface="Montserrat"/>
              </a:rPr>
              <a:t>Premixed Mounting Mortars</a:t>
            </a:r>
          </a:p>
          <a:p>
            <a:pPr algn="ctr">
              <a:lnSpc>
                <a:spcPts val="4200"/>
              </a:lnSpc>
            </a:pPr>
            <a:r>
              <a:rPr lang="en-US" sz="3000">
                <a:solidFill>
                  <a:srgbClr val="FFFFFF"/>
                </a:solidFill>
                <a:latin typeface="Montserrat"/>
              </a:rPr>
              <a:t>USD </a:t>
            </a:r>
            <a:r>
              <a:rPr lang="en-US" sz="3000">
                <a:solidFill>
                  <a:srgbClr val="FFFFFF"/>
                </a:solidFill>
                <a:latin typeface="Montserrat Bold"/>
              </a:rPr>
              <a:t>3,467.71 </a:t>
            </a:r>
            <a:r>
              <a:rPr lang="en-US" sz="3000">
                <a:solidFill>
                  <a:srgbClr val="FFFFFF"/>
                </a:solidFill>
                <a:latin typeface="Montserrat"/>
              </a:rPr>
              <a:t>Million </a:t>
            </a:r>
          </a:p>
        </p:txBody>
      </p:sp>
      <p:sp>
        <p:nvSpPr>
          <p:cNvPr id="14" name="TextBox 14"/>
          <p:cNvSpPr txBox="1"/>
          <p:nvPr/>
        </p:nvSpPr>
        <p:spPr>
          <a:xfrm>
            <a:off x="214966" y="6549292"/>
            <a:ext cx="4128426" cy="466842"/>
          </a:xfrm>
          <a:prstGeom prst="rect">
            <a:avLst/>
          </a:prstGeom>
        </p:spPr>
        <p:txBody>
          <a:bodyPr lIns="0" tIns="0" rIns="0" bIns="0" rtlCol="0" anchor="t">
            <a:spAutoFit/>
          </a:bodyPr>
          <a:lstStyle/>
          <a:p>
            <a:pPr algn="ctr">
              <a:lnSpc>
                <a:spcPts val="3520"/>
              </a:lnSpc>
            </a:pPr>
            <a:r>
              <a:rPr lang="en-US" sz="3485">
                <a:solidFill>
                  <a:srgbClr val="43B4BE"/>
                </a:solidFill>
                <a:latin typeface="Montserrat Classic"/>
              </a:rPr>
              <a:t>By Application</a:t>
            </a:r>
          </a:p>
        </p:txBody>
      </p:sp>
      <p:sp>
        <p:nvSpPr>
          <p:cNvPr id="15" name="TextBox 15"/>
          <p:cNvSpPr txBox="1"/>
          <p:nvPr/>
        </p:nvSpPr>
        <p:spPr>
          <a:xfrm>
            <a:off x="4977636" y="6113661"/>
            <a:ext cx="5417109" cy="1216394"/>
          </a:xfrm>
          <a:prstGeom prst="rect">
            <a:avLst/>
          </a:prstGeom>
        </p:spPr>
        <p:txBody>
          <a:bodyPr lIns="0" tIns="0" rIns="0" bIns="0" rtlCol="0" anchor="t">
            <a:spAutoFit/>
          </a:bodyPr>
          <a:lstStyle/>
          <a:p>
            <a:pPr algn="ctr">
              <a:lnSpc>
                <a:spcPts val="4879"/>
              </a:lnSpc>
            </a:pPr>
            <a:r>
              <a:rPr lang="en-US" sz="3485">
                <a:solidFill>
                  <a:srgbClr val="FFFFFF"/>
                </a:solidFill>
                <a:latin typeface="Montserrat"/>
              </a:rPr>
              <a:t>Construction Industry</a:t>
            </a:r>
          </a:p>
          <a:p>
            <a:pPr algn="ctr">
              <a:lnSpc>
                <a:spcPts val="4879"/>
              </a:lnSpc>
            </a:pPr>
            <a:r>
              <a:rPr lang="en-US" sz="3485">
                <a:solidFill>
                  <a:srgbClr val="FFFFFF"/>
                </a:solidFill>
                <a:latin typeface="Montserrat"/>
              </a:rPr>
              <a:t>USD </a:t>
            </a:r>
            <a:r>
              <a:rPr lang="en-US" sz="3485">
                <a:solidFill>
                  <a:srgbClr val="FFFFFF"/>
                </a:solidFill>
                <a:latin typeface="Montserrat Bold"/>
              </a:rPr>
              <a:t>5,528.63 </a:t>
            </a:r>
            <a:r>
              <a:rPr lang="en-US" sz="3485">
                <a:solidFill>
                  <a:srgbClr val="FFFFFF"/>
                </a:solidFill>
                <a:latin typeface="Montserrat"/>
              </a:rPr>
              <a:t>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271470" y="6819724"/>
            <a:ext cx="8549106" cy="1737189"/>
          </a:xfrm>
          <a:prstGeom prst="rect">
            <a:avLst/>
          </a:prstGeom>
        </p:spPr>
        <p:txBody>
          <a:bodyPr lIns="0" tIns="0" rIns="0" bIns="0" rtlCol="0" anchor="t">
            <a:spAutoFit/>
          </a:bodyPr>
          <a:lstStyle/>
          <a:p>
            <a:pPr algn="ctr">
              <a:lnSpc>
                <a:spcPts val="6757"/>
              </a:lnSpc>
            </a:pPr>
            <a:r>
              <a:rPr lang="en-US" sz="6142">
                <a:solidFill>
                  <a:srgbClr val="000000"/>
                </a:solidFill>
                <a:latin typeface="Canva Sans"/>
              </a:rPr>
              <a:t>Asia Pacific </a:t>
            </a:r>
          </a:p>
          <a:p>
            <a:pPr algn="ctr">
              <a:lnSpc>
                <a:spcPts val="6757"/>
              </a:lnSpc>
            </a:pPr>
            <a:r>
              <a:rPr lang="en-US" sz="6142">
                <a:solidFill>
                  <a:srgbClr val="000000"/>
                </a:solidFill>
                <a:latin typeface="Canva Sans"/>
              </a:rPr>
              <a:t>USD 3,351.93 Million</a:t>
            </a:r>
          </a:p>
        </p:txBody>
      </p:sp>
      <p:sp>
        <p:nvSpPr>
          <p:cNvPr id="3" name="TextBox 3"/>
          <p:cNvSpPr txBox="1"/>
          <p:nvPr/>
        </p:nvSpPr>
        <p:spPr>
          <a:xfrm>
            <a:off x="135983" y="198234"/>
            <a:ext cx="18016034" cy="811531"/>
          </a:xfrm>
          <a:prstGeom prst="rect">
            <a:avLst/>
          </a:prstGeom>
        </p:spPr>
        <p:txBody>
          <a:bodyPr lIns="0" tIns="0" rIns="0" bIns="0" rtlCol="0" anchor="t">
            <a:spAutoFit/>
          </a:bodyPr>
          <a:lstStyle/>
          <a:p>
            <a:pPr algn="ctr">
              <a:lnSpc>
                <a:spcPts val="6719"/>
              </a:lnSpc>
              <a:spcBef>
                <a:spcPct val="0"/>
              </a:spcBef>
            </a:pPr>
            <a:r>
              <a:rPr lang="en-US" sz="4799" spc="153">
                <a:solidFill>
                  <a:srgbClr val="000000"/>
                </a:solidFill>
                <a:latin typeface="Canva Sans"/>
              </a:rPr>
              <a:t>Global Plaster Mortar Market Revenue share for 2022</a:t>
            </a:r>
          </a:p>
        </p:txBody>
      </p:sp>
      <p:sp>
        <p:nvSpPr>
          <p:cNvPr id="4" name="Freeform 4"/>
          <p:cNvSpPr/>
          <p:nvPr/>
        </p:nvSpPr>
        <p:spPr>
          <a:xfrm>
            <a:off x="4546023" y="854190"/>
            <a:ext cx="10139869" cy="9432810"/>
          </a:xfrm>
          <a:custGeom>
            <a:rect l="l" t="t" r="r" b="b"/>
            <a:pathLst>
              <a:path w="10139869" h="9432810">
                <a:moveTo>
                  <a:pt x="0" y="0"/>
                </a:moveTo>
                <a:lnTo>
                  <a:pt x="10139869" y="0"/>
                </a:lnTo>
                <a:lnTo>
                  <a:pt x="10139869" y="9432810"/>
                </a:lnTo>
                <a:lnTo>
                  <a:pt x="0" y="9432810"/>
                </a:lnTo>
                <a:lnTo>
                  <a:pt x="0" y="0"/>
                </a:lnTo>
                <a:close/>
              </a:path>
            </a:pathLst>
          </a:custGeom>
          <a:blipFill>
            <a:blip r:embed="rId2"/>
            <a:stretch>
              <a:fillRect l="-33914" t="-4088" r="-34072" b="-4258"/>
            </a:stretch>
          </a:blipFill>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6145416" y="1950452"/>
            <a:ext cx="8170709" cy="301150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383000" y="5291404"/>
            <a:ext cx="8933125" cy="304514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15A54">
                <a:alpha val="89804"/>
              </a:srgbClr>
            </a:solidFill>
          </p:spPr>
          <p:txBody>
            <a:bodyPr/>
            <a:lstStyle/>
            <a:p/>
          </p:txBody>
        </p:sp>
      </p:grpSp>
      <p:grpSp>
        <p:nvGrpSpPr>
          <p:cNvPr id="7" name="Group 7"/>
          <p:cNvGrpSpPr/>
          <p:nvPr/>
        </p:nvGrpSpPr>
        <p:grpSpPr>
          <a:xfrm>
            <a:off x="5383000" y="1950452"/>
            <a:ext cx="8933125" cy="301150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92723"/>
            </a:solidFill>
          </p:spPr>
          <p:txBody>
            <a:bodyPr/>
            <a:lstStyle/>
            <a:p/>
          </p:txBody>
        </p:sp>
      </p:grpSp>
      <p:grpSp>
        <p:nvGrpSpPr>
          <p:cNvPr id="9" name="Group 9"/>
          <p:cNvGrpSpPr/>
          <p:nvPr/>
        </p:nvGrpSpPr>
        <p:grpSpPr>
          <a:xfrm>
            <a:off x="3971875" y="2416375"/>
            <a:ext cx="2558571" cy="207965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15A54">
                <a:alpha val="89804"/>
              </a:srgbClr>
            </a:solidFill>
          </p:spPr>
          <p:txBody>
            <a:bodyPr/>
            <a:lstStyle/>
            <a:p/>
          </p:txBody>
        </p:sp>
      </p:grpSp>
      <p:grpSp>
        <p:nvGrpSpPr>
          <p:cNvPr id="11" name="Group 11"/>
          <p:cNvGrpSpPr/>
          <p:nvPr/>
        </p:nvGrpSpPr>
        <p:grpSpPr>
          <a:xfrm>
            <a:off x="3971875" y="5700524"/>
            <a:ext cx="2558571" cy="207965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92723"/>
            </a:solidFill>
          </p:spPr>
          <p:txBody>
            <a:bodyPr/>
            <a:lstStyle/>
            <a:p/>
          </p:txBody>
        </p:sp>
      </p:grpSp>
      <p:grpSp>
        <p:nvGrpSpPr>
          <p:cNvPr id="13" name="Group 13"/>
          <p:cNvGrpSpPr>
            <a:grpSpLocks noChangeAspect="1"/>
          </p:cNvGrpSpPr>
          <p:nvPr/>
        </p:nvGrpSpPr>
        <p:grpSpPr>
          <a:xfrm rot="5400000">
            <a:off x="6409298" y="3155237"/>
            <a:ext cx="695076" cy="601936"/>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15A54">
                <a:alpha val="89804"/>
              </a:srgbClr>
            </a:solidFill>
          </p:spPr>
          <p:txBody>
            <a:bodyPr/>
            <a:lstStyle/>
            <a:p/>
          </p:txBody>
        </p:sp>
      </p:grpSp>
      <p:grpSp>
        <p:nvGrpSpPr>
          <p:cNvPr id="15" name="Group 15"/>
          <p:cNvGrpSpPr>
            <a:grpSpLocks noChangeAspect="1"/>
          </p:cNvGrpSpPr>
          <p:nvPr/>
        </p:nvGrpSpPr>
        <p:grpSpPr>
          <a:xfrm rot="5400000">
            <a:off x="6409298" y="6351002"/>
            <a:ext cx="695076" cy="601936"/>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92723"/>
            </a:solidFill>
          </p:spPr>
          <p:txBody>
            <a:bodyPr/>
            <a:lstStyle/>
            <a:p/>
          </p:txBody>
        </p:sp>
      </p:grpSp>
      <p:sp>
        <p:nvSpPr>
          <p:cNvPr id="17" name="TextBox 17"/>
          <p:cNvSpPr txBox="1"/>
          <p:nvPr/>
        </p:nvSpPr>
        <p:spPr>
          <a:xfrm>
            <a:off x="4160976" y="3076273"/>
            <a:ext cx="2294892"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Drivers</a:t>
            </a:r>
          </a:p>
        </p:txBody>
      </p:sp>
      <p:sp>
        <p:nvSpPr>
          <p:cNvPr id="18" name="TextBox 18"/>
          <p:cNvSpPr txBox="1"/>
          <p:nvPr/>
        </p:nvSpPr>
        <p:spPr>
          <a:xfrm>
            <a:off x="3971875" y="6365700"/>
            <a:ext cx="2822250"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Restraints</a:t>
            </a:r>
          </a:p>
        </p:txBody>
      </p:sp>
      <p:sp>
        <p:nvSpPr>
          <p:cNvPr id="19" name="TextBox 19"/>
          <p:cNvSpPr txBox="1"/>
          <p:nvPr/>
        </p:nvSpPr>
        <p:spPr>
          <a:xfrm>
            <a:off x="7172450" y="2808505"/>
            <a:ext cx="6783170" cy="1352550"/>
          </a:xfrm>
          <a:prstGeom prst="rect">
            <a:avLst/>
          </a:prstGeom>
        </p:spPr>
        <p:txBody>
          <a:bodyPr lIns="0" tIns="0" rIns="0" bIns="0" rtlCol="0" anchor="t">
            <a:spAutoFit/>
          </a:bodyPr>
          <a:lstStyle/>
          <a:p>
            <a:pPr>
              <a:lnSpc>
                <a:spcPts val="5249"/>
              </a:lnSpc>
            </a:pPr>
            <a:r>
              <a:rPr lang="en-US" sz="4999" spc="159">
                <a:solidFill>
                  <a:srgbClr val="FFFFFF"/>
                </a:solidFill>
                <a:latin typeface="Barlow"/>
              </a:rPr>
              <a:t>Rising building &amp; construction industry</a:t>
            </a:r>
          </a:p>
        </p:txBody>
      </p:sp>
      <p:sp>
        <p:nvSpPr>
          <p:cNvPr id="20" name="TextBox 20"/>
          <p:cNvSpPr txBox="1"/>
          <p:nvPr/>
        </p:nvSpPr>
        <p:spPr>
          <a:xfrm>
            <a:off x="7172450" y="5757674"/>
            <a:ext cx="6987812"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Fluctuation and inconsistency in raw material prices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04435" y="1913781"/>
            <a:ext cx="15079129" cy="6459437"/>
            <a:chExt cx="4321383" cy="1851148"/>
          </a:xfrm>
        </p:grpSpPr>
        <p:sp>
          <p:nvSpPr>
            <p:cNvPr id="4" name="Freeform 4"/>
            <p:cNvSpPr/>
            <p:nvPr/>
          </p:nvSpPr>
          <p:spPr>
            <a:xfrm>
              <a:off x="0" y="0"/>
              <a:ext cx="4321384" cy="1851148"/>
            </a:xfrm>
            <a:custGeom>
              <a:rect l="l" t="t" r="r" b="b"/>
              <a:pathLst>
                <a:path w="4321384" h="1851148">
                  <a:moveTo>
                    <a:pt x="26184" y="0"/>
                  </a:moveTo>
                  <a:lnTo>
                    <a:pt x="4295199" y="0"/>
                  </a:lnTo>
                  <a:cubicBezTo>
                    <a:pt x="4302144" y="0"/>
                    <a:pt x="4308804" y="2759"/>
                    <a:pt x="4313714" y="7669"/>
                  </a:cubicBezTo>
                  <a:cubicBezTo>
                    <a:pt x="4318625" y="12580"/>
                    <a:pt x="4321384" y="19240"/>
                    <a:pt x="4321384" y="26184"/>
                  </a:cubicBezTo>
                  <a:lnTo>
                    <a:pt x="4321384" y="1824964"/>
                  </a:lnTo>
                  <a:cubicBezTo>
                    <a:pt x="4321384" y="1839425"/>
                    <a:pt x="4309660" y="1851148"/>
                    <a:pt x="4295199" y="1851148"/>
                  </a:cubicBezTo>
                  <a:lnTo>
                    <a:pt x="26184" y="1851148"/>
                  </a:lnTo>
                  <a:cubicBezTo>
                    <a:pt x="11723" y="1851148"/>
                    <a:pt x="0" y="1839425"/>
                    <a:pt x="0" y="1824964"/>
                  </a:cubicBezTo>
                  <a:lnTo>
                    <a:pt x="0" y="26184"/>
                  </a:lnTo>
                  <a:cubicBezTo>
                    <a:pt x="0" y="11723"/>
                    <a:pt x="11723" y="0"/>
                    <a:pt x="26184" y="0"/>
                  </a:cubicBezTo>
                  <a:close/>
                </a:path>
              </a:pathLst>
            </a:custGeom>
            <a:solidFill>
              <a:srgbClr val="292723">
                <a:alpha val="89804"/>
              </a:srgbClr>
            </a:solidFill>
            <a:ln cap="rnd">
              <a:noFill/>
              <a:prstDash val="solid"/>
              <a:round/>
            </a:ln>
          </p:spPr>
          <p:txBody>
            <a:bodyPr/>
            <a:lstStyle/>
            <a:p/>
          </p:txBody>
        </p:sp>
        <p:sp>
          <p:nvSpPr>
            <p:cNvPr id="5" name="TextBox 5"/>
            <p:cNvSpPr txBox="1"/>
            <p:nvPr/>
          </p:nvSpPr>
          <p:spPr>
            <a:xfrm>
              <a:off x="0" y="-38100"/>
              <a:ext cx="4321383" cy="188924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1890069" y="3199407"/>
            <a:ext cx="14507862" cy="4612703"/>
          </a:xfrm>
          <a:prstGeom prst="rect">
            <a:avLst/>
          </a:prstGeom>
        </p:spPr>
        <p:txBody>
          <a:bodyPr lIns="0" tIns="0" rIns="0" bIns="0" rtlCol="0" anchor="t">
            <a:spAutoFit/>
          </a:bodyPr>
          <a:lstStyle/>
          <a:p>
            <a:pPr marL="625575" lvl="1" indent="-312787">
              <a:lnSpc>
                <a:spcPts val="4056"/>
              </a:lnSpc>
              <a:buFont typeface="Arial"/>
              <a:buChar char="•"/>
            </a:pPr>
            <a:r>
              <a:rPr lang="en-US" sz="2897">
                <a:solidFill>
                  <a:srgbClr val="FFFFFF"/>
                </a:solidFill>
                <a:latin typeface="Canva Sans"/>
              </a:rPr>
              <a:t>Global Plaster Mortar Market Report 2023 talks about crucial market insights with the help of segments and sub-segments analysis. </a:t>
            </a:r>
          </a:p>
          <a:p>
            <a:pPr marL="625575" lvl="1" indent="-312787">
              <a:lnSpc>
                <a:spcPts val="4056"/>
              </a:lnSpc>
              <a:buFont typeface="Arial"/>
              <a:buChar char="•"/>
            </a:pPr>
            <a:r>
              <a:rPr lang="en-US" sz="2897">
                <a:solidFill>
                  <a:srgbClr val="FFFFFF"/>
                </a:solidFill>
                <a:latin typeface="Canva Sans"/>
              </a:rPr>
              <a:t>Premixed Mounting Mortar is a mixture of cement, graded sand and additives for improved workability, better bonding and for water retention.</a:t>
            </a:r>
          </a:p>
          <a:p>
            <a:pPr marL="625575" lvl="1" indent="-312787">
              <a:lnSpc>
                <a:spcPts val="4056"/>
              </a:lnSpc>
              <a:buFont typeface="Arial"/>
              <a:buChar char="•"/>
            </a:pPr>
            <a:r>
              <a:rPr lang="en-US" sz="2897">
                <a:solidFill>
                  <a:srgbClr val="FFFFFF"/>
                </a:solidFill>
                <a:latin typeface="Canva Sans"/>
              </a:rPr>
              <a:t>Plaster mortars are widely used in construction industry for joining stones, bricks, blocks and for rendering it on the interior &amp; exterior wall surfaces &amp; ceiling of the buildings, houses and others.</a:t>
            </a:r>
          </a:p>
          <a:p>
            <a:pPr marL="625575" lvl="1" indent="-312787">
              <a:lnSpc>
                <a:spcPts val="4056"/>
              </a:lnSpc>
              <a:buFont typeface="Arial"/>
              <a:buChar char="•"/>
            </a:pPr>
            <a:r>
              <a:rPr lang="en-US" sz="2897">
                <a:solidFill>
                  <a:srgbClr val="FFFFFF"/>
                </a:solidFill>
                <a:latin typeface="Canva Sans"/>
              </a:rPr>
              <a:t>Plaster mortars are used in home decoration industry for decorating internal walls and ceilings.</a:t>
            </a:r>
          </a:p>
        </p:txBody>
      </p:sp>
      <p:sp>
        <p:nvSpPr>
          <p:cNvPr id="7" name="TextBox 7"/>
          <p:cNvSpPr txBox="1"/>
          <p:nvPr/>
        </p:nvSpPr>
        <p:spPr>
          <a:xfrm>
            <a:off x="4412790" y="2113035"/>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337705" y="2187645"/>
            <a:ext cx="3207979" cy="1328178"/>
          </a:xfrm>
          <a:custGeom>
            <a:rect l="l" t="t" r="r" b="b"/>
            <a:pathLst>
              <a:path w="3207979" h="1328178">
                <a:moveTo>
                  <a:pt x="0" y="0"/>
                </a:moveTo>
                <a:lnTo>
                  <a:pt x="3207979" y="0"/>
                </a:lnTo>
                <a:lnTo>
                  <a:pt x="3207979" y="1328178"/>
                </a:lnTo>
                <a:lnTo>
                  <a:pt x="0" y="1328178"/>
                </a:lnTo>
                <a:lnTo>
                  <a:pt x="0" y="0"/>
                </a:lnTo>
                <a:close/>
              </a:path>
            </a:pathLst>
          </a:custGeom>
          <a:blipFill>
            <a:blip r:embed="rId3"/>
            <a:stretch>
              <a:fillRect r="-166" b="-403"/>
            </a:stretch>
          </a:blipFill>
        </p:spPr>
        <p:txBody>
          <a:bodyPr/>
          <a:lstStyle/>
          <a:p/>
        </p:txBody>
      </p:sp>
      <p:sp>
        <p:nvSpPr>
          <p:cNvPr id="4" name="Freeform 4"/>
          <p:cNvSpPr/>
          <p:nvPr/>
        </p:nvSpPr>
        <p:spPr>
          <a:xfrm>
            <a:off x="4026559" y="2384074"/>
            <a:ext cx="3679803" cy="1304118"/>
          </a:xfrm>
          <a:custGeom>
            <a:rect l="l" t="t" r="r" b="b"/>
            <a:pathLst>
              <a:path w="3679803" h="1304118">
                <a:moveTo>
                  <a:pt x="0" y="0"/>
                </a:moveTo>
                <a:lnTo>
                  <a:pt x="3679803" y="0"/>
                </a:lnTo>
                <a:lnTo>
                  <a:pt x="3679803" y="1304118"/>
                </a:lnTo>
                <a:lnTo>
                  <a:pt x="0" y="1304118"/>
                </a:lnTo>
                <a:lnTo>
                  <a:pt x="0" y="0"/>
                </a:lnTo>
                <a:close/>
              </a:path>
            </a:pathLst>
          </a:custGeom>
          <a:blipFill>
            <a:blip r:embed="rId4"/>
            <a:stretch>
              <a:fillRect t="-27067" b="-29692"/>
            </a:stretch>
          </a:blipFill>
        </p:spPr>
        <p:txBody>
          <a:bodyPr/>
          <a:lstStyle/>
          <a:p/>
        </p:txBody>
      </p:sp>
      <p:sp>
        <p:nvSpPr>
          <p:cNvPr id="5" name="Freeform 5"/>
          <p:cNvSpPr/>
          <p:nvPr/>
        </p:nvSpPr>
        <p:spPr>
          <a:xfrm>
            <a:off x="8187237" y="2526454"/>
            <a:ext cx="4036749" cy="1161739"/>
          </a:xfrm>
          <a:custGeom>
            <a:rect l="l" t="t" r="r" b="b"/>
            <a:pathLst>
              <a:path w="4036749" h="1161739">
                <a:moveTo>
                  <a:pt x="0" y="0"/>
                </a:moveTo>
                <a:lnTo>
                  <a:pt x="4036749" y="0"/>
                </a:lnTo>
                <a:lnTo>
                  <a:pt x="4036749" y="1161738"/>
                </a:lnTo>
                <a:lnTo>
                  <a:pt x="0" y="1161738"/>
                </a:lnTo>
                <a:lnTo>
                  <a:pt x="0" y="0"/>
                </a:lnTo>
                <a:close/>
              </a:path>
            </a:pathLst>
          </a:custGeom>
          <a:blipFill>
            <a:blip r:embed="rId5"/>
            <a:stretch>
              <a:fillRect l="-4941" t="-17171" r="-4941" b="-17171"/>
            </a:stretch>
          </a:blipFill>
        </p:spPr>
        <p:txBody>
          <a:bodyPr/>
          <a:lstStyle/>
          <a:p/>
        </p:txBody>
      </p:sp>
      <p:sp>
        <p:nvSpPr>
          <p:cNvPr id="6" name="Freeform 6"/>
          <p:cNvSpPr/>
          <p:nvPr/>
        </p:nvSpPr>
        <p:spPr>
          <a:xfrm>
            <a:off x="337705" y="4279315"/>
            <a:ext cx="4207699" cy="1020048"/>
          </a:xfrm>
          <a:custGeom>
            <a:rect l="l" t="t" r="r" b="b"/>
            <a:pathLst>
              <a:path w="4207699" h="1020048">
                <a:moveTo>
                  <a:pt x="0" y="0"/>
                </a:moveTo>
                <a:lnTo>
                  <a:pt x="4207699" y="0"/>
                </a:lnTo>
                <a:lnTo>
                  <a:pt x="4207699" y="1020049"/>
                </a:lnTo>
                <a:lnTo>
                  <a:pt x="0" y="1020049"/>
                </a:lnTo>
                <a:lnTo>
                  <a:pt x="0" y="0"/>
                </a:lnTo>
                <a:close/>
              </a:path>
            </a:pathLst>
          </a:custGeom>
          <a:blipFill>
            <a:blip r:embed="rId6"/>
            <a:stretch>
              <a:fillRect l="-3030" t="-37500" r="-5194" b="-41071"/>
            </a:stretch>
          </a:blipFill>
        </p:spPr>
        <p:txBody>
          <a:bodyPr/>
          <a:lstStyle/>
          <a:p/>
        </p:txBody>
      </p:sp>
      <p:sp>
        <p:nvSpPr>
          <p:cNvPr id="7" name="Freeform 7"/>
          <p:cNvSpPr/>
          <p:nvPr/>
        </p:nvSpPr>
        <p:spPr>
          <a:xfrm>
            <a:off x="5050272" y="3834882"/>
            <a:ext cx="2219668" cy="1908915"/>
          </a:xfrm>
          <a:custGeom>
            <a:rect l="l" t="t" r="r" b="b"/>
            <a:pathLst>
              <a:path w="2219668" h="1908915">
                <a:moveTo>
                  <a:pt x="0" y="0"/>
                </a:moveTo>
                <a:lnTo>
                  <a:pt x="2219669" y="0"/>
                </a:lnTo>
                <a:lnTo>
                  <a:pt x="2219669" y="1908915"/>
                </a:lnTo>
                <a:lnTo>
                  <a:pt x="0" y="1908915"/>
                </a:lnTo>
                <a:lnTo>
                  <a:pt x="0" y="0"/>
                </a:lnTo>
                <a:close/>
              </a:path>
            </a:pathLst>
          </a:custGeom>
          <a:blipFill>
            <a:blip r:embed="rId7"/>
            <a:stretch>
              <a:fillRect/>
            </a:stretch>
          </a:blipFill>
        </p:spPr>
        <p:txBody>
          <a:bodyPr/>
          <a:lstStyle/>
          <a:p/>
        </p:txBody>
      </p:sp>
      <p:sp>
        <p:nvSpPr>
          <p:cNvPr id="8" name="Freeform 8"/>
          <p:cNvSpPr/>
          <p:nvPr/>
        </p:nvSpPr>
        <p:spPr>
          <a:xfrm>
            <a:off x="8100488" y="4279315"/>
            <a:ext cx="4123498" cy="1108889"/>
          </a:xfrm>
          <a:custGeom>
            <a:rect l="l" t="t" r="r" b="b"/>
            <a:pathLst>
              <a:path w="4123498" h="1108889">
                <a:moveTo>
                  <a:pt x="0" y="0"/>
                </a:moveTo>
                <a:lnTo>
                  <a:pt x="4123498" y="0"/>
                </a:lnTo>
                <a:lnTo>
                  <a:pt x="4123498" y="1108890"/>
                </a:lnTo>
                <a:lnTo>
                  <a:pt x="0" y="1108890"/>
                </a:lnTo>
                <a:lnTo>
                  <a:pt x="0" y="0"/>
                </a:lnTo>
                <a:close/>
              </a:path>
            </a:pathLst>
          </a:custGeom>
          <a:blipFill>
            <a:blip r:embed="rId8"/>
            <a:stretch>
              <a:fillRect l="-9913" t="-29731" r="-13108" b="-34225"/>
            </a:stretch>
          </a:blipFill>
        </p:spPr>
        <p:txBody>
          <a:bodyPr/>
          <a:lstStyle/>
          <a:p/>
        </p:txBody>
      </p:sp>
      <p:sp>
        <p:nvSpPr>
          <p:cNvPr id="9" name="Freeform 9"/>
          <p:cNvSpPr/>
          <p:nvPr/>
        </p:nvSpPr>
        <p:spPr>
          <a:xfrm>
            <a:off x="506406" y="5743797"/>
            <a:ext cx="3039277" cy="1709594"/>
          </a:xfrm>
          <a:custGeom>
            <a:rect l="l" t="t" r="r" b="b"/>
            <a:pathLst>
              <a:path w="3039277" h="1709594">
                <a:moveTo>
                  <a:pt x="0" y="0"/>
                </a:moveTo>
                <a:lnTo>
                  <a:pt x="3039278" y="0"/>
                </a:lnTo>
                <a:lnTo>
                  <a:pt x="3039278" y="1709593"/>
                </a:lnTo>
                <a:lnTo>
                  <a:pt x="0" y="1709593"/>
                </a:lnTo>
                <a:lnTo>
                  <a:pt x="0" y="0"/>
                </a:lnTo>
                <a:close/>
              </a:path>
            </a:pathLst>
          </a:custGeom>
          <a:blipFill>
            <a:blip r:embed="rId9"/>
            <a:stretch>
              <a:fillRect/>
            </a:stretch>
          </a:blipFill>
        </p:spPr>
        <p:txBody>
          <a:bodyPr/>
          <a:lstStyle/>
          <a:p/>
        </p:txBody>
      </p:sp>
      <p:sp>
        <p:nvSpPr>
          <p:cNvPr id="10" name="Freeform 10"/>
          <p:cNvSpPr/>
          <p:nvPr/>
        </p:nvSpPr>
        <p:spPr>
          <a:xfrm>
            <a:off x="705562" y="7901065"/>
            <a:ext cx="2152850" cy="1936426"/>
          </a:xfrm>
          <a:custGeom>
            <a:rect l="l" t="t" r="r" b="b"/>
            <a:pathLst>
              <a:path w="2152850" h="1936426">
                <a:moveTo>
                  <a:pt x="0" y="0"/>
                </a:moveTo>
                <a:lnTo>
                  <a:pt x="2152850" y="0"/>
                </a:lnTo>
                <a:lnTo>
                  <a:pt x="2152850" y="1936427"/>
                </a:lnTo>
                <a:lnTo>
                  <a:pt x="0" y="1936427"/>
                </a:lnTo>
                <a:lnTo>
                  <a:pt x="0" y="0"/>
                </a:lnTo>
                <a:close/>
              </a:path>
            </a:pathLst>
          </a:custGeom>
          <a:blipFill>
            <a:blip r:embed="rId10"/>
            <a:stretch>
              <a:fillRect l="-17195" t="-25294" r="-18253" b="-25294"/>
            </a:stretch>
          </a:blipFill>
        </p:spPr>
        <p:txBody>
          <a:bodyPr/>
          <a:lstStyle/>
          <a:p/>
        </p:txBody>
      </p:sp>
      <p:sp>
        <p:nvSpPr>
          <p:cNvPr id="11" name="Freeform 11"/>
          <p:cNvSpPr/>
          <p:nvPr/>
        </p:nvSpPr>
        <p:spPr>
          <a:xfrm>
            <a:off x="3749988" y="6207049"/>
            <a:ext cx="4350500" cy="783090"/>
          </a:xfrm>
          <a:custGeom>
            <a:rect l="l" t="t" r="r" b="b"/>
            <a:pathLst>
              <a:path w="4350500" h="783090">
                <a:moveTo>
                  <a:pt x="0" y="0"/>
                </a:moveTo>
                <a:lnTo>
                  <a:pt x="4350500" y="0"/>
                </a:lnTo>
                <a:lnTo>
                  <a:pt x="4350500" y="783090"/>
                </a:lnTo>
                <a:lnTo>
                  <a:pt x="0" y="783090"/>
                </a:lnTo>
                <a:lnTo>
                  <a:pt x="0" y="0"/>
                </a:lnTo>
                <a:close/>
              </a:path>
            </a:pathLst>
          </a:custGeom>
          <a:blipFill>
            <a:blip r:embed="rId11"/>
            <a:stretch>
              <a:fillRect/>
            </a:stretch>
          </a:blipFill>
        </p:spPr>
        <p:txBody>
          <a:bodyPr/>
          <a:lstStyle/>
          <a:p/>
        </p:txBody>
      </p:sp>
      <p:sp>
        <p:nvSpPr>
          <p:cNvPr id="12" name="Freeform 12"/>
          <p:cNvSpPr/>
          <p:nvPr/>
        </p:nvSpPr>
        <p:spPr>
          <a:xfrm>
            <a:off x="8648091" y="6207049"/>
            <a:ext cx="3894076" cy="614292"/>
          </a:xfrm>
          <a:custGeom>
            <a:rect l="l" t="t" r="r" b="b"/>
            <a:pathLst>
              <a:path w="3894076" h="614292">
                <a:moveTo>
                  <a:pt x="0" y="0"/>
                </a:moveTo>
                <a:lnTo>
                  <a:pt x="3894076" y="0"/>
                </a:lnTo>
                <a:lnTo>
                  <a:pt x="3894076" y="614291"/>
                </a:lnTo>
                <a:lnTo>
                  <a:pt x="0" y="614291"/>
                </a:lnTo>
                <a:lnTo>
                  <a:pt x="0" y="0"/>
                </a:lnTo>
                <a:close/>
              </a:path>
            </a:pathLst>
          </a:custGeom>
          <a:blipFill>
            <a:blip r:embed="rId12"/>
            <a:stretch>
              <a:fillRect/>
            </a:stretch>
          </a:blipFill>
        </p:spPr>
        <p:txBody>
          <a:bodyPr/>
          <a:lstStyle/>
          <a:p/>
        </p:txBody>
      </p:sp>
      <p:sp>
        <p:nvSpPr>
          <p:cNvPr id="13" name="Freeform 13"/>
          <p:cNvSpPr/>
          <p:nvPr/>
        </p:nvSpPr>
        <p:spPr>
          <a:xfrm>
            <a:off x="3517140" y="7336390"/>
            <a:ext cx="3066264" cy="1532889"/>
          </a:xfrm>
          <a:custGeom>
            <a:rect l="l" t="t" r="r" b="b"/>
            <a:pathLst>
              <a:path w="3066264" h="1532889">
                <a:moveTo>
                  <a:pt x="0" y="0"/>
                </a:moveTo>
                <a:lnTo>
                  <a:pt x="3066265" y="0"/>
                </a:lnTo>
                <a:lnTo>
                  <a:pt x="3066265" y="1532889"/>
                </a:lnTo>
                <a:lnTo>
                  <a:pt x="0" y="1532889"/>
                </a:lnTo>
                <a:lnTo>
                  <a:pt x="0" y="0"/>
                </a:lnTo>
                <a:close/>
              </a:path>
            </a:pathLst>
          </a:custGeom>
          <a:blipFill>
            <a:blip r:embed="rId13"/>
            <a:stretch>
              <a:fillRect l="-25765" t="-52135" r="-28291" b="-53952"/>
            </a:stretch>
          </a:blipFill>
        </p:spPr>
        <p:txBody>
          <a:bodyPr/>
          <a:lstStyle/>
          <a:p/>
        </p:txBody>
      </p:sp>
      <p:sp>
        <p:nvSpPr>
          <p:cNvPr id="14" name="Freeform 14"/>
          <p:cNvSpPr/>
          <p:nvPr/>
        </p:nvSpPr>
        <p:spPr>
          <a:xfrm>
            <a:off x="7418430" y="7134077"/>
            <a:ext cx="5123737" cy="968757"/>
          </a:xfrm>
          <a:custGeom>
            <a:rect l="l" t="t" r="r" b="b"/>
            <a:pathLst>
              <a:path w="5123737" h="968757">
                <a:moveTo>
                  <a:pt x="0" y="0"/>
                </a:moveTo>
                <a:lnTo>
                  <a:pt x="5123737" y="0"/>
                </a:lnTo>
                <a:lnTo>
                  <a:pt x="5123737" y="968757"/>
                </a:lnTo>
                <a:lnTo>
                  <a:pt x="0" y="968757"/>
                </a:lnTo>
                <a:lnTo>
                  <a:pt x="0" y="0"/>
                </a:lnTo>
                <a:close/>
              </a:path>
            </a:pathLst>
          </a:custGeom>
          <a:blipFill>
            <a:blip r:embed="rId14"/>
            <a:stretch>
              <a:fillRect t="-13576" r="-62" b="-13907"/>
            </a:stretch>
          </a:blipFill>
        </p:spPr>
        <p:txBody>
          <a:bodyPr/>
          <a:lstStyle/>
          <a:p/>
        </p:txBody>
      </p:sp>
      <p:sp>
        <p:nvSpPr>
          <p:cNvPr id="15" name="Freeform 15"/>
          <p:cNvSpPr/>
          <p:nvPr/>
        </p:nvSpPr>
        <p:spPr>
          <a:xfrm>
            <a:off x="2858412" y="9012154"/>
            <a:ext cx="4139748" cy="1176781"/>
          </a:xfrm>
          <a:custGeom>
            <a:rect l="l" t="t" r="r" b="b"/>
            <a:pathLst>
              <a:path w="4139748" h="1176781">
                <a:moveTo>
                  <a:pt x="0" y="0"/>
                </a:moveTo>
                <a:lnTo>
                  <a:pt x="4139748" y="0"/>
                </a:lnTo>
                <a:lnTo>
                  <a:pt x="4139748" y="1176781"/>
                </a:lnTo>
                <a:lnTo>
                  <a:pt x="0" y="1176781"/>
                </a:lnTo>
                <a:lnTo>
                  <a:pt x="0" y="0"/>
                </a:lnTo>
                <a:close/>
              </a:path>
            </a:pathLst>
          </a:custGeom>
          <a:blipFill>
            <a:blip r:embed="rId15"/>
            <a:stretch>
              <a:fillRect/>
            </a:stretch>
          </a:blipFill>
        </p:spPr>
        <p:txBody>
          <a:bodyPr/>
          <a:lstStyle/>
          <a:p/>
        </p:txBody>
      </p:sp>
      <p:sp>
        <p:nvSpPr>
          <p:cNvPr id="16" name="Freeform 16"/>
          <p:cNvSpPr/>
          <p:nvPr/>
        </p:nvSpPr>
        <p:spPr>
          <a:xfrm>
            <a:off x="7228751" y="8373422"/>
            <a:ext cx="2933486" cy="1815512"/>
          </a:xfrm>
          <a:custGeom>
            <a:rect l="l" t="t" r="r" b="b"/>
            <a:pathLst>
              <a:path w="2933486" h="1815512">
                <a:moveTo>
                  <a:pt x="0" y="0"/>
                </a:moveTo>
                <a:lnTo>
                  <a:pt x="2933486" y="0"/>
                </a:lnTo>
                <a:lnTo>
                  <a:pt x="2933486" y="1815513"/>
                </a:lnTo>
                <a:lnTo>
                  <a:pt x="0" y="1815513"/>
                </a:lnTo>
                <a:lnTo>
                  <a:pt x="0" y="0"/>
                </a:lnTo>
                <a:close/>
              </a:path>
            </a:pathLst>
          </a:custGeom>
          <a:blipFill>
            <a:blip r:embed="rId16"/>
            <a:stretch>
              <a:fillRect/>
            </a:stretch>
          </a:blipFill>
        </p:spPr>
        <p:txBody>
          <a:bodyPr/>
          <a:lstStyle/>
          <a:p/>
        </p:txBody>
      </p:sp>
      <p:sp>
        <p:nvSpPr>
          <p:cNvPr id="17" name="Freeform 17"/>
          <p:cNvSpPr/>
          <p:nvPr/>
        </p:nvSpPr>
        <p:spPr>
          <a:xfrm>
            <a:off x="10390837" y="8869279"/>
            <a:ext cx="2722853" cy="1179030"/>
          </a:xfrm>
          <a:custGeom>
            <a:rect l="l" t="t" r="r" b="b"/>
            <a:pathLst>
              <a:path w="2722853" h="1179030">
                <a:moveTo>
                  <a:pt x="0" y="0"/>
                </a:moveTo>
                <a:lnTo>
                  <a:pt x="2722853" y="0"/>
                </a:lnTo>
                <a:lnTo>
                  <a:pt x="2722853" y="1179030"/>
                </a:lnTo>
                <a:lnTo>
                  <a:pt x="0" y="1179030"/>
                </a:lnTo>
                <a:lnTo>
                  <a:pt x="0" y="0"/>
                </a:lnTo>
                <a:close/>
              </a:path>
            </a:pathLst>
          </a:custGeom>
          <a:blipFill>
            <a:blip r:embed="rId17"/>
            <a:stretch>
              <a:fillRect t="-69163" b="-61776"/>
            </a:stretch>
          </a:blipFill>
        </p:spPr>
        <p:txBody>
          <a:bodyPr/>
          <a:lstStyle/>
          <a:p/>
        </p:txBody>
      </p:sp>
      <p:sp>
        <p:nvSpPr>
          <p:cNvPr id="18" name="TextBox 18"/>
          <p:cNvSpPr txBox="1"/>
          <p:nvPr/>
        </p:nvSpPr>
        <p:spPr>
          <a:xfrm>
            <a:off x="5238599" y="855951"/>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87e2da"/>
              </a:rPr>
              <a:t>https://tinyurl.com/yc87e2da</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Plaster Mortar Market Report 2023</dc:title>
  <cp:lastModifiedBy>decipher market</cp:lastModifiedBy>
  <cp:revision>2</cp:revision>
  <dcterms:created xsi:type="dcterms:W3CDTF">2006-08-16T00:00:00Z</dcterms:created>
  <dcterms:modified xsi:type="dcterms:W3CDTF">2024-02-20T10:29:07Z</dcterms:modified>
</cp:coreProperties>
</file>