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Canva Sans" panose="020B0604020202020204" charset="0"/>
      <p:regular r:id="rId12"/>
    </p:embeddedFont>
    <p:embeddedFont>
      <p:font typeface="Canva Sans Bold" panose="020B0604020202020204" charset="0"/>
      <p:regular r:id="rId13"/>
    </p:embeddedFont>
    <p:embeddedFont>
      <p:font typeface="Poppins" panose="00000500000000000000" pitchFamily="2" charset="0"/>
      <p:regular r:id="rId14"/>
    </p:embeddedFont>
    <p:embeddedFont>
      <p:font typeface="Poppins Bold" panose="00000800000000000000" charset="0"/>
      <p:regular r:id="rId15"/>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29"/>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5/10/2024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5/10/2024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5/10/2024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5/10/2024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5/10/2024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5/10/2024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5/10/2024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5/10/2024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5/10/2024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5/10/2024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5/10/2024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5/10/2024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 Id="rId3" Type="http://schemas.openxmlformats.org/officeDocument/2006/relationships/image" Target="../media/image2.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2.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 Id="rId3" Type="http://schemas.openxmlformats.org/officeDocument/2006/relationships/image" Target="../media/image7.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 Id="rId3"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9.jpeg" /><Relationship Id="rId3"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7.jpeg" /><Relationship Id="rId11" Type="http://schemas.openxmlformats.org/officeDocument/2006/relationships/image" Target="../media/image18.jpeg" /><Relationship Id="rId2" Type="http://schemas.openxmlformats.org/officeDocument/2006/relationships/image" Target="../media/image10.jpeg" /><Relationship Id="rId3" Type="http://schemas.openxmlformats.org/officeDocument/2006/relationships/image" Target="../media/image2.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9.jpeg" /><Relationship Id="rId3" Type="http://schemas.openxmlformats.org/officeDocument/2006/relationships/image" Target="../media/image20.jpeg" /><Relationship Id="rId4" Type="http://schemas.openxmlformats.org/officeDocument/2006/relationships/hyperlink" Target="https://tinyurl.com/4ztjcy4k"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19616" r="-9758"/>
            </a:stretch>
          </a:blipFill>
        </p:spPr>
        <p:txBody>
          <a:bodyPr/>
          <a:lstStyle/>
          <a:p/>
        </p:txBody>
      </p:sp>
      <p:pic>
        <p:nvPicPr>
          <p:cNvPr id="3" name="Picture 3"/>
          <p:cNvPicPr>
            <a:picLocks noChangeAspect="1"/>
          </p:cNvPicPr>
          <p:nvPr/>
        </p:nvPicPr>
        <p:blipFill>
          <a:blip r:embed="rId3"/>
          <a:srcRect l="36500" t="27913" r="38480" b="26406"/>
          <a:stretch>
            <a:fillRect/>
          </a:stretch>
        </p:blipFill>
        <p:spPr>
          <a:xfrm>
            <a:off x="0" y="71252"/>
            <a:ext cx="1864499" cy="1914896"/>
          </a:xfrm>
          <a:prstGeom prst="rect">
            <a:avLst/>
          </a:prstGeom>
        </p:spPr>
      </p:pic>
      <p:sp>
        <p:nvSpPr>
          <p:cNvPr id="4" name="TextBox 4"/>
          <p:cNvSpPr txBox="1"/>
          <p:nvPr/>
        </p:nvSpPr>
        <p:spPr>
          <a:xfrm>
            <a:off x="265130" y="4209010"/>
            <a:ext cx="15813070" cy="2909836"/>
          </a:xfrm>
          <a:prstGeom prst="rect">
            <a:avLst/>
          </a:prstGeom>
        </p:spPr>
        <p:txBody>
          <a:bodyPr wrap="square" lIns="0" tIns="0" rIns="0" bIns="0" rtlCol="0" anchor="t">
            <a:spAutoFit/>
          </a:bodyPr>
          <a:lstStyle/>
          <a:p>
            <a:pPr algn="l">
              <a:lnSpc>
                <a:spcPts val="7520"/>
              </a:lnSpc>
            </a:pPr>
            <a:r>
              <a:rPr lang="en-US" sz="8000">
                <a:solidFill>
                  <a:srgbClr val="000000"/>
                </a:solidFill>
                <a:latin typeface="Canva Sans"/>
              </a:rPr>
              <a:t>PLANT EXTRACT</a:t>
            </a:r>
          </a:p>
          <a:p>
            <a:pPr algn="l">
              <a:lnSpc>
                <a:spcPts val="7520"/>
              </a:lnSpc>
            </a:pPr>
            <a:r>
              <a:rPr lang="en-US" sz="8000">
                <a:solidFill>
                  <a:srgbClr val="000000"/>
                </a:solidFill>
                <a:latin typeface="Canva Sans"/>
              </a:rPr>
              <a:t>MARKET REPORT </a:t>
            </a:r>
          </a:p>
          <a:p>
            <a:pPr algn="l">
              <a:lnSpc>
                <a:spcPts val="7520"/>
              </a:lnSpc>
            </a:pPr>
            <a:r>
              <a:rPr lang="en-US" sz="8000">
                <a:solidFill>
                  <a:srgbClr val="000000"/>
                </a:solidFill>
                <a:latin typeface="Canva Sans"/>
              </a:rPr>
              <a:t>2024</a:t>
            </a:r>
          </a:p>
        </p:txBody>
      </p:sp>
      <p:sp>
        <p:nvSpPr>
          <p:cNvPr id="5" name="TextBox 5"/>
          <p:cNvSpPr txBox="1"/>
          <p:nvPr/>
        </p:nvSpPr>
        <p:spPr>
          <a:xfrm>
            <a:off x="-203488" y="9723121"/>
            <a:ext cx="10027118" cy="563879"/>
          </a:xfrm>
          <a:prstGeom prst="rect">
            <a:avLst/>
          </a:prstGeom>
        </p:spPr>
        <p:txBody>
          <a:bodyPr lIns="0" tIns="0" rIns="0" bIns="0" rtlCol="0" anchor="t">
            <a:spAutoFit/>
          </a:bodyPr>
          <a:lstStyle/>
          <a:p>
            <a:pPr algn="ctr">
              <a:lnSpc>
                <a:spcPts val="4620"/>
              </a:lnSpc>
            </a:pPr>
            <a:r>
              <a:rPr lang="en-US" sz="3300">
                <a:solidFill>
                  <a:srgbClr val="000000"/>
                </a:solidFill>
                <a:latin typeface="Canva Sans"/>
              </a:rPr>
              <a:t>Qualitative Analysis + Quantitative Analysis</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6962" b="0"/>
            </a:stretch>
          </a:blipFill>
        </p:spPr>
        <p:txBody>
          <a:bodyPr/>
          <a:lstStyle/>
          <a:p/>
        </p:txBody>
      </p:sp>
      <p:grpSp>
        <p:nvGrpSpPr>
          <p:cNvPr id="3" name="Group 3"/>
          <p:cNvGrpSpPr/>
          <p:nvPr/>
        </p:nvGrpSpPr>
        <p:grpSpPr>
          <a:xfrm>
            <a:off x="1278418" y="1589956"/>
            <a:ext cx="16236544" cy="7509266"/>
            <a:chExt cx="4276291" cy="1977749"/>
          </a:xfrm>
        </p:grpSpPr>
        <p:sp>
          <p:nvSpPr>
            <p:cNvPr id="4" name="Freeform 4"/>
            <p:cNvSpPr/>
            <p:nvPr/>
          </p:nvSpPr>
          <p:spPr>
            <a:xfrm>
              <a:off x="0" y="0"/>
              <a:ext cx="4276291" cy="1977749"/>
            </a:xfrm>
            <a:custGeom>
              <a:rect l="l" t="t" r="r" b="b"/>
              <a:pathLst>
                <a:path w="4276291" h="1977749">
                  <a:moveTo>
                    <a:pt x="0" y="0"/>
                  </a:moveTo>
                  <a:lnTo>
                    <a:pt x="4276291" y="0"/>
                  </a:lnTo>
                  <a:lnTo>
                    <a:pt x="4276291" y="1977749"/>
                  </a:lnTo>
                  <a:lnTo>
                    <a:pt x="0" y="1977749"/>
                  </a:lnTo>
                  <a:close/>
                </a:path>
              </a:pathLst>
            </a:custGeom>
            <a:solidFill>
              <a:srgbClr val="000000">
                <a:alpha val="66667"/>
              </a:srgbClr>
            </a:solidFill>
          </p:spPr>
          <p:txBody>
            <a:bodyPr/>
            <a:lstStyle/>
            <a:p/>
          </p:txBody>
        </p:sp>
        <p:sp>
          <p:nvSpPr>
            <p:cNvPr id="5" name="TextBox 5"/>
            <p:cNvSpPr txBox="1"/>
            <p:nvPr/>
          </p:nvSpPr>
          <p:spPr>
            <a:xfrm>
              <a:off x="0" y="-47625"/>
              <a:ext cx="4276291" cy="2025374"/>
            </a:xfrm>
            <a:prstGeom prst="rect">
              <a:avLst/>
            </a:prstGeom>
          </p:spPr>
          <p:txBody>
            <a:bodyPr lIns="50800" tIns="50800" rIns="50800" bIns="50800" rtlCol="0" anchor="ctr"/>
            <a:lstStyle/>
            <a:p>
              <a:pPr algn="ctr">
                <a:lnSpc>
                  <a:spcPts val="3500"/>
                </a:lnSpc>
              </a:pPr>
              <a:endParaRPr/>
            </a:p>
          </p:txBody>
        </p:sp>
      </p:grpSp>
      <p:pic>
        <p:nvPicPr>
          <p:cNvPr id="6" name="Picture 6"/>
          <p:cNvPicPr>
            <a:picLocks noChangeAspect="1"/>
          </p:cNvPicPr>
          <p:nvPr/>
        </p:nvPicPr>
        <p:blipFill>
          <a:blip r:embed="rId3"/>
          <a:srcRect l="36500" t="25150" r="35243" b="29571"/>
          <a:stretch>
            <a:fillRect/>
          </a:stretch>
        </p:blipFill>
        <p:spPr>
          <a:xfrm>
            <a:off x="1028700" y="603637"/>
            <a:ext cx="2188594" cy="1972639"/>
          </a:xfrm>
          <a:prstGeom prst="rect">
            <a:avLst/>
          </a:prstGeom>
        </p:spPr>
      </p:pic>
      <p:sp>
        <p:nvSpPr>
          <p:cNvPr id="7" name="TextBox 7"/>
          <p:cNvSpPr txBox="1"/>
          <p:nvPr/>
        </p:nvSpPr>
        <p:spPr>
          <a:xfrm>
            <a:off x="1710335" y="3016735"/>
            <a:ext cx="15548966" cy="5793105"/>
          </a:xfrm>
          <a:prstGeom prst="rect">
            <a:avLst/>
          </a:prstGeom>
        </p:spPr>
        <p:txBody>
          <a:bodyPr lIns="0" tIns="0" rIns="0" bIns="0" rtlCol="0" anchor="t">
            <a:spAutoFit/>
          </a:bodyPr>
          <a:lstStyle/>
          <a:p>
            <a:pPr algn="l">
              <a:lnSpc>
                <a:spcPts val="4619"/>
              </a:lnSpc>
              <a:spcBef>
                <a:spcPct val="0"/>
              </a:spcBef>
            </a:pPr>
            <a:r>
              <a:rPr lang="en-US" sz="3299">
                <a:solidFill>
                  <a:srgbClr val="FFFFFF"/>
                </a:solidFill>
                <a:latin typeface="Canva Sans"/>
              </a:rPr>
              <a:t>The Plant extract market encompasses the trade, manufacturing, and utilization of focused materials derived from botanical sources. These extracts incorporate bioactive compounds consisting of phytochemicals, important oils, and antioxidants acquired through various extraction methods like solvent extraction, steam distillation, and cold pressing. Plant extracts are located in big packages across various industries, such as pharmaceuticals, meals and liquids, cosmetics, and nutraceuticals. They are valued for their therapeutic residences, flavoring and coloring competencies, and purposeful attributes, which include antimicrobial and antioxidant homes.</a:t>
            </a:r>
          </a:p>
        </p:txBody>
      </p:sp>
      <p:sp>
        <p:nvSpPr>
          <p:cNvPr id="8" name="TextBox 8"/>
          <p:cNvSpPr txBox="1"/>
          <p:nvPr/>
        </p:nvSpPr>
        <p:spPr>
          <a:xfrm>
            <a:off x="5332786" y="1862794"/>
            <a:ext cx="8127807"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8518"/>
            </a:stretch>
          </a:blipFill>
        </p:spPr>
        <p:txBody>
          <a:bodyPr/>
          <a:lstStyle/>
          <a:p/>
        </p:txBody>
      </p:sp>
      <p:grpSp>
        <p:nvGrpSpPr>
          <p:cNvPr id="3" name="Group 3"/>
          <p:cNvGrpSpPr/>
          <p:nvPr/>
        </p:nvGrpSpPr>
        <p:grpSpPr>
          <a:xfrm>
            <a:off x="308660" y="6373583"/>
            <a:ext cx="9126982" cy="2646101"/>
            <a:chExt cx="917530" cy="266011"/>
          </a:xfrm>
        </p:grpSpPr>
        <p:sp>
          <p:nvSpPr>
            <p:cNvPr id="4" name="Freeform 4"/>
            <p:cNvSpPr/>
            <p:nvPr/>
          </p:nvSpPr>
          <p:spPr>
            <a:xfrm>
              <a:off x="0" y="0"/>
              <a:ext cx="917530" cy="266011"/>
            </a:xfrm>
            <a:custGeom>
              <a:rect l="l" t="t" r="r" b="b"/>
              <a:pathLst>
                <a:path w="917530" h="266011">
                  <a:moveTo>
                    <a:pt x="0" y="0"/>
                  </a:moveTo>
                  <a:lnTo>
                    <a:pt x="917530" y="0"/>
                  </a:lnTo>
                  <a:lnTo>
                    <a:pt x="917530" y="266011"/>
                  </a:lnTo>
                  <a:lnTo>
                    <a:pt x="0" y="266011"/>
                  </a:lnTo>
                  <a:close/>
                </a:path>
              </a:pathLst>
            </a:custGeom>
            <a:solidFill>
              <a:srgbClr val="2F5813">
                <a:alpha val="80784"/>
              </a:srgbClr>
            </a:solidFill>
            <a:ln cap="sq">
              <a:noFill/>
              <a:prstDash val="solid"/>
              <a:miter/>
            </a:ln>
          </p:spPr>
          <p:txBody>
            <a:bodyPr/>
            <a:lstStyle/>
            <a:p/>
          </p:txBody>
        </p:sp>
        <p:sp>
          <p:nvSpPr>
            <p:cNvPr id="5" name="TextBox 5"/>
            <p:cNvSpPr txBox="1"/>
            <p:nvPr/>
          </p:nvSpPr>
          <p:spPr>
            <a:xfrm>
              <a:off x="0" y="-38100"/>
              <a:ext cx="917530" cy="304111"/>
            </a:xfrm>
            <a:prstGeom prst="rect">
              <a:avLst/>
            </a:prstGeom>
          </p:spPr>
          <p:txBody>
            <a:bodyPr lIns="61910" tIns="61910" rIns="61910" bIns="61910" rtlCol="0" anchor="ctr"/>
            <a:lstStyle/>
            <a:p>
              <a:pPr marL="0" lvl="0" indent="0" algn="ctr">
                <a:lnSpc>
                  <a:spcPts val="2659"/>
                </a:lnSpc>
                <a:spcBef>
                  <a:spcPct val="0"/>
                </a:spcBef>
              </a:pPr>
              <a:endParaRPr/>
            </a:p>
          </p:txBody>
        </p:sp>
      </p:grpSp>
      <p:sp>
        <p:nvSpPr>
          <p:cNvPr id="6" name="Freeform 6"/>
          <p:cNvSpPr/>
          <p:nvPr/>
        </p:nvSpPr>
        <p:spPr>
          <a:xfrm>
            <a:off x="667448" y="6748953"/>
            <a:ext cx="2128832" cy="2126171"/>
          </a:xfrm>
          <a:custGeom>
            <a:rect l="l" t="t" r="r" b="b"/>
            <a:pathLst>
              <a:path w="2128832" h="2126171">
                <a:moveTo>
                  <a:pt x="0" y="0"/>
                </a:moveTo>
                <a:lnTo>
                  <a:pt x="2128832" y="0"/>
                </a:lnTo>
                <a:lnTo>
                  <a:pt x="2128832" y="2126172"/>
                </a:lnTo>
                <a:lnTo>
                  <a:pt x="0" y="2126172"/>
                </a:lnTo>
                <a:lnTo>
                  <a:pt x="0" y="0"/>
                </a:lnTo>
                <a:close/>
              </a:path>
            </a:pathLst>
          </a:custGeom>
          <a:blipFill>
            <a:blip r:embed="rId3"/>
            <a:stretch>
              <a:fillRect/>
            </a:stretch>
          </a:blipFill>
        </p:spPr>
        <p:txBody>
          <a:bodyPr/>
          <a:lstStyle/>
          <a:p/>
        </p:txBody>
      </p:sp>
      <p:grpSp>
        <p:nvGrpSpPr>
          <p:cNvPr id="7" name="Group 7"/>
          <p:cNvGrpSpPr/>
          <p:nvPr/>
        </p:nvGrpSpPr>
        <p:grpSpPr>
          <a:xfrm>
            <a:off x="591757" y="6647893"/>
            <a:ext cx="2097480" cy="2097480"/>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pic>
        <p:nvPicPr>
          <p:cNvPr id="10" name="Picture 10"/>
          <p:cNvPicPr>
            <a:picLocks noChangeAspect="1"/>
          </p:cNvPicPr>
          <p:nvPr/>
        </p:nvPicPr>
        <p:blipFill>
          <a:blip r:embed="rId4"/>
          <a:srcRect l="36500" t="25150" r="38823" b="26949"/>
          <a:stretch>
            <a:fillRect/>
          </a:stretch>
        </p:blipFill>
        <p:spPr>
          <a:xfrm>
            <a:off x="17018" y="-4220"/>
            <a:ext cx="1891990" cy="2065840"/>
          </a:xfrm>
          <a:prstGeom prst="rect">
            <a:avLst/>
          </a:prstGeom>
        </p:spPr>
      </p:pic>
      <p:grpSp>
        <p:nvGrpSpPr>
          <p:cNvPr id="11" name="Group 11"/>
          <p:cNvGrpSpPr/>
          <p:nvPr/>
        </p:nvGrpSpPr>
        <p:grpSpPr>
          <a:xfrm>
            <a:off x="308660" y="3450475"/>
            <a:ext cx="9126982" cy="2646101"/>
            <a:chExt cx="917530" cy="266011"/>
          </a:xfrm>
        </p:grpSpPr>
        <p:sp>
          <p:nvSpPr>
            <p:cNvPr id="12" name="Freeform 12"/>
            <p:cNvSpPr/>
            <p:nvPr/>
          </p:nvSpPr>
          <p:spPr>
            <a:xfrm>
              <a:off x="0" y="0"/>
              <a:ext cx="917530" cy="266011"/>
            </a:xfrm>
            <a:custGeom>
              <a:rect l="l" t="t" r="r" b="b"/>
              <a:pathLst>
                <a:path w="917530" h="266011">
                  <a:moveTo>
                    <a:pt x="0" y="0"/>
                  </a:moveTo>
                  <a:lnTo>
                    <a:pt x="917530" y="0"/>
                  </a:lnTo>
                  <a:lnTo>
                    <a:pt x="917530" y="266011"/>
                  </a:lnTo>
                  <a:lnTo>
                    <a:pt x="0" y="266011"/>
                  </a:lnTo>
                  <a:close/>
                </a:path>
              </a:pathLst>
            </a:custGeom>
            <a:solidFill>
              <a:srgbClr val="2F5813">
                <a:alpha val="80784"/>
              </a:srgbClr>
            </a:solidFill>
            <a:ln cap="sq">
              <a:noFill/>
              <a:prstDash val="solid"/>
              <a:miter/>
            </a:ln>
          </p:spPr>
          <p:txBody>
            <a:bodyPr/>
            <a:lstStyle/>
            <a:p/>
          </p:txBody>
        </p:sp>
        <p:sp>
          <p:nvSpPr>
            <p:cNvPr id="13" name="TextBox 13"/>
            <p:cNvSpPr txBox="1"/>
            <p:nvPr/>
          </p:nvSpPr>
          <p:spPr>
            <a:xfrm>
              <a:off x="0" y="-38100"/>
              <a:ext cx="917530" cy="304111"/>
            </a:xfrm>
            <a:prstGeom prst="rect">
              <a:avLst/>
            </a:prstGeom>
          </p:spPr>
          <p:txBody>
            <a:bodyPr lIns="61910" tIns="61910" rIns="61910" bIns="61910" rtlCol="0" anchor="ctr"/>
            <a:lstStyle/>
            <a:p>
              <a:pPr marL="0" lvl="0" indent="0" algn="ctr">
                <a:lnSpc>
                  <a:spcPts val="2659"/>
                </a:lnSpc>
                <a:spcBef>
                  <a:spcPct val="0"/>
                </a:spcBef>
              </a:pPr>
              <a:endParaRPr/>
            </a:p>
          </p:txBody>
        </p:sp>
      </p:grpSp>
      <p:sp>
        <p:nvSpPr>
          <p:cNvPr id="14" name="Freeform 14"/>
          <p:cNvSpPr/>
          <p:nvPr/>
        </p:nvSpPr>
        <p:spPr>
          <a:xfrm>
            <a:off x="667448" y="3825846"/>
            <a:ext cx="2128832" cy="2126171"/>
          </a:xfrm>
          <a:custGeom>
            <a:rect l="l" t="t" r="r" b="b"/>
            <a:pathLst>
              <a:path w="2128832" h="2126171">
                <a:moveTo>
                  <a:pt x="0" y="0"/>
                </a:moveTo>
                <a:lnTo>
                  <a:pt x="2128832" y="0"/>
                </a:lnTo>
                <a:lnTo>
                  <a:pt x="2128832" y="2126171"/>
                </a:lnTo>
                <a:lnTo>
                  <a:pt x="0" y="2126171"/>
                </a:lnTo>
                <a:lnTo>
                  <a:pt x="0" y="0"/>
                </a:lnTo>
                <a:close/>
              </a:path>
            </a:pathLst>
          </a:custGeom>
          <a:blipFill>
            <a:blip r:embed="rId3"/>
            <a:stretch>
              <a:fillRect/>
            </a:stretch>
          </a:blipFill>
        </p:spPr>
        <p:txBody>
          <a:bodyPr/>
          <a:lstStyle/>
          <a:p/>
        </p:txBody>
      </p:sp>
      <p:grpSp>
        <p:nvGrpSpPr>
          <p:cNvPr id="15" name="Group 15"/>
          <p:cNvGrpSpPr/>
          <p:nvPr/>
        </p:nvGrpSpPr>
        <p:grpSpPr>
          <a:xfrm>
            <a:off x="591757" y="3724786"/>
            <a:ext cx="2097480" cy="2097480"/>
            <a:chExt cx="812800" cy="812800"/>
          </a:xfrm>
        </p:grpSpPr>
        <p:sp>
          <p:nvSpPr>
            <p:cNvPr id="16" name="Freeform 16"/>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7" name="TextBox 17"/>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18" name="TextBox 18"/>
          <p:cNvSpPr txBox="1"/>
          <p:nvPr/>
        </p:nvSpPr>
        <p:spPr>
          <a:xfrm>
            <a:off x="898307" y="7317063"/>
            <a:ext cx="1536496" cy="1160825"/>
          </a:xfrm>
          <a:prstGeom prst="rect">
            <a:avLst/>
          </a:prstGeom>
        </p:spPr>
        <p:txBody>
          <a:bodyPr lIns="0" tIns="0" rIns="0" bIns="0" rtlCol="0" anchor="t">
            <a:spAutoFit/>
          </a:bodyPr>
          <a:lstStyle/>
          <a:p>
            <a:pPr algn="ctr">
              <a:lnSpc>
                <a:spcPts val="2850"/>
              </a:lnSpc>
            </a:pPr>
            <a:r>
              <a:rPr lang="en-US" sz="4524">
                <a:solidFill>
                  <a:srgbClr val="1E3048"/>
                </a:solidFill>
                <a:latin typeface="Canva Sans Bold"/>
              </a:rPr>
              <a:t>2024- 2031</a:t>
            </a:r>
          </a:p>
        </p:txBody>
      </p:sp>
      <p:sp>
        <p:nvSpPr>
          <p:cNvPr id="19" name="TextBox 19"/>
          <p:cNvSpPr txBox="1"/>
          <p:nvPr/>
        </p:nvSpPr>
        <p:spPr>
          <a:xfrm>
            <a:off x="3261718" y="6896327"/>
            <a:ext cx="5150055" cy="1581561"/>
          </a:xfrm>
          <a:prstGeom prst="rect">
            <a:avLst/>
          </a:prstGeom>
        </p:spPr>
        <p:txBody>
          <a:bodyPr lIns="0" tIns="0" rIns="0" bIns="0" rtlCol="0" anchor="t">
            <a:spAutoFit/>
          </a:bodyPr>
          <a:lstStyle/>
          <a:p>
            <a:pPr algn="ctr">
              <a:lnSpc>
                <a:spcPts val="6246"/>
              </a:lnSpc>
            </a:pPr>
            <a:r>
              <a:rPr lang="en-US" sz="5078">
                <a:solidFill>
                  <a:srgbClr val="FFFFFF"/>
                </a:solidFill>
                <a:latin typeface="Canva Sans"/>
              </a:rPr>
              <a:t>CAGR</a:t>
            </a:r>
          </a:p>
          <a:p>
            <a:pPr algn="ctr">
              <a:lnSpc>
                <a:spcPts val="6246"/>
              </a:lnSpc>
            </a:pPr>
            <a:r>
              <a:rPr lang="en-US" sz="5078">
                <a:solidFill>
                  <a:srgbClr val="FFFFFF"/>
                </a:solidFill>
                <a:latin typeface="Canva Sans"/>
              </a:rPr>
              <a:t>11.00% </a:t>
            </a:r>
          </a:p>
        </p:txBody>
      </p:sp>
      <p:sp>
        <p:nvSpPr>
          <p:cNvPr id="20" name="TextBox 20"/>
          <p:cNvSpPr txBox="1"/>
          <p:nvPr/>
        </p:nvSpPr>
        <p:spPr>
          <a:xfrm>
            <a:off x="5162248" y="453444"/>
            <a:ext cx="7963503"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INSIGHTS</a:t>
            </a:r>
          </a:p>
        </p:txBody>
      </p:sp>
      <p:sp>
        <p:nvSpPr>
          <p:cNvPr id="21" name="TextBox 21"/>
          <p:cNvSpPr txBox="1"/>
          <p:nvPr/>
        </p:nvSpPr>
        <p:spPr>
          <a:xfrm>
            <a:off x="872249" y="4677251"/>
            <a:ext cx="1536496" cy="440200"/>
          </a:xfrm>
          <a:prstGeom prst="rect">
            <a:avLst/>
          </a:prstGeom>
        </p:spPr>
        <p:txBody>
          <a:bodyPr lIns="0" tIns="0" rIns="0" bIns="0" rtlCol="0" anchor="t">
            <a:spAutoFit/>
          </a:bodyPr>
          <a:lstStyle/>
          <a:p>
            <a:pPr algn="ctr">
              <a:lnSpc>
                <a:spcPts val="2850"/>
              </a:lnSpc>
            </a:pPr>
            <a:r>
              <a:rPr lang="en-US" sz="4524">
                <a:solidFill>
                  <a:srgbClr val="1E3048"/>
                </a:solidFill>
                <a:latin typeface="Canva Sans Bold"/>
              </a:rPr>
              <a:t>2024</a:t>
            </a:r>
          </a:p>
        </p:txBody>
      </p:sp>
      <p:sp>
        <p:nvSpPr>
          <p:cNvPr id="22" name="TextBox 22"/>
          <p:cNvSpPr txBox="1"/>
          <p:nvPr/>
        </p:nvSpPr>
        <p:spPr>
          <a:xfrm>
            <a:off x="2689237" y="3973220"/>
            <a:ext cx="6422679" cy="1581561"/>
          </a:xfrm>
          <a:prstGeom prst="rect">
            <a:avLst/>
          </a:prstGeom>
        </p:spPr>
        <p:txBody>
          <a:bodyPr lIns="0" tIns="0" rIns="0" bIns="0" rtlCol="0" anchor="t">
            <a:spAutoFit/>
          </a:bodyPr>
          <a:lstStyle/>
          <a:p>
            <a:pPr algn="ctr">
              <a:lnSpc>
                <a:spcPts val="6246"/>
              </a:lnSpc>
            </a:pPr>
            <a:r>
              <a:rPr lang="en-US" sz="5078">
                <a:solidFill>
                  <a:srgbClr val="FFFFFF"/>
                </a:solidFill>
                <a:latin typeface="Canva Sans"/>
              </a:rPr>
              <a:t>MARKET SIZE</a:t>
            </a:r>
          </a:p>
          <a:p>
            <a:pPr algn="ctr">
              <a:lnSpc>
                <a:spcPts val="6246"/>
              </a:lnSpc>
            </a:pPr>
            <a:r>
              <a:rPr lang="en-US" sz="5078">
                <a:solidFill>
                  <a:srgbClr val="FFFFFF"/>
                </a:solidFill>
                <a:latin typeface="Canva Sans"/>
              </a:rPr>
              <a:t>USD 35125.2 million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8518"/>
            </a:stretch>
          </a:blipFill>
        </p:spPr>
        <p:txBody>
          <a:bodyPr/>
          <a:lstStyle/>
          <a:p/>
        </p:txBody>
      </p:sp>
      <p:grpSp>
        <p:nvGrpSpPr>
          <p:cNvPr id="3" name="Group 3"/>
          <p:cNvGrpSpPr/>
          <p:nvPr/>
        </p:nvGrpSpPr>
        <p:grpSpPr>
          <a:xfrm>
            <a:off x="1955145" y="1627697"/>
            <a:ext cx="6330661" cy="2671042"/>
            <a:chExt cx="9446996" cy="3985890"/>
          </a:xfrm>
        </p:grpSpPr>
        <p:sp>
          <p:nvSpPr>
            <p:cNvPr id="4" name="Freeform 4"/>
            <p:cNvSpPr/>
            <p:nvPr/>
          </p:nvSpPr>
          <p:spPr>
            <a:xfrm>
              <a:off x="0" y="0"/>
              <a:ext cx="9446996" cy="3985890"/>
            </a:xfrm>
            <a:custGeom>
              <a:rect l="l" t="t" r="r" b="b"/>
              <a:pathLst>
                <a:path w="9446996" h="3985890">
                  <a:moveTo>
                    <a:pt x="9322536" y="3985890"/>
                  </a:moveTo>
                  <a:lnTo>
                    <a:pt x="124460" y="3985890"/>
                  </a:lnTo>
                  <a:cubicBezTo>
                    <a:pt x="55880" y="3985890"/>
                    <a:pt x="0" y="3930010"/>
                    <a:pt x="0" y="3861430"/>
                  </a:cubicBezTo>
                  <a:lnTo>
                    <a:pt x="0" y="124460"/>
                  </a:lnTo>
                  <a:cubicBezTo>
                    <a:pt x="0" y="55880"/>
                    <a:pt x="55880" y="0"/>
                    <a:pt x="124460" y="0"/>
                  </a:cubicBezTo>
                  <a:lnTo>
                    <a:pt x="9322536" y="0"/>
                  </a:lnTo>
                  <a:cubicBezTo>
                    <a:pt x="9391116" y="0"/>
                    <a:pt x="9446996" y="55880"/>
                    <a:pt x="9446996" y="124460"/>
                  </a:cubicBezTo>
                  <a:lnTo>
                    <a:pt x="9446996" y="3861430"/>
                  </a:lnTo>
                  <a:cubicBezTo>
                    <a:pt x="9446996" y="3930010"/>
                    <a:pt x="9391116" y="3985890"/>
                    <a:pt x="9322536" y="3985890"/>
                  </a:cubicBezTo>
                  <a:close/>
                </a:path>
              </a:pathLst>
            </a:custGeom>
            <a:solidFill>
              <a:srgbClr val="000000">
                <a:alpha val="72941"/>
              </a:srgbClr>
            </a:solidFill>
          </p:spPr>
          <p:txBody>
            <a:bodyPr/>
            <a:lstStyle/>
            <a:p/>
          </p:txBody>
        </p:sp>
      </p:grpSp>
      <p:grpSp>
        <p:nvGrpSpPr>
          <p:cNvPr id="5" name="Group 5"/>
          <p:cNvGrpSpPr/>
          <p:nvPr/>
        </p:nvGrpSpPr>
        <p:grpSpPr>
          <a:xfrm rot="5400000">
            <a:off x="1027574" y="1424477"/>
            <a:ext cx="757353" cy="2892796"/>
            <a:chExt cx="3130550" cy="11957493"/>
          </a:xfrm>
        </p:grpSpPr>
        <p:sp>
          <p:nvSpPr>
            <p:cNvPr id="6" name="Freeform 6"/>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grpSp>
        <p:nvGrpSpPr>
          <p:cNvPr id="7" name="Group 7"/>
          <p:cNvGrpSpPr/>
          <p:nvPr/>
        </p:nvGrpSpPr>
        <p:grpSpPr>
          <a:xfrm>
            <a:off x="1993815" y="4536864"/>
            <a:ext cx="6366918" cy="2671042"/>
            <a:chExt cx="9501101" cy="3985890"/>
          </a:xfrm>
        </p:grpSpPr>
        <p:sp>
          <p:nvSpPr>
            <p:cNvPr id="8" name="Freeform 8"/>
            <p:cNvSpPr/>
            <p:nvPr/>
          </p:nvSpPr>
          <p:spPr>
            <a:xfrm>
              <a:off x="0" y="0"/>
              <a:ext cx="9501101" cy="3985890"/>
            </a:xfrm>
            <a:custGeom>
              <a:rect l="l" t="t" r="r" b="b"/>
              <a:pathLst>
                <a:path w="9501101" h="3985890">
                  <a:moveTo>
                    <a:pt x="9376641" y="3985890"/>
                  </a:moveTo>
                  <a:lnTo>
                    <a:pt x="124460" y="3985890"/>
                  </a:lnTo>
                  <a:cubicBezTo>
                    <a:pt x="55880" y="3985890"/>
                    <a:pt x="0" y="3930010"/>
                    <a:pt x="0" y="3861430"/>
                  </a:cubicBezTo>
                  <a:lnTo>
                    <a:pt x="0" y="124460"/>
                  </a:lnTo>
                  <a:cubicBezTo>
                    <a:pt x="0" y="55880"/>
                    <a:pt x="55880" y="0"/>
                    <a:pt x="124460" y="0"/>
                  </a:cubicBezTo>
                  <a:lnTo>
                    <a:pt x="9376641" y="0"/>
                  </a:lnTo>
                  <a:cubicBezTo>
                    <a:pt x="9445221" y="0"/>
                    <a:pt x="9501101" y="55880"/>
                    <a:pt x="9501101" y="124460"/>
                  </a:cubicBezTo>
                  <a:lnTo>
                    <a:pt x="9501101" y="3861430"/>
                  </a:lnTo>
                  <a:cubicBezTo>
                    <a:pt x="9501101" y="3930010"/>
                    <a:pt x="9445221" y="3985890"/>
                    <a:pt x="9376641" y="3985890"/>
                  </a:cubicBezTo>
                  <a:close/>
                </a:path>
              </a:pathLst>
            </a:custGeom>
            <a:solidFill>
              <a:srgbClr val="000000">
                <a:alpha val="72941"/>
              </a:srgbClr>
            </a:solidFill>
          </p:spPr>
          <p:txBody>
            <a:bodyPr/>
            <a:lstStyle/>
            <a:p/>
          </p:txBody>
        </p:sp>
      </p:grpSp>
      <p:grpSp>
        <p:nvGrpSpPr>
          <p:cNvPr id="9" name="Group 9"/>
          <p:cNvGrpSpPr/>
          <p:nvPr/>
        </p:nvGrpSpPr>
        <p:grpSpPr>
          <a:xfrm rot="5400000">
            <a:off x="1066243" y="4333643"/>
            <a:ext cx="757353" cy="2892796"/>
            <a:chExt cx="3130550" cy="11957493"/>
          </a:xfrm>
        </p:grpSpPr>
        <p:sp>
          <p:nvSpPr>
            <p:cNvPr id="10" name="Freeform 10"/>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sp>
        <p:nvSpPr>
          <p:cNvPr id="11" name="TextBox 11"/>
          <p:cNvSpPr txBox="1"/>
          <p:nvPr/>
        </p:nvSpPr>
        <p:spPr>
          <a:xfrm>
            <a:off x="2852648" y="2443004"/>
            <a:ext cx="5274849" cy="1027430"/>
          </a:xfrm>
          <a:prstGeom prst="rect">
            <a:avLst/>
          </a:prstGeom>
        </p:spPr>
        <p:txBody>
          <a:bodyPr lIns="0" tIns="0" rIns="0" bIns="0" rtlCol="0" anchor="t">
            <a:spAutoFit/>
          </a:bodyPr>
          <a:lstStyle/>
          <a:p>
            <a:pPr marL="755649" lvl="1" indent="-377824" algn="l">
              <a:lnSpc>
                <a:spcPts val="4059"/>
              </a:lnSpc>
              <a:buFont typeface="Arial"/>
              <a:buChar char="•"/>
            </a:pPr>
            <a:r>
              <a:rPr lang="en-US" sz="3499">
                <a:solidFill>
                  <a:srgbClr val="FFFFFF"/>
                </a:solidFill>
                <a:latin typeface="Canva Sans"/>
              </a:rPr>
              <a:t>Oleoresins</a:t>
            </a:r>
          </a:p>
          <a:p>
            <a:pPr marL="755649" lvl="1" indent="-377824" algn="l">
              <a:lnSpc>
                <a:spcPts val="4059"/>
              </a:lnSpc>
              <a:buFont typeface="Arial"/>
              <a:buChar char="•"/>
            </a:pPr>
            <a:r>
              <a:rPr lang="en-US" sz="3499">
                <a:solidFill>
                  <a:srgbClr val="FFFFFF"/>
                </a:solidFill>
                <a:latin typeface="Canva Sans"/>
              </a:rPr>
              <a:t>Essential oils</a:t>
            </a:r>
          </a:p>
        </p:txBody>
      </p:sp>
      <p:sp>
        <p:nvSpPr>
          <p:cNvPr id="12" name="TextBox 12"/>
          <p:cNvSpPr txBox="1"/>
          <p:nvPr/>
        </p:nvSpPr>
        <p:spPr>
          <a:xfrm>
            <a:off x="30280" y="2633954"/>
            <a:ext cx="2606912" cy="313157"/>
          </a:xfrm>
          <a:prstGeom prst="rect">
            <a:avLst/>
          </a:prstGeom>
        </p:spPr>
        <p:txBody>
          <a:bodyPr lIns="0" tIns="0" rIns="0" bIns="0" rtlCol="0" anchor="t">
            <a:spAutoFit/>
          </a:bodyPr>
          <a:lstStyle/>
          <a:p>
            <a:pPr algn="ctr">
              <a:lnSpc>
                <a:spcPts val="2441"/>
              </a:lnSpc>
            </a:pPr>
            <a:r>
              <a:rPr lang="en-US" sz="2417">
                <a:solidFill>
                  <a:srgbClr val="43B4BE"/>
                </a:solidFill>
                <a:latin typeface="Canva Sans"/>
              </a:rPr>
              <a:t>Product Segment </a:t>
            </a:r>
          </a:p>
        </p:txBody>
      </p:sp>
      <p:sp>
        <p:nvSpPr>
          <p:cNvPr id="13" name="TextBox 13"/>
          <p:cNvSpPr txBox="1"/>
          <p:nvPr/>
        </p:nvSpPr>
        <p:spPr>
          <a:xfrm>
            <a:off x="36165" y="5402569"/>
            <a:ext cx="2606912" cy="615598"/>
          </a:xfrm>
          <a:prstGeom prst="rect">
            <a:avLst/>
          </a:prstGeom>
        </p:spPr>
        <p:txBody>
          <a:bodyPr lIns="0" tIns="0" rIns="0" bIns="0" rtlCol="0" anchor="t">
            <a:spAutoFit/>
          </a:bodyPr>
          <a:lstStyle/>
          <a:p>
            <a:pPr algn="ctr">
              <a:lnSpc>
                <a:spcPts val="2441"/>
              </a:lnSpc>
            </a:pPr>
            <a:r>
              <a:rPr lang="en-US" sz="2417">
                <a:solidFill>
                  <a:srgbClr val="43B4BE"/>
                </a:solidFill>
                <a:latin typeface="Canva Sans"/>
              </a:rPr>
              <a:t>Application Segment </a:t>
            </a:r>
          </a:p>
        </p:txBody>
      </p:sp>
      <p:sp>
        <p:nvSpPr>
          <p:cNvPr id="14" name="TextBox 14"/>
          <p:cNvSpPr txBox="1"/>
          <p:nvPr/>
        </p:nvSpPr>
        <p:spPr>
          <a:xfrm>
            <a:off x="2891318" y="4797705"/>
            <a:ext cx="5274849" cy="2056130"/>
          </a:xfrm>
          <a:prstGeom prst="rect">
            <a:avLst/>
          </a:prstGeom>
        </p:spPr>
        <p:txBody>
          <a:bodyPr lIns="0" tIns="0" rIns="0" bIns="0" rtlCol="0" anchor="t">
            <a:spAutoFit/>
          </a:bodyPr>
          <a:lstStyle/>
          <a:p>
            <a:pPr marL="755649" lvl="1" indent="-377824" algn="l">
              <a:lnSpc>
                <a:spcPts val="4059"/>
              </a:lnSpc>
              <a:buFont typeface="Arial"/>
              <a:buChar char="•"/>
            </a:pPr>
            <a:r>
              <a:rPr lang="en-US" sz="3499">
                <a:solidFill>
                  <a:srgbClr val="FFFFFF"/>
                </a:solidFill>
                <a:latin typeface="Canva Sans"/>
              </a:rPr>
              <a:t>Medicinal &amp; dietary supplements</a:t>
            </a:r>
          </a:p>
          <a:p>
            <a:pPr marL="755649" lvl="1" indent="-377824" algn="l">
              <a:lnSpc>
                <a:spcPts val="4059"/>
              </a:lnSpc>
              <a:buFont typeface="Arial"/>
              <a:buChar char="•"/>
            </a:pPr>
            <a:r>
              <a:rPr lang="en-US" sz="3499">
                <a:solidFill>
                  <a:srgbClr val="FFFFFF"/>
                </a:solidFill>
                <a:latin typeface="Canva Sans"/>
              </a:rPr>
              <a:t>food and beverage industry</a:t>
            </a:r>
          </a:p>
        </p:txBody>
      </p:sp>
      <p:grpSp>
        <p:nvGrpSpPr>
          <p:cNvPr id="15" name="Group 15"/>
          <p:cNvGrpSpPr/>
          <p:nvPr/>
        </p:nvGrpSpPr>
        <p:grpSpPr>
          <a:xfrm>
            <a:off x="-1478" y="0"/>
            <a:ext cx="18331779" cy="1025450"/>
            <a:chExt cx="25648962" cy="1434762"/>
          </a:xfrm>
        </p:grpSpPr>
        <p:sp>
          <p:nvSpPr>
            <p:cNvPr id="16" name="Freeform 16"/>
            <p:cNvSpPr/>
            <p:nvPr/>
          </p:nvSpPr>
          <p:spPr>
            <a:xfrm>
              <a:off x="0" y="0"/>
              <a:ext cx="25648962" cy="1434762"/>
            </a:xfrm>
            <a:custGeom>
              <a:rect l="l" t="t" r="r" b="b"/>
              <a:pathLst>
                <a:path w="25648962" h="1434762">
                  <a:moveTo>
                    <a:pt x="25524501" y="1434762"/>
                  </a:moveTo>
                  <a:lnTo>
                    <a:pt x="124460" y="1434762"/>
                  </a:lnTo>
                  <a:cubicBezTo>
                    <a:pt x="55880" y="1434762"/>
                    <a:pt x="0" y="1378882"/>
                    <a:pt x="0" y="1310302"/>
                  </a:cubicBezTo>
                  <a:lnTo>
                    <a:pt x="0" y="124460"/>
                  </a:lnTo>
                  <a:cubicBezTo>
                    <a:pt x="0" y="55880"/>
                    <a:pt x="55880" y="0"/>
                    <a:pt x="124460" y="0"/>
                  </a:cubicBezTo>
                  <a:lnTo>
                    <a:pt x="25524501" y="0"/>
                  </a:lnTo>
                  <a:cubicBezTo>
                    <a:pt x="25593081" y="0"/>
                    <a:pt x="25648962" y="55880"/>
                    <a:pt x="25648962" y="124460"/>
                  </a:cubicBezTo>
                  <a:lnTo>
                    <a:pt x="25648962" y="1310302"/>
                  </a:lnTo>
                  <a:cubicBezTo>
                    <a:pt x="25648962" y="1378882"/>
                    <a:pt x="25593081" y="1434762"/>
                    <a:pt x="25524501" y="1434762"/>
                  </a:cubicBezTo>
                  <a:close/>
                </a:path>
              </a:pathLst>
            </a:custGeom>
            <a:solidFill>
              <a:srgbClr val="000000">
                <a:alpha val="37647"/>
              </a:srgbClr>
            </a:solidFill>
          </p:spPr>
          <p:txBody>
            <a:bodyPr/>
            <a:lstStyle/>
            <a:p/>
          </p:txBody>
        </p:sp>
      </p:grpSp>
      <p:sp>
        <p:nvSpPr>
          <p:cNvPr id="17" name="TextBox 17"/>
          <p:cNvSpPr txBox="1"/>
          <p:nvPr/>
        </p:nvSpPr>
        <p:spPr>
          <a:xfrm>
            <a:off x="986401" y="20281"/>
            <a:ext cx="17301600" cy="880112"/>
          </a:xfrm>
          <a:prstGeom prst="rect">
            <a:avLst/>
          </a:prstGeom>
        </p:spPr>
        <p:txBody>
          <a:bodyPr lIns="0" tIns="0" rIns="0" bIns="0" rtlCol="0" anchor="t">
            <a:spAutoFit/>
          </a:bodyPr>
          <a:lstStyle/>
          <a:p>
            <a:pPr algn="ctr">
              <a:lnSpc>
                <a:spcPts val="7139"/>
              </a:lnSpc>
            </a:pPr>
            <a:r>
              <a:rPr lang="en-US" sz="5099">
                <a:solidFill>
                  <a:srgbClr val="FFFFFF"/>
                </a:solidFill>
                <a:latin typeface="Canva Sans"/>
              </a:rPr>
              <a:t>REVENUE MARKET SHARE BY SEGMENTS 2024</a:t>
            </a:r>
          </a:p>
        </p:txBody>
      </p:sp>
      <p:pic>
        <p:nvPicPr>
          <p:cNvPr id="18" name="Picture 18"/>
          <p:cNvPicPr>
            <a:picLocks noChangeAspect="1"/>
          </p:cNvPicPr>
          <p:nvPr/>
        </p:nvPicPr>
        <p:blipFill>
          <a:blip r:embed="rId3"/>
          <a:srcRect l="36500" t="25150" r="35874" b="24564"/>
          <a:stretch>
            <a:fillRect/>
          </a:stretch>
        </p:blipFill>
        <p:spPr>
          <a:xfrm>
            <a:off x="-40148" y="-57913"/>
            <a:ext cx="1871908" cy="1916613"/>
          </a:xfrm>
          <a:prstGeom prst="rect">
            <a:avLst/>
          </a:prstGeom>
        </p:spPr>
      </p:pic>
      <p:grpSp>
        <p:nvGrpSpPr>
          <p:cNvPr id="19" name="Group 19"/>
          <p:cNvGrpSpPr/>
          <p:nvPr/>
        </p:nvGrpSpPr>
        <p:grpSpPr>
          <a:xfrm>
            <a:off x="1993815" y="7446030"/>
            <a:ext cx="6366918" cy="2671042"/>
            <a:chExt cx="9501101" cy="3985890"/>
          </a:xfrm>
        </p:grpSpPr>
        <p:sp>
          <p:nvSpPr>
            <p:cNvPr id="20" name="Freeform 20"/>
            <p:cNvSpPr/>
            <p:nvPr/>
          </p:nvSpPr>
          <p:spPr>
            <a:xfrm>
              <a:off x="0" y="0"/>
              <a:ext cx="9501101" cy="3985890"/>
            </a:xfrm>
            <a:custGeom>
              <a:rect l="l" t="t" r="r" b="b"/>
              <a:pathLst>
                <a:path w="9501101" h="3985890">
                  <a:moveTo>
                    <a:pt x="9376641" y="3985890"/>
                  </a:moveTo>
                  <a:lnTo>
                    <a:pt x="124460" y="3985890"/>
                  </a:lnTo>
                  <a:cubicBezTo>
                    <a:pt x="55880" y="3985890"/>
                    <a:pt x="0" y="3930010"/>
                    <a:pt x="0" y="3861430"/>
                  </a:cubicBezTo>
                  <a:lnTo>
                    <a:pt x="0" y="124460"/>
                  </a:lnTo>
                  <a:cubicBezTo>
                    <a:pt x="0" y="55880"/>
                    <a:pt x="55880" y="0"/>
                    <a:pt x="124460" y="0"/>
                  </a:cubicBezTo>
                  <a:lnTo>
                    <a:pt x="9376641" y="0"/>
                  </a:lnTo>
                  <a:cubicBezTo>
                    <a:pt x="9445221" y="0"/>
                    <a:pt x="9501101" y="55880"/>
                    <a:pt x="9501101" y="124460"/>
                  </a:cubicBezTo>
                  <a:lnTo>
                    <a:pt x="9501101" y="3861430"/>
                  </a:lnTo>
                  <a:cubicBezTo>
                    <a:pt x="9501101" y="3930010"/>
                    <a:pt x="9445221" y="3985890"/>
                    <a:pt x="9376641" y="3985890"/>
                  </a:cubicBezTo>
                  <a:close/>
                </a:path>
              </a:pathLst>
            </a:custGeom>
            <a:solidFill>
              <a:srgbClr val="000000">
                <a:alpha val="72941"/>
              </a:srgbClr>
            </a:solidFill>
          </p:spPr>
          <p:txBody>
            <a:bodyPr/>
            <a:lstStyle/>
            <a:p/>
          </p:txBody>
        </p:sp>
      </p:grpSp>
      <p:grpSp>
        <p:nvGrpSpPr>
          <p:cNvPr id="21" name="Group 21"/>
          <p:cNvGrpSpPr/>
          <p:nvPr/>
        </p:nvGrpSpPr>
        <p:grpSpPr>
          <a:xfrm rot="5400000">
            <a:off x="1066243" y="7242810"/>
            <a:ext cx="757353" cy="2892796"/>
            <a:chExt cx="3130550" cy="11957493"/>
          </a:xfrm>
        </p:grpSpPr>
        <p:sp>
          <p:nvSpPr>
            <p:cNvPr id="22" name="Freeform 22"/>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sp>
        <p:nvSpPr>
          <p:cNvPr id="23" name="TextBox 23"/>
          <p:cNvSpPr txBox="1"/>
          <p:nvPr/>
        </p:nvSpPr>
        <p:spPr>
          <a:xfrm>
            <a:off x="36165" y="8452287"/>
            <a:ext cx="2606912" cy="615598"/>
          </a:xfrm>
          <a:prstGeom prst="rect">
            <a:avLst/>
          </a:prstGeom>
        </p:spPr>
        <p:txBody>
          <a:bodyPr lIns="0" tIns="0" rIns="0" bIns="0" rtlCol="0" anchor="t">
            <a:spAutoFit/>
          </a:bodyPr>
          <a:lstStyle/>
          <a:p>
            <a:pPr algn="ctr">
              <a:lnSpc>
                <a:spcPts val="2441"/>
              </a:lnSpc>
            </a:pPr>
            <a:r>
              <a:rPr lang="en-US" sz="2417">
                <a:solidFill>
                  <a:srgbClr val="43B4BE"/>
                </a:solidFill>
                <a:latin typeface="Canva Sans"/>
              </a:rPr>
              <a:t>Source Segment Analysis</a:t>
            </a:r>
          </a:p>
        </p:txBody>
      </p:sp>
      <p:sp>
        <p:nvSpPr>
          <p:cNvPr id="24" name="TextBox 24"/>
          <p:cNvSpPr txBox="1"/>
          <p:nvPr/>
        </p:nvSpPr>
        <p:spPr>
          <a:xfrm>
            <a:off x="2852648" y="7465080"/>
            <a:ext cx="5274849" cy="2570480"/>
          </a:xfrm>
          <a:prstGeom prst="rect">
            <a:avLst/>
          </a:prstGeom>
        </p:spPr>
        <p:txBody>
          <a:bodyPr lIns="0" tIns="0" rIns="0" bIns="0" rtlCol="0" anchor="t">
            <a:spAutoFit/>
          </a:bodyPr>
          <a:lstStyle/>
          <a:p>
            <a:pPr marL="755649" lvl="1" indent="-377824" algn="l">
              <a:lnSpc>
                <a:spcPts val="4059"/>
              </a:lnSpc>
              <a:buFont typeface="Arial"/>
              <a:buChar char="•"/>
            </a:pPr>
            <a:r>
              <a:rPr lang="en-US" sz="3499">
                <a:solidFill>
                  <a:srgbClr val="FFFFFF"/>
                </a:solidFill>
                <a:latin typeface="Canva Sans"/>
              </a:rPr>
              <a:t>Fruits</a:t>
            </a:r>
          </a:p>
          <a:p>
            <a:pPr marL="755649" lvl="1" indent="-377824" algn="l">
              <a:lnSpc>
                <a:spcPts val="4059"/>
              </a:lnSpc>
              <a:buFont typeface="Arial"/>
              <a:buChar char="•"/>
            </a:pPr>
            <a:r>
              <a:rPr lang="en-US" sz="3499">
                <a:solidFill>
                  <a:srgbClr val="FFFFFF"/>
                </a:solidFill>
                <a:latin typeface="Canva Sans"/>
              </a:rPr>
              <a:t>Flowers and bulbs</a:t>
            </a:r>
          </a:p>
          <a:p>
            <a:pPr marL="755649" lvl="1" indent="-377824" algn="l">
              <a:lnSpc>
                <a:spcPts val="4059"/>
              </a:lnSpc>
              <a:buFont typeface="Arial"/>
              <a:buChar char="•"/>
            </a:pPr>
            <a:r>
              <a:rPr lang="en-US" sz="3499">
                <a:solidFill>
                  <a:srgbClr val="FFFFFF"/>
                </a:solidFill>
                <a:latin typeface="Canva Sans"/>
              </a:rPr>
              <a:t>Leaves</a:t>
            </a:r>
          </a:p>
          <a:p>
            <a:pPr marL="755649" lvl="1" indent="-377824" algn="l">
              <a:lnSpc>
                <a:spcPts val="4059"/>
              </a:lnSpc>
              <a:buFont typeface="Arial"/>
              <a:buChar char="•"/>
            </a:pPr>
            <a:r>
              <a:rPr lang="en-US" sz="3499">
                <a:solidFill>
                  <a:srgbClr val="FFFFFF"/>
                </a:solidFill>
                <a:latin typeface="Canva Sans"/>
              </a:rPr>
              <a:t>Barks &amp; stems</a:t>
            </a:r>
          </a:p>
          <a:p>
            <a:pPr marL="755649" lvl="1" indent="-377824" algn="l">
              <a:lnSpc>
                <a:spcPts val="4059"/>
              </a:lnSpc>
              <a:buFont typeface="Arial"/>
              <a:buChar char="•"/>
            </a:pPr>
            <a:r>
              <a:rPr lang="en-US" sz="3499">
                <a:solidFill>
                  <a:srgbClr val="FFFFFF"/>
                </a:solidFill>
                <a:latin typeface="Canva Sans"/>
              </a:rPr>
              <a:t>Rhizomes &amp; roots</a:t>
            </a:r>
          </a:p>
        </p:txBody>
      </p:sp>
      <p:grpSp>
        <p:nvGrpSpPr>
          <p:cNvPr id="25" name="Group 25"/>
          <p:cNvGrpSpPr/>
          <p:nvPr/>
        </p:nvGrpSpPr>
        <p:grpSpPr>
          <a:xfrm>
            <a:off x="11921082" y="3109000"/>
            <a:ext cx="6366918" cy="2671042"/>
            <a:chExt cx="9501101" cy="3985890"/>
          </a:xfrm>
        </p:grpSpPr>
        <p:sp>
          <p:nvSpPr>
            <p:cNvPr id="26" name="Freeform 26"/>
            <p:cNvSpPr/>
            <p:nvPr/>
          </p:nvSpPr>
          <p:spPr>
            <a:xfrm>
              <a:off x="0" y="0"/>
              <a:ext cx="9501101" cy="3985890"/>
            </a:xfrm>
            <a:custGeom>
              <a:rect l="l" t="t" r="r" b="b"/>
              <a:pathLst>
                <a:path w="9501101" h="3985890">
                  <a:moveTo>
                    <a:pt x="9376641" y="3985890"/>
                  </a:moveTo>
                  <a:lnTo>
                    <a:pt x="124460" y="3985890"/>
                  </a:lnTo>
                  <a:cubicBezTo>
                    <a:pt x="55880" y="3985890"/>
                    <a:pt x="0" y="3930010"/>
                    <a:pt x="0" y="3861430"/>
                  </a:cubicBezTo>
                  <a:lnTo>
                    <a:pt x="0" y="124460"/>
                  </a:lnTo>
                  <a:cubicBezTo>
                    <a:pt x="0" y="55880"/>
                    <a:pt x="55880" y="0"/>
                    <a:pt x="124460" y="0"/>
                  </a:cubicBezTo>
                  <a:lnTo>
                    <a:pt x="9376641" y="0"/>
                  </a:lnTo>
                  <a:cubicBezTo>
                    <a:pt x="9445221" y="0"/>
                    <a:pt x="9501101" y="55880"/>
                    <a:pt x="9501101" y="124460"/>
                  </a:cubicBezTo>
                  <a:lnTo>
                    <a:pt x="9501101" y="3861430"/>
                  </a:lnTo>
                  <a:cubicBezTo>
                    <a:pt x="9501101" y="3930010"/>
                    <a:pt x="9445221" y="3985890"/>
                    <a:pt x="9376641" y="3985890"/>
                  </a:cubicBezTo>
                  <a:close/>
                </a:path>
              </a:pathLst>
            </a:custGeom>
            <a:solidFill>
              <a:srgbClr val="000000">
                <a:alpha val="72941"/>
              </a:srgbClr>
            </a:solidFill>
          </p:spPr>
          <p:txBody>
            <a:bodyPr/>
            <a:lstStyle/>
            <a:p/>
          </p:txBody>
        </p:sp>
      </p:grpSp>
      <p:grpSp>
        <p:nvGrpSpPr>
          <p:cNvPr id="27" name="Group 27"/>
          <p:cNvGrpSpPr/>
          <p:nvPr/>
        </p:nvGrpSpPr>
        <p:grpSpPr>
          <a:xfrm rot="5400000">
            <a:off x="10993511" y="2905779"/>
            <a:ext cx="757353" cy="2892796"/>
            <a:chExt cx="3130550" cy="11957493"/>
          </a:xfrm>
        </p:grpSpPr>
        <p:sp>
          <p:nvSpPr>
            <p:cNvPr id="28" name="Freeform 28"/>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sp>
        <p:nvSpPr>
          <p:cNvPr id="29" name="TextBox 29"/>
          <p:cNvSpPr txBox="1"/>
          <p:nvPr/>
        </p:nvSpPr>
        <p:spPr>
          <a:xfrm>
            <a:off x="9963432" y="4165973"/>
            <a:ext cx="2606912" cy="313157"/>
          </a:xfrm>
          <a:prstGeom prst="rect">
            <a:avLst/>
          </a:prstGeom>
        </p:spPr>
        <p:txBody>
          <a:bodyPr lIns="0" tIns="0" rIns="0" bIns="0" rtlCol="0" anchor="t">
            <a:spAutoFit/>
          </a:bodyPr>
          <a:lstStyle/>
          <a:p>
            <a:pPr algn="ctr">
              <a:lnSpc>
                <a:spcPts val="2441"/>
              </a:lnSpc>
            </a:pPr>
            <a:r>
              <a:rPr lang="en-US" sz="2417">
                <a:solidFill>
                  <a:srgbClr val="43B4BE"/>
                </a:solidFill>
                <a:latin typeface="Canva Sans"/>
              </a:rPr>
              <a:t>Form Segment</a:t>
            </a:r>
          </a:p>
        </p:txBody>
      </p:sp>
      <p:sp>
        <p:nvSpPr>
          <p:cNvPr id="30" name="TextBox 30"/>
          <p:cNvSpPr txBox="1"/>
          <p:nvPr/>
        </p:nvSpPr>
        <p:spPr>
          <a:xfrm>
            <a:off x="13013151" y="3794549"/>
            <a:ext cx="5274849" cy="1027430"/>
          </a:xfrm>
          <a:prstGeom prst="rect">
            <a:avLst/>
          </a:prstGeom>
        </p:spPr>
        <p:txBody>
          <a:bodyPr lIns="0" tIns="0" rIns="0" bIns="0" rtlCol="0" anchor="t">
            <a:spAutoFit/>
          </a:bodyPr>
          <a:lstStyle/>
          <a:p>
            <a:pPr marL="755651" lvl="1" indent="-377825" algn="l">
              <a:lnSpc>
                <a:spcPts val="4060"/>
              </a:lnSpc>
              <a:buFont typeface="Arial"/>
              <a:buChar char="•"/>
            </a:pPr>
            <a:r>
              <a:rPr lang="en-US" sz="3500">
                <a:solidFill>
                  <a:srgbClr val="FFFFFF"/>
                </a:solidFill>
                <a:latin typeface="Canva Sans"/>
              </a:rPr>
              <a:t>Powder</a:t>
            </a:r>
          </a:p>
          <a:p>
            <a:pPr marL="755651" lvl="1" indent="-377825" algn="l">
              <a:lnSpc>
                <a:spcPts val="4060"/>
              </a:lnSpc>
              <a:buFont typeface="Arial"/>
              <a:buChar char="•"/>
            </a:pPr>
            <a:r>
              <a:rPr lang="en-US" sz="3500">
                <a:solidFill>
                  <a:srgbClr val="FFFFFF"/>
                </a:solidFill>
                <a:latin typeface="Canva Sans"/>
              </a:rPr>
              <a:t>Liquid</a:t>
            </a:r>
          </a:p>
        </p:txBody>
      </p:sp>
      <p:grpSp>
        <p:nvGrpSpPr>
          <p:cNvPr id="31" name="Group 31"/>
          <p:cNvGrpSpPr/>
          <p:nvPr/>
        </p:nvGrpSpPr>
        <p:grpSpPr>
          <a:xfrm>
            <a:off x="11921082" y="6158718"/>
            <a:ext cx="6366918" cy="2671042"/>
            <a:chExt cx="9501101" cy="3985890"/>
          </a:xfrm>
        </p:grpSpPr>
        <p:sp>
          <p:nvSpPr>
            <p:cNvPr id="32" name="Freeform 32"/>
            <p:cNvSpPr/>
            <p:nvPr/>
          </p:nvSpPr>
          <p:spPr>
            <a:xfrm>
              <a:off x="0" y="0"/>
              <a:ext cx="9501101" cy="3985890"/>
            </a:xfrm>
            <a:custGeom>
              <a:rect l="l" t="t" r="r" b="b"/>
              <a:pathLst>
                <a:path w="9501101" h="3985890">
                  <a:moveTo>
                    <a:pt x="9376641" y="3985890"/>
                  </a:moveTo>
                  <a:lnTo>
                    <a:pt x="124460" y="3985890"/>
                  </a:lnTo>
                  <a:cubicBezTo>
                    <a:pt x="55880" y="3985890"/>
                    <a:pt x="0" y="3930010"/>
                    <a:pt x="0" y="3861430"/>
                  </a:cubicBezTo>
                  <a:lnTo>
                    <a:pt x="0" y="124460"/>
                  </a:lnTo>
                  <a:cubicBezTo>
                    <a:pt x="0" y="55880"/>
                    <a:pt x="55880" y="0"/>
                    <a:pt x="124460" y="0"/>
                  </a:cubicBezTo>
                  <a:lnTo>
                    <a:pt x="9376641" y="0"/>
                  </a:lnTo>
                  <a:cubicBezTo>
                    <a:pt x="9445221" y="0"/>
                    <a:pt x="9501101" y="55880"/>
                    <a:pt x="9501101" y="124460"/>
                  </a:cubicBezTo>
                  <a:lnTo>
                    <a:pt x="9501101" y="3861430"/>
                  </a:lnTo>
                  <a:cubicBezTo>
                    <a:pt x="9501101" y="3930010"/>
                    <a:pt x="9445221" y="3985890"/>
                    <a:pt x="9376641" y="3985890"/>
                  </a:cubicBezTo>
                  <a:close/>
                </a:path>
              </a:pathLst>
            </a:custGeom>
            <a:solidFill>
              <a:srgbClr val="000000">
                <a:alpha val="72941"/>
              </a:srgbClr>
            </a:solidFill>
          </p:spPr>
          <p:txBody>
            <a:bodyPr/>
            <a:lstStyle/>
            <a:p/>
          </p:txBody>
        </p:sp>
      </p:grpSp>
      <p:grpSp>
        <p:nvGrpSpPr>
          <p:cNvPr id="33" name="Group 33"/>
          <p:cNvGrpSpPr/>
          <p:nvPr/>
        </p:nvGrpSpPr>
        <p:grpSpPr>
          <a:xfrm rot="5400000">
            <a:off x="10993511" y="5955497"/>
            <a:ext cx="757353" cy="2892796"/>
            <a:chExt cx="3130550" cy="11957493"/>
          </a:xfrm>
        </p:grpSpPr>
        <p:sp>
          <p:nvSpPr>
            <p:cNvPr id="34" name="Freeform 34"/>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sp>
        <p:nvSpPr>
          <p:cNvPr id="35" name="TextBox 35"/>
          <p:cNvSpPr txBox="1"/>
          <p:nvPr/>
        </p:nvSpPr>
        <p:spPr>
          <a:xfrm>
            <a:off x="10068731" y="7269129"/>
            <a:ext cx="2606912" cy="313157"/>
          </a:xfrm>
          <a:prstGeom prst="rect">
            <a:avLst/>
          </a:prstGeom>
        </p:spPr>
        <p:txBody>
          <a:bodyPr lIns="0" tIns="0" rIns="0" bIns="0" rtlCol="0" anchor="t">
            <a:spAutoFit/>
          </a:bodyPr>
          <a:lstStyle/>
          <a:p>
            <a:pPr algn="ctr">
              <a:lnSpc>
                <a:spcPts val="2441"/>
              </a:lnSpc>
            </a:pPr>
            <a:r>
              <a:rPr lang="en-US" sz="2417">
                <a:solidFill>
                  <a:srgbClr val="43B4BE"/>
                </a:solidFill>
                <a:latin typeface="Canva Sans"/>
              </a:rPr>
              <a:t>Method Segment</a:t>
            </a:r>
          </a:p>
        </p:txBody>
      </p:sp>
      <p:sp>
        <p:nvSpPr>
          <p:cNvPr id="36" name="TextBox 36"/>
          <p:cNvSpPr txBox="1"/>
          <p:nvPr/>
        </p:nvSpPr>
        <p:spPr>
          <a:xfrm>
            <a:off x="12818585" y="6218524"/>
            <a:ext cx="5274849" cy="2570480"/>
          </a:xfrm>
          <a:prstGeom prst="rect">
            <a:avLst/>
          </a:prstGeom>
        </p:spPr>
        <p:txBody>
          <a:bodyPr lIns="0" tIns="0" rIns="0" bIns="0" rtlCol="0" anchor="t">
            <a:spAutoFit/>
          </a:bodyPr>
          <a:lstStyle/>
          <a:p>
            <a:pPr marL="755649" lvl="1" indent="-377824" algn="l">
              <a:lnSpc>
                <a:spcPts val="4059"/>
              </a:lnSpc>
              <a:buFont typeface="Arial"/>
              <a:buChar char="•"/>
            </a:pPr>
            <a:r>
              <a:rPr lang="en-US" sz="3499">
                <a:solidFill>
                  <a:srgbClr val="FFFFFF"/>
                </a:solidFill>
                <a:latin typeface="Canva Sans"/>
              </a:rPr>
              <a:t>Maceration</a:t>
            </a:r>
          </a:p>
          <a:p>
            <a:pPr marL="755649" lvl="1" indent="-377824" algn="l">
              <a:lnSpc>
                <a:spcPts val="4059"/>
              </a:lnSpc>
              <a:buFont typeface="Arial"/>
              <a:buChar char="•"/>
            </a:pPr>
            <a:r>
              <a:rPr lang="en-US" sz="3499">
                <a:solidFill>
                  <a:srgbClr val="FFFFFF"/>
                </a:solidFill>
                <a:latin typeface="Canva Sans"/>
              </a:rPr>
              <a:t>Infusion</a:t>
            </a:r>
          </a:p>
          <a:p>
            <a:pPr marL="755649" lvl="1" indent="-377824" algn="l">
              <a:lnSpc>
                <a:spcPts val="4059"/>
              </a:lnSpc>
              <a:buFont typeface="Arial"/>
              <a:buChar char="•"/>
            </a:pPr>
            <a:r>
              <a:rPr lang="en-US" sz="3499">
                <a:solidFill>
                  <a:srgbClr val="FFFFFF"/>
                </a:solidFill>
                <a:latin typeface="Canva Sans"/>
              </a:rPr>
              <a:t>Decoction</a:t>
            </a:r>
          </a:p>
          <a:p>
            <a:pPr marL="755649" lvl="1" indent="-377824" algn="l">
              <a:lnSpc>
                <a:spcPts val="4059"/>
              </a:lnSpc>
              <a:buFont typeface="Arial"/>
              <a:buChar char="•"/>
            </a:pPr>
            <a:r>
              <a:rPr lang="en-US" sz="3499">
                <a:solidFill>
                  <a:srgbClr val="FFFFFF"/>
                </a:solidFill>
                <a:latin typeface="Canva Sans"/>
              </a:rPr>
              <a:t>Percolation</a:t>
            </a:r>
          </a:p>
          <a:p>
            <a:pPr marL="755649" lvl="1" indent="-377824" algn="l">
              <a:lnSpc>
                <a:spcPts val="4059"/>
              </a:lnSpc>
              <a:buFont typeface="Arial"/>
              <a:buChar char="•"/>
            </a:pPr>
            <a:r>
              <a:rPr lang="en-US" sz="3499">
                <a:solidFill>
                  <a:srgbClr val="FFFFFF"/>
                </a:solidFill>
                <a:latin typeface="Canva Sans"/>
              </a:rPr>
              <a:t>Soxhlet</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solidFill>
          <a:srgbClr val="F8F8F8"/>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rcRect l="36500" t="25150" r="38480" b="21038"/>
          <a:stretch>
            <a:fillRect/>
          </a:stretch>
        </p:blipFill>
        <p:spPr>
          <a:xfrm>
            <a:off x="0" y="0"/>
            <a:ext cx="1542502" cy="1866155"/>
          </a:xfrm>
          <a:prstGeom prst="rect">
            <a:avLst/>
          </a:prstGeom>
        </p:spPr>
      </p:pic>
      <p:sp>
        <p:nvSpPr>
          <p:cNvPr id="3" name="Freeform 3"/>
          <p:cNvSpPr/>
          <p:nvPr/>
        </p:nvSpPr>
        <p:spPr>
          <a:xfrm>
            <a:off x="397695" y="2085928"/>
            <a:ext cx="9753165" cy="6382706"/>
          </a:xfrm>
          <a:custGeom>
            <a:rect l="l" t="t" r="r" b="b"/>
            <a:pathLst>
              <a:path w="9753165" h="6382706">
                <a:moveTo>
                  <a:pt x="0" y="0"/>
                </a:moveTo>
                <a:lnTo>
                  <a:pt x="9753165" y="0"/>
                </a:lnTo>
                <a:lnTo>
                  <a:pt x="9753165" y="6382706"/>
                </a:lnTo>
                <a:lnTo>
                  <a:pt x="0" y="6382706"/>
                </a:lnTo>
                <a:lnTo>
                  <a:pt x="0" y="0"/>
                </a:lnTo>
                <a:close/>
              </a:path>
            </a:pathLst>
          </a:custGeom>
          <a:blipFill>
            <a:blip r:embed="rId3"/>
            <a:stretch>
              <a:fillRect/>
            </a:stretch>
          </a:blipFill>
        </p:spPr>
        <p:txBody>
          <a:bodyPr/>
          <a:lstStyle/>
          <a:p/>
        </p:txBody>
      </p:sp>
      <p:sp>
        <p:nvSpPr>
          <p:cNvPr id="4" name="TextBox 4"/>
          <p:cNvSpPr txBox="1"/>
          <p:nvPr/>
        </p:nvSpPr>
        <p:spPr>
          <a:xfrm>
            <a:off x="4788305" y="421901"/>
            <a:ext cx="8711390" cy="927103"/>
          </a:xfrm>
          <a:prstGeom prst="rect">
            <a:avLst/>
          </a:prstGeom>
        </p:spPr>
        <p:txBody>
          <a:bodyPr lIns="0" tIns="0" rIns="0" bIns="0" rtlCol="0" anchor="t">
            <a:spAutoFit/>
          </a:bodyPr>
          <a:lstStyle/>
          <a:p>
            <a:pPr algn="ctr">
              <a:lnSpc>
                <a:spcPts val="7699"/>
              </a:lnSpc>
            </a:pPr>
            <a:r>
              <a:rPr lang="en-US" sz="5499">
                <a:solidFill>
                  <a:srgbClr val="000000"/>
                </a:solidFill>
                <a:latin typeface="Canva Sans"/>
              </a:rPr>
              <a:t>REGION ANALYSIS</a:t>
            </a:r>
          </a:p>
        </p:txBody>
      </p:sp>
      <p:graphicFrame>
        <p:nvGraphicFramePr>
          <p:cNvPr id="5" name="Table 5"/>
          <p:cNvGraphicFramePr>
            <a:graphicFrameLocks noGrp="1"/>
          </p:cNvGraphicFramePr>
          <p:nvPr/>
        </p:nvGraphicFramePr>
        <p:xfrm>
          <a:off x="10402874" y="2085928"/>
          <a:ext cx="7201094" cy="6085018"/>
        </p:xfrm>
        <a:graphic>
          <a:graphicData uri="http://schemas.openxmlformats.org/drawingml/2006/table">
            <a:tbl>
              <a:tblPr/>
              <a:tblGrid>
                <a:gridCol w="3749225">
                  <a:extLst>
                    <a:ext uri="{9D8B030D-6E8A-4147-A177-3AD203B41FA5}">
                      <a16:colId xmlns:a16="http://schemas.microsoft.com/office/drawing/2014/main" val="20000"/>
                    </a:ext>
                  </a:extLst>
                </a:gridCol>
                <a:gridCol w="3451869">
                  <a:extLst>
                    <a:ext uri="{9D8B030D-6E8A-4147-A177-3AD203B41FA5}">
                      <a16:colId xmlns:a16="http://schemas.microsoft.com/office/drawing/2014/main" val="20001"/>
                    </a:ext>
                  </a:extLst>
                </a:gridCol>
              </a:tblGrid>
              <a:tr h="1233058">
                <a:tc>
                  <a:txBody>
                    <a:bodyPr/>
                    <a:lstStyle/>
                    <a:p>
                      <a:pPr algn="just">
                        <a:lnSpc>
                          <a:spcPts val="4199"/>
                        </a:lnSpc>
                        <a:defRPr/>
                      </a:pPr>
                      <a:r>
                        <a:rPr lang="en-US" sz="2999">
                          <a:solidFill>
                            <a:srgbClr val="000000"/>
                          </a:solidFill>
                          <a:latin typeface="Canva Sans"/>
                        </a:rPr>
                        <a:t>NORTH AMERICA</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96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004844">
                <a:tc>
                  <a:txBody>
                    <a:bodyPr/>
                    <a:lstStyle/>
                    <a:p>
                      <a:pPr algn="l">
                        <a:lnSpc>
                          <a:spcPts val="4199"/>
                        </a:lnSpc>
                        <a:defRPr/>
                      </a:pPr>
                      <a:r>
                        <a:rPr lang="en-US" sz="2999">
                          <a:solidFill>
                            <a:srgbClr val="000000"/>
                          </a:solidFill>
                          <a:latin typeface="Canva Sans"/>
                        </a:rPr>
                        <a:t>Europe</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96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004844">
                <a:tc>
                  <a:txBody>
                    <a:bodyPr/>
                    <a:lstStyle/>
                    <a:p>
                      <a:pPr algn="l">
                        <a:lnSpc>
                          <a:spcPts val="4199"/>
                        </a:lnSpc>
                        <a:defRPr/>
                      </a:pPr>
                      <a:r>
                        <a:rPr lang="en-US" sz="2999">
                          <a:solidFill>
                            <a:srgbClr val="000000"/>
                          </a:solidFill>
                          <a:latin typeface="Canva Sans"/>
                        </a:rPr>
                        <a:t>Asia Pacific</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96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157963">
                <a:tc>
                  <a:txBody>
                    <a:bodyPr/>
                    <a:lstStyle/>
                    <a:p>
                      <a:pPr algn="l">
                        <a:lnSpc>
                          <a:spcPts val="4199"/>
                        </a:lnSpc>
                        <a:defRPr/>
                      </a:pPr>
                      <a:r>
                        <a:rPr lang="en-US" sz="2999">
                          <a:solidFill>
                            <a:srgbClr val="000000"/>
                          </a:solidFill>
                          <a:latin typeface="Poppins"/>
                        </a:rPr>
                        <a:t>Latin America</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96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684309">
                <a:tc>
                  <a:txBody>
                    <a:bodyPr/>
                    <a:lstStyle/>
                    <a:p>
                      <a:pPr algn="l">
                        <a:lnSpc>
                          <a:spcPts val="4199"/>
                        </a:lnSpc>
                        <a:defRPr/>
                      </a:pPr>
                      <a:r>
                        <a:rPr lang="en-US" sz="2999">
                          <a:solidFill>
                            <a:srgbClr val="000000"/>
                          </a:solidFill>
                          <a:latin typeface="Canva Sans"/>
                        </a:rPr>
                        <a:t>MIDDLE EAST AFRICA</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96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6" name="TextBox 6"/>
          <p:cNvSpPr txBox="1"/>
          <p:nvPr/>
        </p:nvSpPr>
        <p:spPr>
          <a:xfrm>
            <a:off x="14804031" y="2506198"/>
            <a:ext cx="2163625" cy="514350"/>
          </a:xfrm>
          <a:prstGeom prst="rect">
            <a:avLst/>
          </a:prstGeom>
        </p:spPr>
        <p:txBody>
          <a:bodyPr lIns="0" tIns="0" rIns="0" bIns="0" rtlCol="0" anchor="t">
            <a:spAutoFit/>
          </a:bodyPr>
          <a:lstStyle/>
          <a:p>
            <a:pPr algn="ctr">
              <a:lnSpc>
                <a:spcPts val="4200"/>
              </a:lnSpc>
              <a:spcBef>
                <a:spcPct val="0"/>
              </a:spcBef>
            </a:pPr>
            <a:r>
              <a:rPr lang="en-US" sz="3000" spc="300">
                <a:solidFill>
                  <a:srgbClr val="000000"/>
                </a:solidFill>
                <a:latin typeface="Canva Sans Bold"/>
              </a:rPr>
              <a:t>40% </a:t>
            </a:r>
          </a:p>
        </p:txBody>
      </p:sp>
      <p:sp>
        <p:nvSpPr>
          <p:cNvPr id="7" name="TextBox 7"/>
          <p:cNvSpPr txBox="1"/>
          <p:nvPr/>
        </p:nvSpPr>
        <p:spPr>
          <a:xfrm>
            <a:off x="14804031" y="3613066"/>
            <a:ext cx="2163625" cy="514350"/>
          </a:xfrm>
          <a:prstGeom prst="rect">
            <a:avLst/>
          </a:prstGeom>
        </p:spPr>
        <p:txBody>
          <a:bodyPr lIns="0" tIns="0" rIns="0" bIns="0" rtlCol="0" anchor="t">
            <a:spAutoFit/>
          </a:bodyPr>
          <a:lstStyle/>
          <a:p>
            <a:pPr algn="ctr">
              <a:lnSpc>
                <a:spcPts val="4200"/>
              </a:lnSpc>
              <a:spcBef>
                <a:spcPct val="0"/>
              </a:spcBef>
            </a:pPr>
            <a:r>
              <a:rPr lang="en-US" sz="3000" spc="300">
                <a:solidFill>
                  <a:srgbClr val="000000"/>
                </a:solidFill>
                <a:latin typeface="Canva Sans Bold"/>
              </a:rPr>
              <a:t>30%</a:t>
            </a:r>
          </a:p>
        </p:txBody>
      </p:sp>
      <p:sp>
        <p:nvSpPr>
          <p:cNvPr id="8" name="TextBox 8"/>
          <p:cNvSpPr txBox="1"/>
          <p:nvPr/>
        </p:nvSpPr>
        <p:spPr>
          <a:xfrm>
            <a:off x="14804031" y="4719934"/>
            <a:ext cx="2163625" cy="514350"/>
          </a:xfrm>
          <a:prstGeom prst="rect">
            <a:avLst/>
          </a:prstGeom>
        </p:spPr>
        <p:txBody>
          <a:bodyPr lIns="0" tIns="0" rIns="0" bIns="0" rtlCol="0" anchor="t">
            <a:spAutoFit/>
          </a:bodyPr>
          <a:lstStyle/>
          <a:p>
            <a:pPr algn="ctr">
              <a:lnSpc>
                <a:spcPts val="4200"/>
              </a:lnSpc>
              <a:spcBef>
                <a:spcPct val="0"/>
              </a:spcBef>
            </a:pPr>
            <a:r>
              <a:rPr lang="en-US" sz="3000" spc="300">
                <a:solidFill>
                  <a:srgbClr val="000000"/>
                </a:solidFill>
                <a:latin typeface="Canva Sans Bold"/>
              </a:rPr>
              <a:t>23%</a:t>
            </a:r>
          </a:p>
        </p:txBody>
      </p:sp>
      <p:sp>
        <p:nvSpPr>
          <p:cNvPr id="9" name="TextBox 9"/>
          <p:cNvSpPr txBox="1"/>
          <p:nvPr/>
        </p:nvSpPr>
        <p:spPr>
          <a:xfrm>
            <a:off x="14804031" y="5894471"/>
            <a:ext cx="2163625" cy="542925"/>
          </a:xfrm>
          <a:prstGeom prst="rect">
            <a:avLst/>
          </a:prstGeom>
        </p:spPr>
        <p:txBody>
          <a:bodyPr lIns="0" tIns="0" rIns="0" bIns="0" rtlCol="0" anchor="t">
            <a:spAutoFit/>
          </a:bodyPr>
          <a:lstStyle/>
          <a:p>
            <a:pPr algn="ctr">
              <a:lnSpc>
                <a:spcPts val="4200"/>
              </a:lnSpc>
              <a:spcBef>
                <a:spcPct val="0"/>
              </a:spcBef>
            </a:pPr>
            <a:r>
              <a:rPr lang="en-US" sz="3000" spc="300">
                <a:solidFill>
                  <a:srgbClr val="000000"/>
                </a:solidFill>
                <a:latin typeface="Poppins Bold"/>
              </a:rPr>
              <a:t> 5%</a:t>
            </a:r>
          </a:p>
        </p:txBody>
      </p:sp>
      <p:sp>
        <p:nvSpPr>
          <p:cNvPr id="10" name="TextBox 10"/>
          <p:cNvSpPr txBox="1"/>
          <p:nvPr/>
        </p:nvSpPr>
        <p:spPr>
          <a:xfrm>
            <a:off x="14804031" y="7306725"/>
            <a:ext cx="2163625" cy="542925"/>
          </a:xfrm>
          <a:prstGeom prst="rect">
            <a:avLst/>
          </a:prstGeom>
        </p:spPr>
        <p:txBody>
          <a:bodyPr lIns="0" tIns="0" rIns="0" bIns="0" rtlCol="0" anchor="t">
            <a:spAutoFit/>
          </a:bodyPr>
          <a:lstStyle/>
          <a:p>
            <a:pPr algn="ctr">
              <a:lnSpc>
                <a:spcPts val="4200"/>
              </a:lnSpc>
              <a:spcBef>
                <a:spcPct val="0"/>
              </a:spcBef>
            </a:pPr>
            <a:r>
              <a:rPr lang="en-US" sz="3000" spc="300">
                <a:solidFill>
                  <a:srgbClr val="000000"/>
                </a:solidFill>
                <a:latin typeface="Poppins Bold"/>
              </a:rPr>
              <a:t>2%</a:t>
            </a:r>
          </a:p>
        </p:txBody>
      </p:sp>
      <p:sp>
        <p:nvSpPr>
          <p:cNvPr id="11" name="TextBox 11"/>
          <p:cNvSpPr txBox="1"/>
          <p:nvPr/>
        </p:nvSpPr>
        <p:spPr>
          <a:xfrm>
            <a:off x="278000" y="8926769"/>
            <a:ext cx="17732001" cy="596388"/>
          </a:xfrm>
          <a:prstGeom prst="rect">
            <a:avLst/>
          </a:prstGeom>
        </p:spPr>
        <p:txBody>
          <a:bodyPr lIns="0" tIns="0" rIns="0" bIns="0" rtlCol="0" anchor="t">
            <a:spAutoFit/>
          </a:bodyPr>
          <a:lstStyle/>
          <a:p>
            <a:pPr algn="l">
              <a:lnSpc>
                <a:spcPts val="4928"/>
              </a:lnSpc>
              <a:spcBef>
                <a:spcPct val="0"/>
              </a:spcBef>
            </a:pPr>
            <a:r>
              <a:rPr lang="en-US" sz="3520" spc="352">
                <a:solidFill>
                  <a:srgbClr val="000000"/>
                </a:solidFill>
                <a:latin typeface="Canva Sans"/>
              </a:rPr>
              <a:t>North America Plant Extract Market Revenue share for 2024 is 40%</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p:txBody>
      </p:sp>
      <p:grpSp>
        <p:nvGrpSpPr>
          <p:cNvPr id="3" name="Group 3"/>
          <p:cNvGrpSpPr/>
          <p:nvPr/>
        </p:nvGrpSpPr>
        <p:grpSpPr>
          <a:xfrm>
            <a:off x="4686579" y="5334464"/>
            <a:ext cx="9757038" cy="3383104"/>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653429">
                <a:alpha val="85882"/>
              </a:srgbClr>
            </a:solidFill>
          </p:spPr>
          <p:txBody>
            <a:bodyPr/>
            <a:lstStyle/>
            <a:p/>
          </p:txBody>
        </p:sp>
      </p:grpSp>
      <p:grpSp>
        <p:nvGrpSpPr>
          <p:cNvPr id="5" name="Group 5"/>
          <p:cNvGrpSpPr/>
          <p:nvPr/>
        </p:nvGrpSpPr>
        <p:grpSpPr>
          <a:xfrm>
            <a:off x="4686579" y="1569431"/>
            <a:ext cx="9757038" cy="3396655"/>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000000">
                <a:alpha val="62745"/>
              </a:srgbClr>
            </a:solidFill>
          </p:spPr>
          <p:txBody>
            <a:bodyPr/>
            <a:lstStyle/>
            <a:p/>
          </p:txBody>
        </p:sp>
      </p:grpSp>
      <p:grpSp>
        <p:nvGrpSpPr>
          <p:cNvPr id="7" name="Group 7"/>
          <p:cNvGrpSpPr/>
          <p:nvPr/>
        </p:nvGrpSpPr>
        <p:grpSpPr>
          <a:xfrm>
            <a:off x="3145304" y="2138073"/>
            <a:ext cx="2794551" cy="2271468"/>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653429">
                <a:alpha val="85882"/>
              </a:srgbClr>
            </a:solidFill>
          </p:spPr>
          <p:txBody>
            <a:bodyPr/>
            <a:lstStyle/>
            <a:p/>
          </p:txBody>
        </p:sp>
      </p:grpSp>
      <p:grpSp>
        <p:nvGrpSpPr>
          <p:cNvPr id="9" name="Group 9"/>
          <p:cNvGrpSpPr/>
          <p:nvPr/>
        </p:nvGrpSpPr>
        <p:grpSpPr>
          <a:xfrm>
            <a:off x="3145304" y="5918834"/>
            <a:ext cx="2794551" cy="2271468"/>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000000">
                <a:alpha val="62745"/>
              </a:srgbClr>
            </a:solidFill>
          </p:spPr>
          <p:txBody>
            <a:bodyPr/>
            <a:lstStyle/>
            <a:p/>
          </p:txBody>
        </p:sp>
      </p:grpSp>
      <p:grpSp>
        <p:nvGrpSpPr>
          <p:cNvPr id="11" name="Group 11"/>
          <p:cNvGrpSpPr>
            <a:grpSpLocks noChangeAspect="1"/>
          </p:cNvGrpSpPr>
          <p:nvPr/>
        </p:nvGrpSpPr>
        <p:grpSpPr>
          <a:xfrm rot="5400000">
            <a:off x="5807533" y="2945081"/>
            <a:ext cx="759184" cy="657453"/>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653429">
                <a:alpha val="85882"/>
              </a:srgbClr>
            </a:solidFill>
          </p:spPr>
          <p:txBody>
            <a:bodyPr/>
            <a:lstStyle/>
            <a:p/>
          </p:txBody>
        </p:sp>
      </p:grpSp>
      <p:grpSp>
        <p:nvGrpSpPr>
          <p:cNvPr id="13" name="Group 13"/>
          <p:cNvGrpSpPr>
            <a:grpSpLocks noChangeAspect="1"/>
          </p:cNvGrpSpPr>
          <p:nvPr/>
        </p:nvGrpSpPr>
        <p:grpSpPr>
          <a:xfrm rot="5400000">
            <a:off x="5807533" y="6725841"/>
            <a:ext cx="759184" cy="657453"/>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000000">
                <a:alpha val="62745"/>
              </a:srgbClr>
            </a:solidFill>
          </p:spPr>
          <p:txBody>
            <a:bodyPr/>
            <a:lstStyle/>
            <a:p/>
          </p:txBody>
        </p:sp>
      </p:grpSp>
      <p:pic>
        <p:nvPicPr>
          <p:cNvPr id="15" name="Picture 15"/>
          <p:cNvPicPr>
            <a:picLocks noChangeAspect="1"/>
          </p:cNvPicPr>
          <p:nvPr/>
        </p:nvPicPr>
        <p:blipFill>
          <a:blip r:embed="rId3"/>
          <a:srcRect l="36500" t="25150" r="38480" b="21038"/>
          <a:stretch>
            <a:fillRect/>
          </a:stretch>
        </p:blipFill>
        <p:spPr>
          <a:xfrm>
            <a:off x="0" y="-24686"/>
            <a:ext cx="1716481" cy="2076639"/>
          </a:xfrm>
          <a:prstGeom prst="rect">
            <a:avLst/>
          </a:prstGeom>
        </p:spPr>
      </p:pic>
      <p:sp>
        <p:nvSpPr>
          <p:cNvPr id="16" name="TextBox 16"/>
          <p:cNvSpPr txBox="1"/>
          <p:nvPr/>
        </p:nvSpPr>
        <p:spPr>
          <a:xfrm>
            <a:off x="3351846" y="3098081"/>
            <a:ext cx="2506553" cy="578409"/>
          </a:xfrm>
          <a:prstGeom prst="rect">
            <a:avLst/>
          </a:prstGeom>
        </p:spPr>
        <p:txBody>
          <a:bodyPr lIns="0" tIns="0" rIns="0" bIns="0" rtlCol="0" anchor="t">
            <a:spAutoFit/>
          </a:bodyPr>
          <a:lstStyle/>
          <a:p>
            <a:pPr algn="ctr">
              <a:lnSpc>
                <a:spcPts val="4869"/>
              </a:lnSpc>
              <a:spcBef>
                <a:spcPct val="0"/>
              </a:spcBef>
            </a:pPr>
            <a:r>
              <a:rPr lang="en-US" sz="3477" spc="111">
                <a:solidFill>
                  <a:srgbClr val="FFFFFF"/>
                </a:solidFill>
                <a:latin typeface="Canva Sans Bold"/>
              </a:rPr>
              <a:t>Drivers</a:t>
            </a:r>
          </a:p>
        </p:txBody>
      </p:sp>
      <p:sp>
        <p:nvSpPr>
          <p:cNvPr id="17" name="TextBox 17"/>
          <p:cNvSpPr txBox="1"/>
          <p:nvPr/>
        </p:nvSpPr>
        <p:spPr>
          <a:xfrm>
            <a:off x="3063847" y="6704279"/>
            <a:ext cx="3082550" cy="578409"/>
          </a:xfrm>
          <a:prstGeom prst="rect">
            <a:avLst/>
          </a:prstGeom>
        </p:spPr>
        <p:txBody>
          <a:bodyPr lIns="0" tIns="0" rIns="0" bIns="0" rtlCol="0" anchor="t">
            <a:spAutoFit/>
          </a:bodyPr>
          <a:lstStyle/>
          <a:p>
            <a:pPr algn="ctr">
              <a:lnSpc>
                <a:spcPts val="4869"/>
              </a:lnSpc>
              <a:spcBef>
                <a:spcPct val="0"/>
              </a:spcBef>
            </a:pPr>
            <a:r>
              <a:rPr lang="en-US" sz="3477" spc="111">
                <a:solidFill>
                  <a:srgbClr val="FFFFFF"/>
                </a:solidFill>
                <a:latin typeface="Canva Sans Bold"/>
              </a:rPr>
              <a:t>Restraints</a:t>
            </a:r>
          </a:p>
        </p:txBody>
      </p:sp>
      <p:sp>
        <p:nvSpPr>
          <p:cNvPr id="18" name="TextBox 18"/>
          <p:cNvSpPr txBox="1"/>
          <p:nvPr/>
        </p:nvSpPr>
        <p:spPr>
          <a:xfrm>
            <a:off x="6187125" y="1739465"/>
            <a:ext cx="7927764" cy="3128010"/>
          </a:xfrm>
          <a:prstGeom prst="rect">
            <a:avLst/>
          </a:prstGeom>
        </p:spPr>
        <p:txBody>
          <a:bodyPr lIns="0" tIns="0" rIns="0" bIns="0" rtlCol="0" anchor="t">
            <a:spAutoFit/>
          </a:bodyPr>
          <a:lstStyle/>
          <a:p>
            <a:pPr marL="647705" lvl="1" indent="-323852" algn="l">
              <a:lnSpc>
                <a:spcPts val="3570"/>
              </a:lnSpc>
              <a:buFont typeface="Arial"/>
              <a:buChar char="•"/>
            </a:pPr>
            <a:r>
              <a:rPr lang="en-US" sz="3000" spc="96">
                <a:solidFill>
                  <a:srgbClr val="FFFFFF"/>
                </a:solidFill>
                <a:latin typeface="Canva Sans"/>
              </a:rPr>
              <a:t>Technological Advancements in Extraction Techniques and Processing Methods Improve the Efficiency</a:t>
            </a:r>
          </a:p>
          <a:p>
            <a:pPr marL="647705" lvl="1" indent="-323852" algn="l">
              <a:lnSpc>
                <a:spcPts val="3570"/>
              </a:lnSpc>
              <a:buFont typeface="Arial"/>
              <a:buChar char="•"/>
            </a:pPr>
            <a:r>
              <a:rPr lang="en-US" sz="3000" spc="96">
                <a:solidFill>
                  <a:srgbClr val="FFFFFF"/>
                </a:solidFill>
                <a:latin typeface="Canva Sans"/>
              </a:rPr>
              <a:t>Increasing Consumer Awareness Towards Health and Wellness Drives the Demand for Plant Extracts</a:t>
            </a:r>
          </a:p>
        </p:txBody>
      </p:sp>
      <p:sp>
        <p:nvSpPr>
          <p:cNvPr id="19" name="TextBox 19"/>
          <p:cNvSpPr txBox="1"/>
          <p:nvPr/>
        </p:nvSpPr>
        <p:spPr>
          <a:xfrm>
            <a:off x="6694062" y="6390675"/>
            <a:ext cx="7420828" cy="1337310"/>
          </a:xfrm>
          <a:prstGeom prst="rect">
            <a:avLst/>
          </a:prstGeom>
        </p:spPr>
        <p:txBody>
          <a:bodyPr lIns="0" tIns="0" rIns="0" bIns="0" rtlCol="0" anchor="t">
            <a:spAutoFit/>
          </a:bodyPr>
          <a:lstStyle/>
          <a:p>
            <a:pPr algn="l">
              <a:lnSpc>
                <a:spcPts val="3569"/>
              </a:lnSpc>
            </a:pPr>
            <a:r>
              <a:rPr lang="en-US" sz="3000" spc="96">
                <a:solidFill>
                  <a:srgbClr val="FFFFFF"/>
                </a:solidFill>
                <a:latin typeface="Canva Sans"/>
              </a:rPr>
              <a:t>Limitations in Extraction Technologies and Processing Methods may Hinder the Efficiency</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77" b="-9277"/>
            </a:stretch>
          </a:blipFill>
        </p:spPr>
        <p:txBody>
          <a:bodyPr/>
          <a:lstStyle/>
          <a:p/>
        </p:txBody>
      </p:sp>
      <p:grpSp>
        <p:nvGrpSpPr>
          <p:cNvPr id="3" name="Group 3"/>
          <p:cNvGrpSpPr/>
          <p:nvPr/>
        </p:nvGrpSpPr>
        <p:grpSpPr>
          <a:xfrm>
            <a:off x="1196195" y="1033035"/>
            <a:ext cx="15877515" cy="8613242"/>
            <a:chExt cx="4519799" cy="2451903"/>
          </a:xfrm>
        </p:grpSpPr>
        <p:sp>
          <p:nvSpPr>
            <p:cNvPr id="4" name="Freeform 4"/>
            <p:cNvSpPr/>
            <p:nvPr/>
          </p:nvSpPr>
          <p:spPr>
            <a:xfrm>
              <a:off x="0" y="0"/>
              <a:ext cx="4519799" cy="2451903"/>
            </a:xfrm>
            <a:custGeom>
              <a:rect l="l" t="t" r="r" b="b"/>
              <a:pathLst>
                <a:path w="4519799" h="2451903">
                  <a:moveTo>
                    <a:pt x="0" y="0"/>
                  </a:moveTo>
                  <a:lnTo>
                    <a:pt x="4519799" y="0"/>
                  </a:lnTo>
                  <a:lnTo>
                    <a:pt x="4519799" y="2451903"/>
                  </a:lnTo>
                  <a:lnTo>
                    <a:pt x="0" y="2451903"/>
                  </a:lnTo>
                  <a:close/>
                </a:path>
              </a:pathLst>
            </a:custGeom>
            <a:solidFill>
              <a:srgbClr val="000000">
                <a:alpha val="62745"/>
              </a:srgbClr>
            </a:solidFill>
          </p:spPr>
          <p:txBody>
            <a:bodyPr/>
            <a:lstStyle/>
            <a:p/>
          </p:txBody>
        </p:sp>
        <p:sp>
          <p:nvSpPr>
            <p:cNvPr id="5" name="TextBox 5"/>
            <p:cNvSpPr txBox="1"/>
            <p:nvPr/>
          </p:nvSpPr>
          <p:spPr>
            <a:xfrm>
              <a:off x="0" y="-38100"/>
              <a:ext cx="4519799" cy="2490003"/>
            </a:xfrm>
            <a:prstGeom prst="rect">
              <a:avLst/>
            </a:prstGeom>
          </p:spPr>
          <p:txBody>
            <a:bodyPr lIns="50800" tIns="50800" rIns="50800" bIns="50800" rtlCol="0" anchor="ctr"/>
            <a:lstStyle/>
            <a:p>
              <a:pPr algn="ctr">
                <a:lnSpc>
                  <a:spcPts val="2659"/>
                </a:lnSpc>
              </a:pPr>
              <a:endParaRPr/>
            </a:p>
          </p:txBody>
        </p:sp>
      </p:grpSp>
      <p:pic>
        <p:nvPicPr>
          <p:cNvPr id="6" name="Picture 6"/>
          <p:cNvPicPr>
            <a:picLocks noChangeAspect="1"/>
          </p:cNvPicPr>
          <p:nvPr/>
        </p:nvPicPr>
        <p:blipFill>
          <a:blip r:embed="rId3"/>
          <a:srcRect l="36500" t="25150" r="39942" b="24794"/>
          <a:stretch>
            <a:fillRect/>
          </a:stretch>
        </p:blipFill>
        <p:spPr>
          <a:xfrm>
            <a:off x="647471" y="243338"/>
            <a:ext cx="1654028" cy="1976915"/>
          </a:xfrm>
          <a:prstGeom prst="rect">
            <a:avLst/>
          </a:prstGeom>
        </p:spPr>
      </p:pic>
      <p:sp>
        <p:nvSpPr>
          <p:cNvPr id="7" name="TextBox 7"/>
          <p:cNvSpPr txBox="1"/>
          <p:nvPr/>
        </p:nvSpPr>
        <p:spPr>
          <a:xfrm>
            <a:off x="1474485" y="2392507"/>
            <a:ext cx="15392057" cy="6955155"/>
          </a:xfrm>
          <a:prstGeom prst="rect">
            <a:avLst/>
          </a:prstGeom>
        </p:spPr>
        <p:txBody>
          <a:bodyPr lIns="0" tIns="0" rIns="0" bIns="0" rtlCol="0" anchor="t">
            <a:spAutoFit/>
          </a:bodyPr>
          <a:lstStyle/>
          <a:p>
            <a:pPr marL="712472" lvl="1" indent="-356236" algn="l">
              <a:lnSpc>
                <a:spcPts val="4620"/>
              </a:lnSpc>
              <a:buFont typeface="Arial"/>
              <a:buChar char="•"/>
            </a:pPr>
            <a:r>
              <a:rPr lang="en-US" sz="3300">
                <a:solidFill>
                  <a:srgbClr val="FFFFFF"/>
                </a:solidFill>
                <a:latin typeface="Canva Sans"/>
              </a:rPr>
              <a:t>The global Plant Extract Market will expand significantly by 11.00% CAGR between 2024 to 2031. </a:t>
            </a:r>
          </a:p>
          <a:p>
            <a:pPr marL="712472" lvl="1" indent="-356236" algn="l">
              <a:lnSpc>
                <a:spcPts val="4620"/>
              </a:lnSpc>
              <a:buFont typeface="Arial"/>
              <a:buChar char="•"/>
            </a:pPr>
            <a:r>
              <a:rPr lang="en-US" sz="3300">
                <a:solidFill>
                  <a:srgbClr val="FFFFFF"/>
                </a:solidFill>
                <a:latin typeface="Canva Sans"/>
              </a:rPr>
              <a:t>There is rising awareness about health and wellness, expanding applications in pharmaceuticals and cosmetics, advancements in extraction technologies, and growing research and development initiatives. </a:t>
            </a:r>
          </a:p>
          <a:p>
            <a:pPr marL="712472" lvl="1" indent="-356236" algn="l">
              <a:lnSpc>
                <a:spcPts val="4620"/>
              </a:lnSpc>
              <a:buFont typeface="Arial"/>
              <a:buChar char="•"/>
            </a:pPr>
            <a:r>
              <a:rPr lang="en-US" sz="3300">
                <a:solidFill>
                  <a:srgbClr val="FFFFFF"/>
                </a:solidFill>
                <a:latin typeface="Canva Sans"/>
              </a:rPr>
              <a:t>In the food and beverage segment, plant ingredients act as natural flavor enhancers, colorants, and active ingredients to meet the growing demand for cleaner labels.</a:t>
            </a:r>
          </a:p>
          <a:p>
            <a:pPr marL="712472" lvl="1" indent="-356236" algn="l">
              <a:lnSpc>
                <a:spcPts val="4620"/>
              </a:lnSpc>
              <a:buFont typeface="Arial"/>
              <a:buChar char="•"/>
            </a:pPr>
            <a:r>
              <a:rPr lang="en-US" sz="3300">
                <a:solidFill>
                  <a:srgbClr val="FFFFFF"/>
                </a:solidFill>
                <a:latin typeface="Canva Sans"/>
              </a:rPr>
              <a:t> Consumers want healthy and natural choices, and botanical extracts that enhance the flavor, texture, and nutritional value of various foods and formulated beverages provide solutions.</a:t>
            </a:r>
          </a:p>
        </p:txBody>
      </p:sp>
      <p:sp>
        <p:nvSpPr>
          <p:cNvPr id="8" name="TextBox 8"/>
          <p:cNvSpPr txBox="1"/>
          <p:nvPr/>
        </p:nvSpPr>
        <p:spPr>
          <a:xfrm>
            <a:off x="4341966" y="1307996"/>
            <a:ext cx="9740712" cy="757555"/>
          </a:xfrm>
          <a:prstGeom prst="rect">
            <a:avLst/>
          </a:prstGeom>
        </p:spPr>
        <p:txBody>
          <a:bodyPr lIns="0" tIns="0" rIns="0" bIns="0" rtlCol="0" anchor="t">
            <a:spAutoFit/>
          </a:bodyPr>
          <a:lstStyle/>
          <a:p>
            <a:pPr algn="ctr">
              <a:lnSpc>
                <a:spcPts val="5884"/>
              </a:lnSpc>
            </a:pPr>
            <a:r>
              <a:rPr lang="en-US" sz="5499">
                <a:solidFill>
                  <a:srgbClr val="FFFFFF"/>
                </a:solidFill>
                <a:latin typeface="Canva Sans"/>
              </a:rPr>
              <a:t>AUTHOR'S PERSPECTIVE</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14687" r="-14687"/>
            </a:stretch>
          </a:blipFill>
        </p:spPr>
        <p:txBody>
          <a:bodyPr/>
          <a:lstStyle/>
          <a:p/>
        </p:txBody>
      </p:sp>
      <p:pic>
        <p:nvPicPr>
          <p:cNvPr id="3" name="Picture 3"/>
          <p:cNvPicPr>
            <a:picLocks noChangeAspect="1"/>
          </p:cNvPicPr>
          <p:nvPr/>
        </p:nvPicPr>
        <p:blipFill>
          <a:blip r:embed="rId3"/>
          <a:srcRect l="36500" t="25150" r="38480" b="26795"/>
          <a:stretch>
            <a:fillRect/>
          </a:stretch>
        </p:blipFill>
        <p:spPr>
          <a:xfrm>
            <a:off x="-1217" y="-52084"/>
            <a:ext cx="1837067" cy="1984756"/>
          </a:xfrm>
          <a:prstGeom prst="rect">
            <a:avLst/>
          </a:prstGeom>
        </p:spPr>
      </p:pic>
      <p:sp>
        <p:nvSpPr>
          <p:cNvPr id="4" name="Freeform 4"/>
          <p:cNvSpPr/>
          <p:nvPr/>
        </p:nvSpPr>
        <p:spPr>
          <a:xfrm>
            <a:off x="591996" y="2334051"/>
            <a:ext cx="2829798" cy="1749137"/>
          </a:xfrm>
          <a:custGeom>
            <a:rect l="l" t="t" r="r" b="b"/>
            <a:pathLst>
              <a:path w="2829798" h="1749137">
                <a:moveTo>
                  <a:pt x="0" y="0"/>
                </a:moveTo>
                <a:lnTo>
                  <a:pt x="2829798" y="0"/>
                </a:lnTo>
                <a:lnTo>
                  <a:pt x="2829798" y="1749138"/>
                </a:lnTo>
                <a:lnTo>
                  <a:pt x="0" y="1749138"/>
                </a:lnTo>
                <a:lnTo>
                  <a:pt x="0" y="0"/>
                </a:lnTo>
                <a:close/>
              </a:path>
            </a:pathLst>
          </a:custGeom>
          <a:blipFill>
            <a:blip r:embed="rId4"/>
            <a:stretch>
              <a:fillRect t="-30891" b="-30891"/>
            </a:stretch>
          </a:blipFill>
        </p:spPr>
        <p:txBody>
          <a:bodyPr/>
          <a:lstStyle/>
          <a:p/>
        </p:txBody>
      </p:sp>
      <p:sp>
        <p:nvSpPr>
          <p:cNvPr id="5" name="Freeform 5"/>
          <p:cNvSpPr/>
          <p:nvPr/>
        </p:nvSpPr>
        <p:spPr>
          <a:xfrm>
            <a:off x="4745087" y="2447047"/>
            <a:ext cx="4239835" cy="1636141"/>
          </a:xfrm>
          <a:custGeom>
            <a:rect l="l" t="t" r="r" b="b"/>
            <a:pathLst>
              <a:path w="4239835" h="1636141">
                <a:moveTo>
                  <a:pt x="0" y="0"/>
                </a:moveTo>
                <a:lnTo>
                  <a:pt x="4239835" y="0"/>
                </a:lnTo>
                <a:lnTo>
                  <a:pt x="4239835" y="1636142"/>
                </a:lnTo>
                <a:lnTo>
                  <a:pt x="0" y="1636142"/>
                </a:lnTo>
                <a:lnTo>
                  <a:pt x="0" y="0"/>
                </a:lnTo>
                <a:close/>
              </a:path>
            </a:pathLst>
          </a:custGeom>
          <a:blipFill>
            <a:blip r:embed="rId5"/>
            <a:stretch>
              <a:fillRect l="-26794" t="-54152" r="-27051" b="-54485"/>
            </a:stretch>
          </a:blipFill>
        </p:spPr>
        <p:txBody>
          <a:bodyPr/>
          <a:lstStyle/>
          <a:p/>
        </p:txBody>
      </p:sp>
      <p:sp>
        <p:nvSpPr>
          <p:cNvPr id="6" name="Freeform 6"/>
          <p:cNvSpPr/>
          <p:nvPr/>
        </p:nvSpPr>
        <p:spPr>
          <a:xfrm>
            <a:off x="277289" y="4404364"/>
            <a:ext cx="4941992" cy="1317864"/>
          </a:xfrm>
          <a:custGeom>
            <a:rect l="l" t="t" r="r" b="b"/>
            <a:pathLst>
              <a:path w="4941992" h="1317864">
                <a:moveTo>
                  <a:pt x="0" y="0"/>
                </a:moveTo>
                <a:lnTo>
                  <a:pt x="4941991" y="0"/>
                </a:lnTo>
                <a:lnTo>
                  <a:pt x="4941991" y="1317865"/>
                </a:lnTo>
                <a:lnTo>
                  <a:pt x="0" y="1317865"/>
                </a:lnTo>
                <a:lnTo>
                  <a:pt x="0" y="0"/>
                </a:lnTo>
                <a:close/>
              </a:path>
            </a:pathLst>
          </a:custGeom>
          <a:blipFill>
            <a:blip r:embed="rId6"/>
            <a:stretch>
              <a:fillRect/>
            </a:stretch>
          </a:blipFill>
        </p:spPr>
        <p:txBody>
          <a:bodyPr/>
          <a:lstStyle/>
          <a:p/>
        </p:txBody>
      </p:sp>
      <p:sp>
        <p:nvSpPr>
          <p:cNvPr id="7" name="Freeform 7"/>
          <p:cNvSpPr/>
          <p:nvPr/>
        </p:nvSpPr>
        <p:spPr>
          <a:xfrm>
            <a:off x="5715833" y="4484568"/>
            <a:ext cx="3810692" cy="1317864"/>
          </a:xfrm>
          <a:custGeom>
            <a:rect l="l" t="t" r="r" b="b"/>
            <a:pathLst>
              <a:path w="3810692" h="1317864">
                <a:moveTo>
                  <a:pt x="0" y="0"/>
                </a:moveTo>
                <a:lnTo>
                  <a:pt x="3810692" y="0"/>
                </a:lnTo>
                <a:lnTo>
                  <a:pt x="3810692" y="1317864"/>
                </a:lnTo>
                <a:lnTo>
                  <a:pt x="0" y="1317864"/>
                </a:lnTo>
                <a:lnTo>
                  <a:pt x="0" y="0"/>
                </a:lnTo>
                <a:close/>
              </a:path>
            </a:pathLst>
          </a:custGeom>
          <a:blipFill>
            <a:blip r:embed="rId7"/>
            <a:stretch>
              <a:fillRect/>
            </a:stretch>
          </a:blipFill>
        </p:spPr>
        <p:txBody>
          <a:bodyPr/>
          <a:lstStyle/>
          <a:p/>
        </p:txBody>
      </p:sp>
      <p:sp>
        <p:nvSpPr>
          <p:cNvPr id="8" name="Freeform 8"/>
          <p:cNvSpPr/>
          <p:nvPr/>
        </p:nvSpPr>
        <p:spPr>
          <a:xfrm>
            <a:off x="520514" y="6043404"/>
            <a:ext cx="2630673" cy="2001264"/>
          </a:xfrm>
          <a:custGeom>
            <a:rect l="l" t="t" r="r" b="b"/>
            <a:pathLst>
              <a:path w="2630673" h="2001264">
                <a:moveTo>
                  <a:pt x="0" y="0"/>
                </a:moveTo>
                <a:lnTo>
                  <a:pt x="2630672" y="0"/>
                </a:lnTo>
                <a:lnTo>
                  <a:pt x="2630672" y="2001264"/>
                </a:lnTo>
                <a:lnTo>
                  <a:pt x="0" y="2001264"/>
                </a:lnTo>
                <a:lnTo>
                  <a:pt x="0" y="0"/>
                </a:lnTo>
                <a:close/>
              </a:path>
            </a:pathLst>
          </a:custGeom>
          <a:blipFill>
            <a:blip r:embed="rId8"/>
            <a:stretch>
              <a:fillRect/>
            </a:stretch>
          </a:blipFill>
        </p:spPr>
        <p:txBody>
          <a:bodyPr/>
          <a:lstStyle/>
          <a:p/>
        </p:txBody>
      </p:sp>
      <p:sp>
        <p:nvSpPr>
          <p:cNvPr id="9" name="Freeform 9"/>
          <p:cNvSpPr/>
          <p:nvPr/>
        </p:nvSpPr>
        <p:spPr>
          <a:xfrm>
            <a:off x="4066182" y="6202482"/>
            <a:ext cx="4668543" cy="1303302"/>
          </a:xfrm>
          <a:custGeom>
            <a:rect l="l" t="t" r="r" b="b"/>
            <a:pathLst>
              <a:path w="4668543" h="1303302">
                <a:moveTo>
                  <a:pt x="0" y="0"/>
                </a:moveTo>
                <a:lnTo>
                  <a:pt x="4668543" y="0"/>
                </a:lnTo>
                <a:lnTo>
                  <a:pt x="4668543" y="1303302"/>
                </a:lnTo>
                <a:lnTo>
                  <a:pt x="0" y="1303302"/>
                </a:lnTo>
                <a:lnTo>
                  <a:pt x="0" y="0"/>
                </a:lnTo>
                <a:close/>
              </a:path>
            </a:pathLst>
          </a:custGeom>
          <a:blipFill>
            <a:blip r:embed="rId9"/>
            <a:stretch>
              <a:fillRect/>
            </a:stretch>
          </a:blipFill>
        </p:spPr>
        <p:txBody>
          <a:bodyPr/>
          <a:lstStyle/>
          <a:p/>
        </p:txBody>
      </p:sp>
      <p:sp>
        <p:nvSpPr>
          <p:cNvPr id="10" name="Freeform 10"/>
          <p:cNvSpPr/>
          <p:nvPr/>
        </p:nvSpPr>
        <p:spPr>
          <a:xfrm>
            <a:off x="277289" y="8714718"/>
            <a:ext cx="4467798" cy="1087164"/>
          </a:xfrm>
          <a:custGeom>
            <a:rect l="l" t="t" r="r" b="b"/>
            <a:pathLst>
              <a:path w="4467798" h="1087164">
                <a:moveTo>
                  <a:pt x="0" y="0"/>
                </a:moveTo>
                <a:lnTo>
                  <a:pt x="4467798" y="0"/>
                </a:lnTo>
                <a:lnTo>
                  <a:pt x="4467798" y="1087164"/>
                </a:lnTo>
                <a:lnTo>
                  <a:pt x="0" y="1087164"/>
                </a:lnTo>
                <a:lnTo>
                  <a:pt x="0" y="0"/>
                </a:lnTo>
                <a:close/>
              </a:path>
            </a:pathLst>
          </a:custGeom>
          <a:blipFill>
            <a:blip r:embed="rId10"/>
            <a:stretch>
              <a:fillRect/>
            </a:stretch>
          </a:blipFill>
        </p:spPr>
        <p:txBody>
          <a:bodyPr/>
          <a:lstStyle/>
          <a:p/>
        </p:txBody>
      </p:sp>
      <p:sp>
        <p:nvSpPr>
          <p:cNvPr id="11" name="Freeform 11"/>
          <p:cNvSpPr/>
          <p:nvPr/>
        </p:nvSpPr>
        <p:spPr>
          <a:xfrm>
            <a:off x="5874911" y="7593082"/>
            <a:ext cx="3269089" cy="2243271"/>
          </a:xfrm>
          <a:custGeom>
            <a:rect l="l" t="t" r="r" b="b"/>
            <a:pathLst>
              <a:path w="3269088" h="2243271">
                <a:moveTo>
                  <a:pt x="0" y="0"/>
                </a:moveTo>
                <a:lnTo>
                  <a:pt x="3269089" y="0"/>
                </a:lnTo>
                <a:lnTo>
                  <a:pt x="3269089" y="2243272"/>
                </a:lnTo>
                <a:lnTo>
                  <a:pt x="0" y="2243272"/>
                </a:lnTo>
                <a:lnTo>
                  <a:pt x="0" y="0"/>
                </a:lnTo>
                <a:close/>
              </a:path>
            </a:pathLst>
          </a:custGeom>
          <a:blipFill>
            <a:blip r:embed="rId11"/>
            <a:stretch>
              <a:fillRect/>
            </a:stretch>
          </a:blipFill>
        </p:spPr>
        <p:txBody>
          <a:bodyPr/>
          <a:lstStyle/>
          <a:p/>
        </p:txBody>
      </p:sp>
      <p:sp>
        <p:nvSpPr>
          <p:cNvPr id="12" name="TextBox 12"/>
          <p:cNvSpPr txBox="1"/>
          <p:nvPr/>
        </p:nvSpPr>
        <p:spPr>
          <a:xfrm>
            <a:off x="5874911" y="608824"/>
            <a:ext cx="6856334" cy="853440"/>
          </a:xfrm>
          <a:prstGeom prst="rect">
            <a:avLst/>
          </a:prstGeom>
        </p:spPr>
        <p:txBody>
          <a:bodyPr lIns="0" tIns="0" rIns="0" bIns="0" rtlCol="0" anchor="t">
            <a:spAutoFit/>
          </a:bodyPr>
          <a:lstStyle/>
          <a:p>
            <a:pPr algn="ctr">
              <a:lnSpc>
                <a:spcPts val="6210"/>
              </a:lnSpc>
            </a:pPr>
            <a:r>
              <a:rPr lang="en-US" sz="6900">
                <a:solidFill>
                  <a:srgbClr val="000000"/>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61621"/>
            <a:ext cx="7777133" cy="432791"/>
          </a:xfrm>
          <a:prstGeom prst="rect">
            <a:avLst/>
          </a:prstGeom>
        </p:spPr>
        <p:txBody>
          <a:bodyPr lIns="0" tIns="0" rIns="0" bIns="0" rtlCol="0" anchor="t">
            <a:spAutoFit/>
          </a:bodyPr>
          <a:lstStyle/>
          <a:p>
            <a:pPr algn="ctr">
              <a:lnSpc>
                <a:spcPts val="3259"/>
              </a:lnSpc>
            </a:pPr>
            <a:r>
              <a:rPr lang="en-US" sz="3431">
                <a:solidFill>
                  <a:srgbClr val="000000"/>
                </a:solidFill>
                <a:latin typeface="Canva Sans Bold"/>
              </a:rPr>
              <a:t>For Full Report</a:t>
            </a:r>
          </a:p>
        </p:txBody>
      </p:sp>
      <p:sp>
        <p:nvSpPr>
          <p:cNvPr id="4" name="TextBox 4"/>
          <p:cNvSpPr txBox="1"/>
          <p:nvPr/>
        </p:nvSpPr>
        <p:spPr>
          <a:xfrm>
            <a:off x="3871407" y="804909"/>
            <a:ext cx="10545186" cy="1542478"/>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31637"/>
            <a:ext cx="18630712" cy="1119857"/>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Canva Sans Bold"/>
              </a:rPr>
              <a:t>COGNITIVE MARKET RESEARCH</a:t>
            </a:r>
          </a:p>
        </p:txBody>
      </p:sp>
      <p:sp>
        <p:nvSpPr>
          <p:cNvPr id="7" name="TextBox 7"/>
          <p:cNvSpPr txBox="1"/>
          <p:nvPr/>
        </p:nvSpPr>
        <p:spPr>
          <a:xfrm>
            <a:off x="3508930" y="5750991"/>
            <a:ext cx="10989009" cy="1215513"/>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Canva Sans"/>
              </a:rPr>
              <a:t>Tel: +1 312-376-8303 | +44 020-8123-0732</a:t>
            </a:r>
          </a:p>
          <a:p>
            <a:pPr algn="ctr">
              <a:lnSpc>
                <a:spcPts val="4928"/>
              </a:lnSpc>
              <a:spcBef>
                <a:spcPct val="0"/>
              </a:spcBef>
            </a:pPr>
            <a:r>
              <a:rPr lang="en-US" sz="3520" spc="352">
                <a:solidFill>
                  <a:srgbClr val="000000"/>
                </a:solidFill>
                <a:latin typeface="Canva Sans"/>
              </a:rPr>
              <a:t>India: (+91) 983-496-8611</a:t>
            </a:r>
          </a:p>
        </p:txBody>
      </p:sp>
      <p:sp>
        <p:nvSpPr>
          <p:cNvPr id="8" name="TextBox 8"/>
          <p:cNvSpPr txBox="1"/>
          <p:nvPr/>
        </p:nvSpPr>
        <p:spPr>
          <a:xfrm>
            <a:off x="2441627" y="7167046"/>
            <a:ext cx="13404748" cy="596489"/>
          </a:xfrm>
          <a:prstGeom prst="rect">
            <a:avLst/>
          </a:prstGeom>
        </p:spPr>
        <p:txBody>
          <a:bodyPr lIns="0" tIns="0" rIns="0" bIns="0" rtlCol="0" anchor="t">
            <a:spAutoFit/>
          </a:bodyPr>
          <a:lstStyle/>
          <a:p>
            <a:pPr algn="ctr">
              <a:lnSpc>
                <a:spcPts val="4922"/>
              </a:lnSpc>
            </a:pPr>
            <a:r>
              <a:rPr lang="en-US" sz="3516" spc="358">
                <a:solidFill>
                  <a:srgbClr val="000000"/>
                </a:solidFill>
                <a:latin typeface="Canva Sans"/>
              </a:rPr>
              <a:t>sales@cognitivemarketresearch.com</a:t>
            </a:r>
          </a:p>
        </p:txBody>
      </p:sp>
      <p:sp>
        <p:nvSpPr>
          <p:cNvPr id="9" name="TextBox 9"/>
          <p:cNvSpPr txBox="1"/>
          <p:nvPr/>
        </p:nvSpPr>
        <p:spPr>
          <a:xfrm>
            <a:off x="1192290" y="7963560"/>
            <a:ext cx="16671502" cy="69518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Canva Sans"/>
              </a:rPr>
              <a:t>Access the Full Report : </a:t>
            </a:r>
            <a:r>
              <a:rPr lang="en-US" sz="4130" u="sng" spc="413">
                <a:solidFill>
                  <a:srgbClr val="000000"/>
                </a:solidFill>
                <a:latin typeface="Canva Sans"/>
                <a:hlinkClick r:id="rId4" tooltip="https://tinyurl.com/4ztjcy4k"/>
              </a:rPr>
              <a:t>https://tinyurl.com/4ztjcy4k</a:t>
            </a:r>
          </a:p>
        </p:txBody>
      </p:sp>
      <p:sp>
        <p:nvSpPr>
          <p:cNvPr id="10" name="TextBox 10"/>
          <p:cNvSpPr txBox="1"/>
          <p:nvPr/>
        </p:nvSpPr>
        <p:spPr>
          <a:xfrm>
            <a:off x="3390439" y="9305925"/>
            <a:ext cx="11507121" cy="871214"/>
          </a:xfrm>
          <a:prstGeom prst="rect">
            <a:avLst/>
          </a:prstGeom>
        </p:spPr>
        <p:txBody>
          <a:bodyPr lIns="0" tIns="0" rIns="0" bIns="0" rtlCol="0" anchor="t">
            <a:spAutoFit/>
          </a:bodyPr>
          <a:lstStyle/>
          <a:p>
            <a:pPr algn="ctr">
              <a:lnSpc>
                <a:spcPts val="3394"/>
              </a:lnSpc>
            </a:pPr>
            <a:r>
              <a:rPr lang="en-US" sz="3233" spc="323">
                <a:solidFill>
                  <a:srgbClr val="000000"/>
                </a:solidFill>
                <a:latin typeface="Canva Sans"/>
              </a:rPr>
              <a:t>Please visit our website:</a:t>
            </a:r>
          </a:p>
          <a:p>
            <a:pPr algn="ctr">
              <a:lnSpc>
                <a:spcPts val="3394"/>
              </a:lnSpc>
            </a:pPr>
            <a:r>
              <a:rPr lang="en-US" sz="3233" u="sng" spc="323">
                <a:solidFill>
                  <a:srgbClr val="000000"/>
                </a:solidFill>
                <a:latin typeface="Canva Sans"/>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62</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Plant Extract Market Report 2024</dc:title>
  <cp:lastModifiedBy>decipher market</cp:lastModifiedBy>
  <cp:revision>2</cp:revision>
  <dcterms:created xsi:type="dcterms:W3CDTF">2006-08-16T00:00:00Z</dcterms:created>
  <dcterms:modified xsi:type="dcterms:W3CDTF">2024-05-11T11:39:42Z</dcterms:modified>
</cp:coreProperties>
</file>