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59"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4/27/2024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 Id="rId5" Type="http://schemas.openxmlformats.org/officeDocument/2006/relationships/image" Target="../media/image6.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12" Type="http://schemas.openxmlformats.org/officeDocument/2006/relationships/image" Target="../media/image20.jpeg" /><Relationship Id="rId13" Type="http://schemas.openxmlformats.org/officeDocument/2006/relationships/image" Target="../media/image21.jpeg" /><Relationship Id="rId2" Type="http://schemas.openxmlformats.org/officeDocument/2006/relationships/image" Target="../media/image11.jpeg" /><Relationship Id="rId3" Type="http://schemas.openxmlformats.org/officeDocument/2006/relationships/image" Target="../media/image2.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hyperlink" Target="https://tinyurl.com/mk5fp378"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042" b="-16475"/>
            </a:stretch>
          </a:blipFill>
        </p:spPr>
        <p:txBody>
          <a:bodyPr/>
          <a:lstStyle/>
          <a:p/>
        </p:txBody>
      </p:sp>
      <p:pic>
        <p:nvPicPr>
          <p:cNvPr id="3" name="Picture 3"/>
          <p:cNvPicPr>
            <a:picLocks noChangeAspect="1"/>
          </p:cNvPicPr>
          <p:nvPr/>
        </p:nvPicPr>
        <p:blipFill>
          <a:blip r:embed="rId3"/>
          <a:srcRect l="36500" t="25150" r="38480" b="25681"/>
          <a:stretch>
            <a:fillRect/>
          </a:stretch>
        </p:blipFill>
        <p:spPr>
          <a:xfrm>
            <a:off x="0" y="0"/>
            <a:ext cx="1818740" cy="2010502"/>
          </a:xfrm>
          <a:prstGeom prst="rect">
            <a:avLst/>
          </a:prstGeom>
        </p:spPr>
      </p:pic>
      <p:sp>
        <p:nvSpPr>
          <p:cNvPr id="4" name="TextBox 4"/>
          <p:cNvSpPr txBox="1"/>
          <p:nvPr/>
        </p:nvSpPr>
        <p:spPr>
          <a:xfrm>
            <a:off x="8157283" y="3952861"/>
            <a:ext cx="12721517" cy="3295710"/>
          </a:xfrm>
          <a:prstGeom prst="rect">
            <a:avLst/>
          </a:prstGeom>
        </p:spPr>
        <p:txBody>
          <a:bodyPr wrap="square" lIns="0" tIns="0" rIns="0" bIns="0" rtlCol="0" anchor="t">
            <a:spAutoFit/>
          </a:bodyPr>
          <a:lstStyle/>
          <a:p>
            <a:pPr>
              <a:lnSpc>
                <a:spcPts val="8465"/>
              </a:lnSpc>
            </a:pPr>
            <a:r>
              <a:rPr lang="en-US" sz="8299">
                <a:solidFill>
                  <a:srgbClr val="000000"/>
                </a:solidFill>
                <a:latin typeface="Poppins"/>
              </a:rPr>
              <a:t>PLANT BASED MILK</a:t>
            </a:r>
          </a:p>
          <a:p>
            <a:pPr>
              <a:lnSpc>
                <a:spcPts val="8465"/>
              </a:lnSpc>
            </a:pPr>
            <a:r>
              <a:rPr lang="en-US" sz="8299">
                <a:solidFill>
                  <a:srgbClr val="000000"/>
                </a:solidFill>
                <a:latin typeface="Poppins"/>
              </a:rPr>
              <a:t>MARKET REPORT </a:t>
            </a:r>
          </a:p>
          <a:p>
            <a:pPr>
              <a:lnSpc>
                <a:spcPts val="8465"/>
              </a:lnSpc>
            </a:pPr>
            <a:r>
              <a:rPr lang="en-US" sz="8299">
                <a:solidFill>
                  <a:srgbClr val="000000"/>
                </a:solidFill>
                <a:latin typeface="Poppins"/>
              </a:rPr>
              <a:t>2024</a:t>
            </a:r>
          </a:p>
        </p:txBody>
      </p:sp>
      <p:sp>
        <p:nvSpPr>
          <p:cNvPr id="5" name="TextBox 5"/>
          <p:cNvSpPr txBox="1"/>
          <p:nvPr/>
        </p:nvSpPr>
        <p:spPr>
          <a:xfrm>
            <a:off x="8157283" y="9416945"/>
            <a:ext cx="10075039" cy="634999"/>
          </a:xfrm>
          <a:prstGeom prst="rect">
            <a:avLst/>
          </a:prstGeom>
        </p:spPr>
        <p:txBody>
          <a:bodyPr lIns="0" tIns="0" rIns="0" bIns="0" rtlCol="0" anchor="t">
            <a:spAutoFit/>
          </a:bodyPr>
          <a:lstStyle/>
          <a:p>
            <a:pPr algn="ctr">
              <a:lnSpc>
                <a:spcPts val="4900"/>
              </a:lnSpc>
            </a:pPr>
            <a:r>
              <a:rPr lang="en-US" sz="3500">
                <a:solidFill>
                  <a:srgbClr val="000000"/>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69" b="-17248"/>
            </a:stretch>
          </a:blipFill>
        </p:spPr>
        <p:txBody>
          <a:bodyPr/>
          <a:lstStyle/>
          <a:p/>
        </p:txBody>
      </p:sp>
      <p:grpSp>
        <p:nvGrpSpPr>
          <p:cNvPr id="3" name="Group 3"/>
          <p:cNvGrpSpPr/>
          <p:nvPr/>
        </p:nvGrpSpPr>
        <p:grpSpPr>
          <a:xfrm>
            <a:off x="1303040" y="1642982"/>
            <a:ext cx="16236544" cy="7774396"/>
            <a:chExt cx="4276291" cy="2047577"/>
          </a:xfrm>
        </p:grpSpPr>
        <p:sp>
          <p:nvSpPr>
            <p:cNvPr id="4" name="Freeform 4"/>
            <p:cNvSpPr/>
            <p:nvPr/>
          </p:nvSpPr>
          <p:spPr>
            <a:xfrm>
              <a:off x="0" y="0"/>
              <a:ext cx="4276291" cy="2047577"/>
            </a:xfrm>
            <a:custGeom>
              <a:rect l="l" t="t" r="r" b="b"/>
              <a:pathLst>
                <a:path w="4276291" h="2047577">
                  <a:moveTo>
                    <a:pt x="0" y="0"/>
                  </a:moveTo>
                  <a:lnTo>
                    <a:pt x="4276291" y="0"/>
                  </a:lnTo>
                  <a:lnTo>
                    <a:pt x="4276291" y="2047577"/>
                  </a:lnTo>
                  <a:lnTo>
                    <a:pt x="0" y="2047577"/>
                  </a:lnTo>
                  <a:close/>
                </a:path>
              </a:pathLst>
            </a:custGeom>
            <a:solidFill>
              <a:srgbClr val="595E52">
                <a:alpha val="87843"/>
              </a:srgbClr>
            </a:solidFill>
          </p:spPr>
          <p:txBody>
            <a:bodyPr/>
            <a:lstStyle/>
            <a:p/>
          </p:txBody>
        </p:sp>
        <p:sp>
          <p:nvSpPr>
            <p:cNvPr id="5" name="TextBox 5"/>
            <p:cNvSpPr txBox="1"/>
            <p:nvPr/>
          </p:nvSpPr>
          <p:spPr>
            <a:xfrm>
              <a:off x="0" y="-47625"/>
              <a:ext cx="4276291" cy="2095202"/>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748416" y="347406"/>
            <a:ext cx="2094509" cy="2132148"/>
          </a:xfrm>
          <a:prstGeom prst="rect">
            <a:avLst/>
          </a:prstGeom>
        </p:spPr>
      </p:pic>
      <p:sp>
        <p:nvSpPr>
          <p:cNvPr id="7" name="TextBox 7"/>
          <p:cNvSpPr txBox="1"/>
          <p:nvPr/>
        </p:nvSpPr>
        <p:spPr>
          <a:xfrm>
            <a:off x="1710335" y="3050750"/>
            <a:ext cx="15421953" cy="5578475"/>
          </a:xfrm>
          <a:prstGeom prst="rect">
            <a:avLst/>
          </a:prstGeom>
        </p:spPr>
        <p:txBody>
          <a:bodyPr lIns="0" tIns="0" rIns="0" bIns="0" rtlCol="0" anchor="t">
            <a:spAutoFit/>
          </a:bodyPr>
          <a:lstStyle/>
          <a:p>
            <a:pPr>
              <a:lnSpc>
                <a:spcPts val="4899"/>
              </a:lnSpc>
              <a:spcBef>
                <a:spcPct val="0"/>
              </a:spcBef>
            </a:pPr>
            <a:r>
              <a:rPr lang="en-US" sz="3499">
                <a:solidFill>
                  <a:srgbClr val="FFFFFF"/>
                </a:solidFill>
                <a:latin typeface="Poppins"/>
              </a:rPr>
              <a:t>The plant-based milk market has emerged as a dynamic and rapidly growing segment within the broader food and beverage industry. Fueled by increasing consumer awareness of health, environmental, and ethical considerations, plant-based milk alternatives have gained popularity as viable substitutes for traditional dairy milk. With a diverse array of options, including soy, almond, oat, coconut, and others, the market offers choices to cater to various dietary preferences and requirements, from vegan and lactose-free diets to gluten-free and nut-free alternatives. </a:t>
            </a:r>
          </a:p>
        </p:txBody>
      </p:sp>
      <p:sp>
        <p:nvSpPr>
          <p:cNvPr id="8" name="TextBox 8"/>
          <p:cNvSpPr txBox="1"/>
          <p:nvPr/>
        </p:nvSpPr>
        <p:spPr>
          <a:xfrm>
            <a:off x="5357409" y="1849145"/>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92"/>
            </a:stretch>
          </a:blipFill>
        </p:spPr>
        <p:txBody>
          <a:bodyPr/>
          <a:lstStyle/>
          <a:p/>
        </p:txBody>
      </p:sp>
      <p:grpSp>
        <p:nvGrpSpPr>
          <p:cNvPr id="3" name="Group 3"/>
          <p:cNvGrpSpPr/>
          <p:nvPr/>
        </p:nvGrpSpPr>
        <p:grpSpPr>
          <a:xfrm>
            <a:off x="212104" y="6109300"/>
            <a:ext cx="8931896" cy="2700781"/>
            <a:chExt cx="879738" cy="266011"/>
          </a:xfrm>
        </p:grpSpPr>
        <p:sp>
          <p:nvSpPr>
            <p:cNvPr id="4" name="Freeform 4"/>
            <p:cNvSpPr/>
            <p:nvPr/>
          </p:nvSpPr>
          <p:spPr>
            <a:xfrm>
              <a:off x="0" y="0"/>
              <a:ext cx="879738" cy="266011"/>
            </a:xfrm>
            <a:custGeom>
              <a:rect l="l" t="t" r="r" b="b"/>
              <a:pathLst>
                <a:path w="879737" h="266011">
                  <a:moveTo>
                    <a:pt x="86677" y="0"/>
                  </a:moveTo>
                  <a:lnTo>
                    <a:pt x="793061" y="0"/>
                  </a:lnTo>
                  <a:cubicBezTo>
                    <a:pt x="840932" y="0"/>
                    <a:pt x="879738" y="38807"/>
                    <a:pt x="879738" y="86677"/>
                  </a:cubicBezTo>
                  <a:lnTo>
                    <a:pt x="879738" y="179334"/>
                  </a:lnTo>
                  <a:cubicBezTo>
                    <a:pt x="879738" y="227204"/>
                    <a:pt x="840932" y="266011"/>
                    <a:pt x="793061" y="266011"/>
                  </a:cubicBezTo>
                  <a:lnTo>
                    <a:pt x="86677" y="266011"/>
                  </a:lnTo>
                  <a:cubicBezTo>
                    <a:pt x="63689" y="266011"/>
                    <a:pt x="41642" y="256879"/>
                    <a:pt x="25387" y="240624"/>
                  </a:cubicBezTo>
                  <a:cubicBezTo>
                    <a:pt x="9132" y="224368"/>
                    <a:pt x="0" y="202322"/>
                    <a:pt x="0" y="179334"/>
                  </a:cubicBezTo>
                  <a:lnTo>
                    <a:pt x="0" y="86677"/>
                  </a:lnTo>
                  <a:cubicBezTo>
                    <a:pt x="0" y="38807"/>
                    <a:pt x="38807" y="0"/>
                    <a:pt x="86677" y="0"/>
                  </a:cubicBezTo>
                  <a:close/>
                </a:path>
              </a:pathLst>
            </a:custGeom>
            <a:solidFill>
              <a:srgbClr val="6F402D">
                <a:alpha val="55686"/>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78305" y="6492427"/>
            <a:ext cx="2172823" cy="2170107"/>
          </a:xfrm>
          <a:custGeom>
            <a:rect l="l" t="t" r="r" b="b"/>
            <a:pathLst>
              <a:path w="2172823" h="2170107">
                <a:moveTo>
                  <a:pt x="0" y="0"/>
                </a:moveTo>
                <a:lnTo>
                  <a:pt x="2172824" y="0"/>
                </a:lnTo>
                <a:lnTo>
                  <a:pt x="2172824" y="2170108"/>
                </a:lnTo>
                <a:lnTo>
                  <a:pt x="0" y="2170108"/>
                </a:lnTo>
                <a:lnTo>
                  <a:pt x="0" y="0"/>
                </a:lnTo>
                <a:close/>
              </a:path>
            </a:pathLst>
          </a:custGeom>
          <a:blipFill>
            <a:blip r:embed="rId3"/>
            <a:stretch>
              <a:fillRect/>
            </a:stretch>
          </a:blipFill>
        </p:spPr>
        <p:txBody>
          <a:bodyPr/>
          <a:lstStyle/>
          <a:p/>
        </p:txBody>
      </p:sp>
      <p:grpSp>
        <p:nvGrpSpPr>
          <p:cNvPr id="7" name="Group 7"/>
          <p:cNvGrpSpPr/>
          <p:nvPr/>
        </p:nvGrpSpPr>
        <p:grpSpPr>
          <a:xfrm>
            <a:off x="527646" y="6405584"/>
            <a:ext cx="2140823" cy="214082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0"/>
            <a:ext cx="1935043" cy="2083899"/>
          </a:xfrm>
          <a:prstGeom prst="rect">
            <a:avLst/>
          </a:prstGeom>
        </p:spPr>
      </p:pic>
      <p:sp>
        <p:nvSpPr>
          <p:cNvPr id="11" name="TextBox 11"/>
          <p:cNvSpPr txBox="1"/>
          <p:nvPr/>
        </p:nvSpPr>
        <p:spPr>
          <a:xfrm>
            <a:off x="4914420" y="397850"/>
            <a:ext cx="7963503" cy="914400"/>
          </a:xfrm>
          <a:prstGeom prst="rect">
            <a:avLst/>
          </a:prstGeom>
        </p:spPr>
        <p:txBody>
          <a:bodyPr lIns="0" tIns="0" rIns="0" bIns="0" rtlCol="0" anchor="t">
            <a:spAutoFit/>
          </a:bodyPr>
          <a:lstStyle/>
          <a:p>
            <a:pPr algn="ctr">
              <a:lnSpc>
                <a:spcPts val="6299"/>
              </a:lnSpc>
            </a:pPr>
            <a:r>
              <a:rPr lang="en-US" sz="6999">
                <a:solidFill>
                  <a:srgbClr val="000000"/>
                </a:solidFill>
                <a:latin typeface="Poppins"/>
              </a:rPr>
              <a:t>KEY INSIGHTS</a:t>
            </a:r>
          </a:p>
        </p:txBody>
      </p:sp>
      <p:sp>
        <p:nvSpPr>
          <p:cNvPr id="12" name="TextBox 12"/>
          <p:cNvSpPr txBox="1"/>
          <p:nvPr/>
        </p:nvSpPr>
        <p:spPr>
          <a:xfrm>
            <a:off x="813935" y="6982093"/>
            <a:ext cx="1568246" cy="1224399"/>
          </a:xfrm>
          <a:prstGeom prst="rect">
            <a:avLst/>
          </a:prstGeom>
        </p:spPr>
        <p:txBody>
          <a:bodyPr lIns="0" tIns="0" rIns="0" bIns="0" rtlCol="0" anchor="t">
            <a:spAutoFit/>
          </a:bodyPr>
          <a:lstStyle/>
          <a:p>
            <a:pPr algn="ctr">
              <a:lnSpc>
                <a:spcPts val="2909"/>
              </a:lnSpc>
            </a:pPr>
            <a:r>
              <a:rPr lang="en-US" sz="4618">
                <a:solidFill>
                  <a:srgbClr val="1E3048"/>
                </a:solidFill>
                <a:latin typeface="Poppins Bold"/>
              </a:rPr>
              <a:t>2024- 2031</a:t>
            </a:r>
          </a:p>
        </p:txBody>
      </p:sp>
      <p:sp>
        <p:nvSpPr>
          <p:cNvPr id="13" name="TextBox 13"/>
          <p:cNvSpPr txBox="1"/>
          <p:nvPr/>
        </p:nvSpPr>
        <p:spPr>
          <a:xfrm>
            <a:off x="2668470" y="6444802"/>
            <a:ext cx="5869410" cy="1699928"/>
          </a:xfrm>
          <a:prstGeom prst="rect">
            <a:avLst/>
          </a:prstGeom>
        </p:spPr>
        <p:txBody>
          <a:bodyPr lIns="0" tIns="0" rIns="0" bIns="0" rtlCol="0" anchor="t">
            <a:spAutoFit/>
          </a:bodyPr>
          <a:lstStyle/>
          <a:p>
            <a:pPr algn="ctr">
              <a:lnSpc>
                <a:spcPts val="6505"/>
              </a:lnSpc>
            </a:pPr>
            <a:r>
              <a:rPr lang="en-US" sz="5512">
                <a:solidFill>
                  <a:srgbClr val="FFFFFF"/>
                </a:solidFill>
                <a:latin typeface="Poppins"/>
              </a:rPr>
              <a:t>CAGR</a:t>
            </a:r>
          </a:p>
          <a:p>
            <a:pPr algn="ctr">
              <a:lnSpc>
                <a:spcPts val="6505"/>
              </a:lnSpc>
            </a:pPr>
            <a:r>
              <a:rPr lang="en-US" sz="5512">
                <a:solidFill>
                  <a:srgbClr val="FFFFFF"/>
                </a:solidFill>
                <a:latin typeface="Poppins"/>
              </a:rPr>
              <a:t>11.00%</a:t>
            </a:r>
          </a:p>
        </p:txBody>
      </p:sp>
      <p:sp>
        <p:nvSpPr>
          <p:cNvPr id="14" name="Freeform 14"/>
          <p:cNvSpPr/>
          <p:nvPr/>
        </p:nvSpPr>
        <p:spPr>
          <a:xfrm>
            <a:off x="9144000" y="1244361"/>
            <a:ext cx="9144000" cy="9042639"/>
          </a:xfrm>
          <a:custGeom>
            <a:rect l="l" t="t" r="r" b="b"/>
            <a:pathLst>
              <a:path w="9144000" h="9042639">
                <a:moveTo>
                  <a:pt x="0" y="0"/>
                </a:moveTo>
                <a:lnTo>
                  <a:pt x="9144000" y="0"/>
                </a:lnTo>
                <a:lnTo>
                  <a:pt x="9144000" y="9042639"/>
                </a:lnTo>
                <a:lnTo>
                  <a:pt x="0" y="9042639"/>
                </a:lnTo>
                <a:lnTo>
                  <a:pt x="0" y="0"/>
                </a:lnTo>
                <a:close/>
              </a:path>
            </a:pathLst>
          </a:custGeom>
          <a:blipFill>
            <a:blip r:embed="rId5"/>
            <a:stretch>
              <a:fillRect l="-61601" t="-6237" r="-2669" b="-4573"/>
            </a:stretch>
          </a:blipFill>
        </p:spPr>
        <p:txBody>
          <a:bodyPr/>
          <a:lstStyle/>
          <a:p/>
        </p:txBody>
      </p:sp>
      <p:grpSp>
        <p:nvGrpSpPr>
          <p:cNvPr id="15" name="Group 15"/>
          <p:cNvGrpSpPr/>
          <p:nvPr/>
        </p:nvGrpSpPr>
        <p:grpSpPr>
          <a:xfrm>
            <a:off x="212104" y="3120127"/>
            <a:ext cx="8931896" cy="2700781"/>
            <a:chExt cx="879738" cy="266011"/>
          </a:xfrm>
        </p:grpSpPr>
        <p:sp>
          <p:nvSpPr>
            <p:cNvPr id="16" name="Freeform 16"/>
            <p:cNvSpPr/>
            <p:nvPr/>
          </p:nvSpPr>
          <p:spPr>
            <a:xfrm>
              <a:off x="0" y="0"/>
              <a:ext cx="879738" cy="266011"/>
            </a:xfrm>
            <a:custGeom>
              <a:rect l="l" t="t" r="r" b="b"/>
              <a:pathLst>
                <a:path w="879737" h="266011">
                  <a:moveTo>
                    <a:pt x="86677" y="0"/>
                  </a:moveTo>
                  <a:lnTo>
                    <a:pt x="793061" y="0"/>
                  </a:lnTo>
                  <a:cubicBezTo>
                    <a:pt x="840932" y="0"/>
                    <a:pt x="879738" y="38807"/>
                    <a:pt x="879738" y="86677"/>
                  </a:cubicBezTo>
                  <a:lnTo>
                    <a:pt x="879738" y="179334"/>
                  </a:lnTo>
                  <a:cubicBezTo>
                    <a:pt x="879738" y="227204"/>
                    <a:pt x="840932" y="266011"/>
                    <a:pt x="793061" y="266011"/>
                  </a:cubicBezTo>
                  <a:lnTo>
                    <a:pt x="86677" y="266011"/>
                  </a:lnTo>
                  <a:cubicBezTo>
                    <a:pt x="63689" y="266011"/>
                    <a:pt x="41642" y="256879"/>
                    <a:pt x="25387" y="240624"/>
                  </a:cubicBezTo>
                  <a:cubicBezTo>
                    <a:pt x="9132" y="224368"/>
                    <a:pt x="0" y="202322"/>
                    <a:pt x="0" y="179334"/>
                  </a:cubicBezTo>
                  <a:lnTo>
                    <a:pt x="0" y="86677"/>
                  </a:lnTo>
                  <a:cubicBezTo>
                    <a:pt x="0" y="38807"/>
                    <a:pt x="38807" y="0"/>
                    <a:pt x="86677" y="0"/>
                  </a:cubicBezTo>
                  <a:close/>
                </a:path>
              </a:pathLst>
            </a:custGeom>
            <a:solidFill>
              <a:srgbClr val="6F402D">
                <a:alpha val="55686"/>
              </a:srgbClr>
            </a:solidFill>
          </p:spPr>
          <p:txBody>
            <a:bodyPr/>
            <a:lstStyle/>
            <a:p/>
          </p:txBody>
        </p:sp>
        <p:sp>
          <p:nvSpPr>
            <p:cNvPr id="17" name="TextBox 17"/>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18" name="Freeform 18"/>
          <p:cNvSpPr/>
          <p:nvPr/>
        </p:nvSpPr>
        <p:spPr>
          <a:xfrm>
            <a:off x="578305" y="3503254"/>
            <a:ext cx="2172823" cy="2170107"/>
          </a:xfrm>
          <a:custGeom>
            <a:rect l="l" t="t" r="r" b="b"/>
            <a:pathLst>
              <a:path w="2172823" h="2170107">
                <a:moveTo>
                  <a:pt x="0" y="0"/>
                </a:moveTo>
                <a:lnTo>
                  <a:pt x="2172824" y="0"/>
                </a:lnTo>
                <a:lnTo>
                  <a:pt x="2172824" y="2170108"/>
                </a:lnTo>
                <a:lnTo>
                  <a:pt x="0" y="2170108"/>
                </a:lnTo>
                <a:lnTo>
                  <a:pt x="0" y="0"/>
                </a:lnTo>
                <a:close/>
              </a:path>
            </a:pathLst>
          </a:custGeom>
          <a:blipFill>
            <a:blip r:embed="rId3"/>
            <a:stretch>
              <a:fillRect/>
            </a:stretch>
          </a:blipFill>
        </p:spPr>
        <p:txBody>
          <a:bodyPr/>
          <a:lstStyle/>
          <a:p/>
        </p:txBody>
      </p:sp>
      <p:grpSp>
        <p:nvGrpSpPr>
          <p:cNvPr id="19" name="Group 19"/>
          <p:cNvGrpSpPr/>
          <p:nvPr/>
        </p:nvGrpSpPr>
        <p:grpSpPr>
          <a:xfrm>
            <a:off x="527646" y="3416411"/>
            <a:ext cx="2140823" cy="2140823"/>
            <a:chExt cx="812800" cy="812800"/>
          </a:xfrm>
        </p:grpSpPr>
        <p:sp>
          <p:nvSpPr>
            <p:cNvPr id="20" name="Freeform 20"/>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1" name="TextBox 21"/>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2" name="TextBox 22"/>
          <p:cNvSpPr txBox="1"/>
          <p:nvPr/>
        </p:nvSpPr>
        <p:spPr>
          <a:xfrm>
            <a:off x="813935" y="4345946"/>
            <a:ext cx="1568246" cy="491304"/>
          </a:xfrm>
          <a:prstGeom prst="rect">
            <a:avLst/>
          </a:prstGeom>
        </p:spPr>
        <p:txBody>
          <a:bodyPr lIns="0" tIns="0" rIns="0" bIns="0" rtlCol="0" anchor="t">
            <a:spAutoFit/>
          </a:bodyPr>
          <a:lstStyle/>
          <a:p>
            <a:pPr algn="ctr">
              <a:lnSpc>
                <a:spcPts val="2909"/>
              </a:lnSpc>
            </a:pPr>
            <a:r>
              <a:rPr lang="en-US" sz="4618">
                <a:solidFill>
                  <a:srgbClr val="1E3048"/>
                </a:solidFill>
                <a:latin typeface="Poppins Bold"/>
              </a:rPr>
              <a:t>2024</a:t>
            </a:r>
          </a:p>
        </p:txBody>
      </p:sp>
      <p:sp>
        <p:nvSpPr>
          <p:cNvPr id="23" name="TextBox 23"/>
          <p:cNvSpPr txBox="1"/>
          <p:nvPr/>
        </p:nvSpPr>
        <p:spPr>
          <a:xfrm>
            <a:off x="2525326" y="3596741"/>
            <a:ext cx="6565888" cy="1699928"/>
          </a:xfrm>
          <a:prstGeom prst="rect">
            <a:avLst/>
          </a:prstGeom>
        </p:spPr>
        <p:txBody>
          <a:bodyPr lIns="0" tIns="0" rIns="0" bIns="0" rtlCol="0" anchor="t">
            <a:spAutoFit/>
          </a:bodyPr>
          <a:lstStyle/>
          <a:p>
            <a:pPr algn="ctr">
              <a:lnSpc>
                <a:spcPts val="6505"/>
              </a:lnSpc>
            </a:pPr>
            <a:r>
              <a:rPr lang="en-US" sz="5512">
                <a:solidFill>
                  <a:srgbClr val="FFFFFF"/>
                </a:solidFill>
                <a:latin typeface="Poppins"/>
              </a:rPr>
              <a:t>MARKET SIZE</a:t>
            </a:r>
          </a:p>
          <a:p>
            <a:pPr algn="ctr">
              <a:lnSpc>
                <a:spcPts val="6505"/>
              </a:lnSpc>
            </a:pPr>
            <a:r>
              <a:rPr lang="en-US" sz="5512">
                <a:solidFill>
                  <a:srgbClr val="FFFFFF"/>
                </a:solidFill>
                <a:latin typeface="Poppins"/>
              </a:rPr>
              <a:t> USD 3151.2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b="-18518"/>
            </a:stretch>
          </a:blipFill>
        </p:spPr>
        <p:txBody>
          <a:bodyPr/>
          <a:lstStyle/>
          <a:p/>
        </p:txBody>
      </p:sp>
      <p:grpSp>
        <p:nvGrpSpPr>
          <p:cNvPr id="3" name="Group 3"/>
          <p:cNvGrpSpPr/>
          <p:nvPr/>
        </p:nvGrpSpPr>
        <p:grpSpPr>
          <a:xfrm>
            <a:off x="2042210" y="1987007"/>
            <a:ext cx="5695255" cy="2504779"/>
            <a:chExt cx="8170985" cy="3593608"/>
          </a:xfrm>
        </p:grpSpPr>
        <p:sp>
          <p:nvSpPr>
            <p:cNvPr id="4" name="Freeform 4"/>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4F2C2E">
                <a:alpha val="82745"/>
              </a:srgbClr>
            </a:solidFill>
          </p:spPr>
          <p:txBody>
            <a:bodyPr/>
            <a:lstStyle/>
            <a:p/>
          </p:txBody>
        </p:sp>
      </p:grpSp>
      <p:grpSp>
        <p:nvGrpSpPr>
          <p:cNvPr id="5" name="Group 5"/>
          <p:cNvGrpSpPr/>
          <p:nvPr/>
        </p:nvGrpSpPr>
        <p:grpSpPr>
          <a:xfrm rot="5400000">
            <a:off x="1044703" y="1683928"/>
            <a:ext cx="741026" cy="2830432"/>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028700" y="160376"/>
            <a:ext cx="17301600" cy="984253"/>
          </a:xfrm>
          <a:prstGeom prst="rect">
            <a:avLst/>
          </a:prstGeom>
        </p:spPr>
        <p:txBody>
          <a:bodyPr lIns="0" tIns="0" rIns="0" bIns="0" rtlCol="0" anchor="t">
            <a:spAutoFit/>
          </a:bodyPr>
          <a:lstStyle/>
          <a:p>
            <a:pPr algn="ctr">
              <a:lnSpc>
                <a:spcPts val="7699"/>
              </a:lnSpc>
            </a:pPr>
            <a:r>
              <a:rPr lang="en-US" sz="5499">
                <a:solidFill>
                  <a:srgbClr val="000000"/>
                </a:solidFill>
                <a:latin typeface="Poppi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0" y="70393"/>
            <a:ext cx="1871908" cy="1916613"/>
          </a:xfrm>
          <a:prstGeom prst="rect">
            <a:avLst/>
          </a:prstGeom>
        </p:spPr>
      </p:pic>
      <p:grpSp>
        <p:nvGrpSpPr>
          <p:cNvPr id="9" name="Group 9"/>
          <p:cNvGrpSpPr/>
          <p:nvPr/>
        </p:nvGrpSpPr>
        <p:grpSpPr>
          <a:xfrm>
            <a:off x="2042210" y="4758587"/>
            <a:ext cx="5695255" cy="2504779"/>
            <a:chExt cx="8170985" cy="3593608"/>
          </a:xfrm>
        </p:grpSpPr>
        <p:sp>
          <p:nvSpPr>
            <p:cNvPr id="10" name="Freeform 10"/>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7B4F2F">
                <a:alpha val="82745"/>
              </a:srgbClr>
            </a:solidFill>
          </p:spPr>
          <p:txBody>
            <a:bodyPr/>
            <a:lstStyle/>
            <a:p/>
          </p:txBody>
        </p:sp>
      </p:grpSp>
      <p:grpSp>
        <p:nvGrpSpPr>
          <p:cNvPr id="11" name="Group 11"/>
          <p:cNvGrpSpPr/>
          <p:nvPr/>
        </p:nvGrpSpPr>
        <p:grpSpPr>
          <a:xfrm rot="5400000">
            <a:off x="1044703" y="4455508"/>
            <a:ext cx="741026" cy="2830432"/>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3" name="TextBox 13"/>
          <p:cNvSpPr txBox="1"/>
          <p:nvPr/>
        </p:nvSpPr>
        <p:spPr>
          <a:xfrm>
            <a:off x="3232682" y="2010343"/>
            <a:ext cx="4202841" cy="2193925"/>
          </a:xfrm>
          <a:prstGeom prst="rect">
            <a:avLst/>
          </a:prstGeom>
        </p:spPr>
        <p:txBody>
          <a:bodyPr lIns="0" tIns="0" rIns="0" bIns="0" rtlCol="0" anchor="t">
            <a:spAutoFit/>
          </a:bodyPr>
          <a:lstStyle/>
          <a:p>
            <a:pPr marL="539749" lvl="1" indent="-269875">
              <a:lnSpc>
                <a:spcPts val="3499"/>
              </a:lnSpc>
              <a:buFont typeface="Arial"/>
              <a:buChar char="•"/>
            </a:pPr>
            <a:r>
              <a:rPr lang="en-US" sz="2499">
                <a:solidFill>
                  <a:srgbClr val="FFFFFF"/>
                </a:solidFill>
                <a:latin typeface="Poppins"/>
              </a:rPr>
              <a:t>Soy Milk </a:t>
            </a:r>
          </a:p>
          <a:p>
            <a:pPr marL="539749" lvl="1" indent="-269875">
              <a:lnSpc>
                <a:spcPts val="3499"/>
              </a:lnSpc>
              <a:buFont typeface="Arial"/>
              <a:buChar char="•"/>
            </a:pPr>
            <a:r>
              <a:rPr lang="en-US" sz="2499">
                <a:solidFill>
                  <a:srgbClr val="FFFFFF"/>
                </a:solidFill>
                <a:latin typeface="Poppins"/>
              </a:rPr>
              <a:t>Almond Milk </a:t>
            </a:r>
          </a:p>
          <a:p>
            <a:pPr marL="539749" lvl="1" indent="-269875">
              <a:lnSpc>
                <a:spcPts val="3499"/>
              </a:lnSpc>
              <a:buFont typeface="Arial"/>
              <a:buChar char="•"/>
            </a:pPr>
            <a:r>
              <a:rPr lang="en-US" sz="2499">
                <a:solidFill>
                  <a:srgbClr val="FFFFFF"/>
                </a:solidFill>
                <a:latin typeface="Poppins"/>
              </a:rPr>
              <a:t>Coconut Milk </a:t>
            </a:r>
          </a:p>
          <a:p>
            <a:pPr marL="539749" lvl="1" indent="-269875">
              <a:lnSpc>
                <a:spcPts val="3499"/>
              </a:lnSpc>
              <a:buFont typeface="Arial"/>
              <a:buChar char="•"/>
            </a:pPr>
            <a:r>
              <a:rPr lang="en-US" sz="2499">
                <a:solidFill>
                  <a:srgbClr val="FFFFFF"/>
                </a:solidFill>
                <a:latin typeface="Poppins"/>
              </a:rPr>
              <a:t>Cashew Milk </a:t>
            </a:r>
          </a:p>
          <a:p>
            <a:pPr marL="539749" lvl="1" indent="-269875">
              <a:lnSpc>
                <a:spcPts val="3499"/>
              </a:lnSpc>
              <a:buFont typeface="Arial"/>
              <a:buChar char="•"/>
            </a:pPr>
            <a:r>
              <a:rPr lang="en-US" sz="2499">
                <a:solidFill>
                  <a:srgbClr val="FFFFFF"/>
                </a:solidFill>
                <a:latin typeface="Poppins"/>
              </a:rPr>
              <a:t>Hemp Seed Milk </a:t>
            </a:r>
          </a:p>
        </p:txBody>
      </p:sp>
      <p:sp>
        <p:nvSpPr>
          <p:cNvPr id="14" name="TextBox 14"/>
          <p:cNvSpPr txBox="1"/>
          <p:nvPr/>
        </p:nvSpPr>
        <p:spPr>
          <a:xfrm>
            <a:off x="0" y="2952423"/>
            <a:ext cx="2711501" cy="360879"/>
          </a:xfrm>
          <a:prstGeom prst="rect">
            <a:avLst/>
          </a:prstGeom>
        </p:spPr>
        <p:txBody>
          <a:bodyPr lIns="0" tIns="0" rIns="0" bIns="0" rtlCol="0" anchor="t">
            <a:spAutoFit/>
          </a:bodyPr>
          <a:lstStyle/>
          <a:p>
            <a:pPr algn="ctr">
              <a:lnSpc>
                <a:spcPts val="2539"/>
              </a:lnSpc>
            </a:pPr>
            <a:r>
              <a:rPr lang="en-US" sz="2514">
                <a:solidFill>
                  <a:srgbClr val="43B4BE"/>
                </a:solidFill>
                <a:latin typeface="Poppins"/>
              </a:rPr>
              <a:t>Type Segment</a:t>
            </a:r>
          </a:p>
        </p:txBody>
      </p:sp>
      <p:sp>
        <p:nvSpPr>
          <p:cNvPr id="15" name="TextBox 15"/>
          <p:cNvSpPr txBox="1"/>
          <p:nvPr/>
        </p:nvSpPr>
        <p:spPr>
          <a:xfrm>
            <a:off x="3054637" y="4908495"/>
            <a:ext cx="4202841" cy="2193925"/>
          </a:xfrm>
          <a:prstGeom prst="rect">
            <a:avLst/>
          </a:prstGeom>
        </p:spPr>
        <p:txBody>
          <a:bodyPr lIns="0" tIns="0" rIns="0" bIns="0" rtlCol="0" anchor="t">
            <a:spAutoFit/>
          </a:bodyPr>
          <a:lstStyle/>
          <a:p>
            <a:pPr marL="539749" lvl="1" indent="-269875">
              <a:lnSpc>
                <a:spcPts val="3499"/>
              </a:lnSpc>
              <a:buFont typeface="Arial"/>
              <a:buChar char="•"/>
            </a:pPr>
            <a:r>
              <a:rPr lang="en-US" sz="2499">
                <a:solidFill>
                  <a:srgbClr val="FFFFFF"/>
                </a:solidFill>
                <a:latin typeface="Poppins"/>
              </a:rPr>
              <a:t>Infant Formula </a:t>
            </a:r>
          </a:p>
          <a:p>
            <a:pPr marL="539749" lvl="1" indent="-269875">
              <a:lnSpc>
                <a:spcPts val="3499"/>
              </a:lnSpc>
              <a:buFont typeface="Arial"/>
              <a:buChar char="•"/>
            </a:pPr>
            <a:r>
              <a:rPr lang="en-US" sz="2499">
                <a:solidFill>
                  <a:srgbClr val="FFFFFF"/>
                </a:solidFill>
                <a:latin typeface="Poppins"/>
              </a:rPr>
              <a:t>Dairy Products </a:t>
            </a:r>
          </a:p>
          <a:p>
            <a:pPr marL="539749" lvl="1" indent="-269875">
              <a:lnSpc>
                <a:spcPts val="3499"/>
              </a:lnSpc>
              <a:buFont typeface="Arial"/>
              <a:buChar char="•"/>
            </a:pPr>
            <a:r>
              <a:rPr lang="en-US" sz="2499">
                <a:solidFill>
                  <a:srgbClr val="FFFFFF"/>
                </a:solidFill>
                <a:latin typeface="Poppins"/>
              </a:rPr>
              <a:t>Milk </a:t>
            </a:r>
          </a:p>
          <a:p>
            <a:pPr marL="539749" lvl="1" indent="-269875">
              <a:lnSpc>
                <a:spcPts val="3499"/>
              </a:lnSpc>
              <a:buFont typeface="Arial"/>
              <a:buChar char="•"/>
            </a:pPr>
            <a:r>
              <a:rPr lang="en-US" sz="2499">
                <a:solidFill>
                  <a:srgbClr val="FFFFFF"/>
                </a:solidFill>
                <a:latin typeface="Poppins"/>
              </a:rPr>
              <a:t>Cheese </a:t>
            </a:r>
          </a:p>
          <a:p>
            <a:pPr marL="539749" lvl="1" indent="-269875">
              <a:lnSpc>
                <a:spcPts val="3499"/>
              </a:lnSpc>
              <a:buFont typeface="Arial"/>
              <a:buChar char="•"/>
            </a:pPr>
            <a:r>
              <a:rPr lang="en-US" sz="2499">
                <a:solidFill>
                  <a:srgbClr val="FFFFFF"/>
                </a:solidFill>
                <a:latin typeface="Poppins"/>
              </a:rPr>
              <a:t>Yogurt </a:t>
            </a:r>
          </a:p>
        </p:txBody>
      </p:sp>
      <p:sp>
        <p:nvSpPr>
          <p:cNvPr id="16" name="TextBox 16"/>
          <p:cNvSpPr txBox="1"/>
          <p:nvPr/>
        </p:nvSpPr>
        <p:spPr>
          <a:xfrm>
            <a:off x="0" y="5561112"/>
            <a:ext cx="2711501" cy="680125"/>
          </a:xfrm>
          <a:prstGeom prst="rect">
            <a:avLst/>
          </a:prstGeom>
        </p:spPr>
        <p:txBody>
          <a:bodyPr lIns="0" tIns="0" rIns="0" bIns="0" rtlCol="0" anchor="t">
            <a:spAutoFit/>
          </a:bodyPr>
          <a:lstStyle/>
          <a:p>
            <a:pPr algn="ctr">
              <a:lnSpc>
                <a:spcPts val="2539"/>
              </a:lnSpc>
            </a:pPr>
            <a:r>
              <a:rPr lang="en-US" sz="2514">
                <a:solidFill>
                  <a:srgbClr val="43B4BE"/>
                </a:solidFill>
                <a:latin typeface="Poppins"/>
              </a:rPr>
              <a:t>End-Use Segment</a:t>
            </a:r>
          </a:p>
        </p:txBody>
      </p:sp>
      <p:grpSp>
        <p:nvGrpSpPr>
          <p:cNvPr id="17" name="Group 17"/>
          <p:cNvGrpSpPr/>
          <p:nvPr/>
        </p:nvGrpSpPr>
        <p:grpSpPr>
          <a:xfrm>
            <a:off x="2042210" y="7585804"/>
            <a:ext cx="5695255" cy="2504779"/>
            <a:chExt cx="8170985" cy="3593608"/>
          </a:xfrm>
        </p:grpSpPr>
        <p:sp>
          <p:nvSpPr>
            <p:cNvPr id="18" name="Freeform 18"/>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4F2C2E">
                <a:alpha val="82745"/>
              </a:srgbClr>
            </a:solidFill>
          </p:spPr>
          <p:txBody>
            <a:bodyPr/>
            <a:lstStyle/>
            <a:p/>
          </p:txBody>
        </p:sp>
      </p:grpSp>
      <p:grpSp>
        <p:nvGrpSpPr>
          <p:cNvPr id="19" name="Group 19"/>
          <p:cNvGrpSpPr/>
          <p:nvPr/>
        </p:nvGrpSpPr>
        <p:grpSpPr>
          <a:xfrm rot="5400000">
            <a:off x="1044703" y="7282725"/>
            <a:ext cx="741026" cy="2830432"/>
            <a:chExt cx="3130550" cy="11957493"/>
          </a:xfrm>
        </p:grpSpPr>
        <p:sp>
          <p:nvSpPr>
            <p:cNvPr id="20" name="Freeform 2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1" name="TextBox 21"/>
          <p:cNvSpPr txBox="1"/>
          <p:nvPr/>
        </p:nvSpPr>
        <p:spPr>
          <a:xfrm>
            <a:off x="3232682" y="8130141"/>
            <a:ext cx="4202841" cy="879475"/>
          </a:xfrm>
          <a:prstGeom prst="rect">
            <a:avLst/>
          </a:prstGeom>
        </p:spPr>
        <p:txBody>
          <a:bodyPr lIns="0" tIns="0" rIns="0" bIns="0" rtlCol="0" anchor="t">
            <a:spAutoFit/>
          </a:bodyPr>
          <a:lstStyle/>
          <a:p>
            <a:pPr marL="539749" lvl="1" indent="-269875">
              <a:lnSpc>
                <a:spcPts val="3499"/>
              </a:lnSpc>
              <a:buFont typeface="Arial"/>
              <a:buChar char="•"/>
            </a:pPr>
            <a:r>
              <a:rPr lang="en-US" sz="2499">
                <a:solidFill>
                  <a:srgbClr val="FFFFFF"/>
                </a:solidFill>
                <a:latin typeface="Poppins"/>
              </a:rPr>
              <a:t>Liquid </a:t>
            </a:r>
          </a:p>
          <a:p>
            <a:pPr marL="539749" lvl="1" indent="-269875">
              <a:lnSpc>
                <a:spcPts val="3499"/>
              </a:lnSpc>
              <a:buFont typeface="Arial"/>
              <a:buChar char="•"/>
            </a:pPr>
            <a:r>
              <a:rPr lang="en-US" sz="2499">
                <a:solidFill>
                  <a:srgbClr val="FFFFFF"/>
                </a:solidFill>
                <a:latin typeface="Poppins"/>
              </a:rPr>
              <a:t>Powder </a:t>
            </a:r>
          </a:p>
        </p:txBody>
      </p:sp>
      <p:sp>
        <p:nvSpPr>
          <p:cNvPr id="22" name="TextBox 22"/>
          <p:cNvSpPr txBox="1"/>
          <p:nvPr/>
        </p:nvSpPr>
        <p:spPr>
          <a:xfrm>
            <a:off x="0" y="8551220"/>
            <a:ext cx="2711501" cy="360879"/>
          </a:xfrm>
          <a:prstGeom prst="rect">
            <a:avLst/>
          </a:prstGeom>
        </p:spPr>
        <p:txBody>
          <a:bodyPr lIns="0" tIns="0" rIns="0" bIns="0" rtlCol="0" anchor="t">
            <a:spAutoFit/>
          </a:bodyPr>
          <a:lstStyle/>
          <a:p>
            <a:pPr algn="ctr">
              <a:lnSpc>
                <a:spcPts val="2539"/>
              </a:lnSpc>
            </a:pPr>
            <a:r>
              <a:rPr lang="en-US" sz="2514">
                <a:solidFill>
                  <a:srgbClr val="43B4BE"/>
                </a:solidFill>
                <a:latin typeface="Poppins"/>
              </a:rPr>
              <a:t>Form Segment</a:t>
            </a:r>
          </a:p>
        </p:txBody>
      </p:sp>
      <p:grpSp>
        <p:nvGrpSpPr>
          <p:cNvPr id="23" name="Group 23"/>
          <p:cNvGrpSpPr/>
          <p:nvPr/>
        </p:nvGrpSpPr>
        <p:grpSpPr>
          <a:xfrm>
            <a:off x="12592745" y="1959189"/>
            <a:ext cx="5695255" cy="2504779"/>
            <a:chExt cx="8170985" cy="3593608"/>
          </a:xfrm>
        </p:grpSpPr>
        <p:sp>
          <p:nvSpPr>
            <p:cNvPr id="24" name="Freeform 24"/>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4F2C2E">
                <a:alpha val="82745"/>
              </a:srgbClr>
            </a:solidFill>
          </p:spPr>
          <p:txBody>
            <a:bodyPr/>
            <a:lstStyle/>
            <a:p/>
          </p:txBody>
        </p:sp>
      </p:grpSp>
      <p:grpSp>
        <p:nvGrpSpPr>
          <p:cNvPr id="25" name="Group 25"/>
          <p:cNvGrpSpPr/>
          <p:nvPr/>
        </p:nvGrpSpPr>
        <p:grpSpPr>
          <a:xfrm rot="5400000">
            <a:off x="11595238" y="1656110"/>
            <a:ext cx="741026" cy="2830432"/>
            <a:chExt cx="3130550" cy="11957493"/>
          </a:xfrm>
        </p:grpSpPr>
        <p:sp>
          <p:nvSpPr>
            <p:cNvPr id="26" name="Freeform 2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27" name="Group 27"/>
          <p:cNvGrpSpPr/>
          <p:nvPr/>
        </p:nvGrpSpPr>
        <p:grpSpPr>
          <a:xfrm>
            <a:off x="12592745" y="4730769"/>
            <a:ext cx="5695255" cy="2504779"/>
            <a:chExt cx="8170985" cy="3593608"/>
          </a:xfrm>
        </p:grpSpPr>
        <p:sp>
          <p:nvSpPr>
            <p:cNvPr id="28" name="Freeform 28"/>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7B4F2F">
                <a:alpha val="82745"/>
              </a:srgbClr>
            </a:solidFill>
          </p:spPr>
          <p:txBody>
            <a:bodyPr/>
            <a:lstStyle/>
            <a:p/>
          </p:txBody>
        </p:sp>
      </p:grpSp>
      <p:grpSp>
        <p:nvGrpSpPr>
          <p:cNvPr id="29" name="Group 29"/>
          <p:cNvGrpSpPr/>
          <p:nvPr/>
        </p:nvGrpSpPr>
        <p:grpSpPr>
          <a:xfrm rot="5400000">
            <a:off x="11595238" y="4427690"/>
            <a:ext cx="741026" cy="2830432"/>
            <a:chExt cx="3130550" cy="11957493"/>
          </a:xfrm>
        </p:grpSpPr>
        <p:sp>
          <p:nvSpPr>
            <p:cNvPr id="30" name="Freeform 3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31" name="TextBox 31"/>
          <p:cNvSpPr txBox="1"/>
          <p:nvPr/>
        </p:nvSpPr>
        <p:spPr>
          <a:xfrm>
            <a:off x="13904843" y="2621894"/>
            <a:ext cx="4202841" cy="879475"/>
          </a:xfrm>
          <a:prstGeom prst="rect">
            <a:avLst/>
          </a:prstGeom>
        </p:spPr>
        <p:txBody>
          <a:bodyPr lIns="0" tIns="0" rIns="0" bIns="0" rtlCol="0" anchor="t">
            <a:spAutoFit/>
          </a:bodyPr>
          <a:lstStyle/>
          <a:p>
            <a:pPr marL="539749" lvl="1" indent="-269875">
              <a:lnSpc>
                <a:spcPts val="3499"/>
              </a:lnSpc>
              <a:buFont typeface="Arial"/>
              <a:buChar char="•"/>
            </a:pPr>
            <a:r>
              <a:rPr lang="en-US" sz="2499">
                <a:solidFill>
                  <a:srgbClr val="FFFFFF"/>
                </a:solidFill>
                <a:latin typeface="Poppins"/>
              </a:rPr>
              <a:t>Organic </a:t>
            </a:r>
          </a:p>
          <a:p>
            <a:pPr marL="539749" lvl="1" indent="-269875">
              <a:lnSpc>
                <a:spcPts val="3499"/>
              </a:lnSpc>
              <a:buFont typeface="Arial"/>
              <a:buChar char="•"/>
            </a:pPr>
            <a:r>
              <a:rPr lang="en-US" sz="2499">
                <a:solidFill>
                  <a:srgbClr val="FFFFFF"/>
                </a:solidFill>
                <a:latin typeface="Poppins"/>
              </a:rPr>
              <a:t>Conventional </a:t>
            </a:r>
          </a:p>
        </p:txBody>
      </p:sp>
      <p:sp>
        <p:nvSpPr>
          <p:cNvPr id="32" name="TextBox 32"/>
          <p:cNvSpPr txBox="1"/>
          <p:nvPr/>
        </p:nvSpPr>
        <p:spPr>
          <a:xfrm>
            <a:off x="10669466" y="2707619"/>
            <a:ext cx="2711501" cy="680125"/>
          </a:xfrm>
          <a:prstGeom prst="rect">
            <a:avLst/>
          </a:prstGeom>
        </p:spPr>
        <p:txBody>
          <a:bodyPr lIns="0" tIns="0" rIns="0" bIns="0" rtlCol="0" anchor="t">
            <a:spAutoFit/>
          </a:bodyPr>
          <a:lstStyle/>
          <a:p>
            <a:pPr algn="ctr">
              <a:lnSpc>
                <a:spcPts val="2539"/>
              </a:lnSpc>
            </a:pPr>
            <a:r>
              <a:rPr lang="en-US" sz="2514">
                <a:solidFill>
                  <a:srgbClr val="43B4BE"/>
                </a:solidFill>
                <a:latin typeface="Poppins"/>
              </a:rPr>
              <a:t>Category Segment </a:t>
            </a:r>
          </a:p>
        </p:txBody>
      </p:sp>
      <p:sp>
        <p:nvSpPr>
          <p:cNvPr id="33" name="TextBox 33"/>
          <p:cNvSpPr txBox="1"/>
          <p:nvPr/>
        </p:nvSpPr>
        <p:spPr>
          <a:xfrm>
            <a:off x="10550535" y="5533294"/>
            <a:ext cx="2711501" cy="360879"/>
          </a:xfrm>
          <a:prstGeom prst="rect">
            <a:avLst/>
          </a:prstGeom>
        </p:spPr>
        <p:txBody>
          <a:bodyPr lIns="0" tIns="0" rIns="0" bIns="0" rtlCol="0" anchor="t">
            <a:spAutoFit/>
          </a:bodyPr>
          <a:lstStyle/>
          <a:p>
            <a:pPr algn="ctr">
              <a:lnSpc>
                <a:spcPts val="2539"/>
              </a:lnSpc>
            </a:pPr>
            <a:r>
              <a:rPr lang="en-US" sz="2514">
                <a:solidFill>
                  <a:srgbClr val="43B4BE"/>
                </a:solidFill>
                <a:latin typeface="Poppins"/>
              </a:rPr>
              <a:t>Flavor Segment</a:t>
            </a:r>
          </a:p>
        </p:txBody>
      </p:sp>
      <p:grpSp>
        <p:nvGrpSpPr>
          <p:cNvPr id="34" name="Group 34"/>
          <p:cNvGrpSpPr/>
          <p:nvPr/>
        </p:nvGrpSpPr>
        <p:grpSpPr>
          <a:xfrm>
            <a:off x="12592745" y="7557985"/>
            <a:ext cx="5695255" cy="2504779"/>
            <a:chExt cx="8170985" cy="3593608"/>
          </a:xfrm>
        </p:grpSpPr>
        <p:sp>
          <p:nvSpPr>
            <p:cNvPr id="35" name="Freeform 35"/>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4F2C2E">
                <a:alpha val="82745"/>
              </a:srgbClr>
            </a:solidFill>
          </p:spPr>
          <p:txBody>
            <a:bodyPr/>
            <a:lstStyle/>
            <a:p/>
          </p:txBody>
        </p:sp>
      </p:grpSp>
      <p:grpSp>
        <p:nvGrpSpPr>
          <p:cNvPr id="36" name="Group 36"/>
          <p:cNvGrpSpPr/>
          <p:nvPr/>
        </p:nvGrpSpPr>
        <p:grpSpPr>
          <a:xfrm rot="5400000">
            <a:off x="11595238" y="7254907"/>
            <a:ext cx="741026" cy="2830432"/>
            <a:chExt cx="3130550" cy="11957493"/>
          </a:xfrm>
        </p:grpSpPr>
        <p:sp>
          <p:nvSpPr>
            <p:cNvPr id="37" name="Freeform 37"/>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38" name="TextBox 38"/>
          <p:cNvSpPr txBox="1"/>
          <p:nvPr/>
        </p:nvSpPr>
        <p:spPr>
          <a:xfrm>
            <a:off x="10550535" y="8523402"/>
            <a:ext cx="2711501" cy="360879"/>
          </a:xfrm>
          <a:prstGeom prst="rect">
            <a:avLst/>
          </a:prstGeom>
        </p:spPr>
        <p:txBody>
          <a:bodyPr lIns="0" tIns="0" rIns="0" bIns="0" rtlCol="0" anchor="t">
            <a:spAutoFit/>
          </a:bodyPr>
          <a:lstStyle/>
          <a:p>
            <a:pPr algn="ctr">
              <a:lnSpc>
                <a:spcPts val="2539"/>
              </a:lnSpc>
            </a:pPr>
            <a:r>
              <a:rPr lang="en-US" sz="2514">
                <a:solidFill>
                  <a:srgbClr val="43B4BE"/>
                </a:solidFill>
                <a:latin typeface="Poppins"/>
              </a:rPr>
              <a:t>Sales Segment</a:t>
            </a:r>
          </a:p>
        </p:txBody>
      </p:sp>
      <p:sp>
        <p:nvSpPr>
          <p:cNvPr id="39" name="TextBox 39"/>
          <p:cNvSpPr txBox="1"/>
          <p:nvPr/>
        </p:nvSpPr>
        <p:spPr>
          <a:xfrm>
            <a:off x="13904843" y="4880677"/>
            <a:ext cx="4202841" cy="2193925"/>
          </a:xfrm>
          <a:prstGeom prst="rect">
            <a:avLst/>
          </a:prstGeom>
        </p:spPr>
        <p:txBody>
          <a:bodyPr lIns="0" tIns="0" rIns="0" bIns="0" rtlCol="0" anchor="t">
            <a:spAutoFit/>
          </a:bodyPr>
          <a:lstStyle/>
          <a:p>
            <a:pPr marL="539749" lvl="1" indent="-269875">
              <a:lnSpc>
                <a:spcPts val="3499"/>
              </a:lnSpc>
              <a:buFont typeface="Arial"/>
              <a:buChar char="•"/>
            </a:pPr>
            <a:r>
              <a:rPr lang="en-US" sz="2499">
                <a:solidFill>
                  <a:srgbClr val="FFFFFF"/>
                </a:solidFill>
                <a:latin typeface="Poppins"/>
              </a:rPr>
              <a:t>Chocolate </a:t>
            </a:r>
          </a:p>
          <a:p>
            <a:pPr marL="539749" lvl="1" indent="-269875">
              <a:lnSpc>
                <a:spcPts val="3499"/>
              </a:lnSpc>
              <a:buFont typeface="Arial"/>
              <a:buChar char="•"/>
            </a:pPr>
            <a:r>
              <a:rPr lang="en-US" sz="2499">
                <a:solidFill>
                  <a:srgbClr val="FFFFFF"/>
                </a:solidFill>
                <a:latin typeface="Poppins"/>
              </a:rPr>
              <a:t>Vanilla </a:t>
            </a:r>
          </a:p>
          <a:p>
            <a:pPr marL="539749" lvl="1" indent="-269875">
              <a:lnSpc>
                <a:spcPts val="3499"/>
              </a:lnSpc>
              <a:buFont typeface="Arial"/>
              <a:buChar char="•"/>
            </a:pPr>
            <a:r>
              <a:rPr lang="en-US" sz="2499">
                <a:solidFill>
                  <a:srgbClr val="FFFFFF"/>
                </a:solidFill>
                <a:latin typeface="Poppins"/>
              </a:rPr>
              <a:t>Strawberry </a:t>
            </a:r>
          </a:p>
          <a:p>
            <a:pPr marL="539749" lvl="1" indent="-269875">
              <a:lnSpc>
                <a:spcPts val="3499"/>
              </a:lnSpc>
              <a:buFont typeface="Arial"/>
              <a:buChar char="•"/>
            </a:pPr>
            <a:r>
              <a:rPr lang="en-US" sz="2499">
                <a:solidFill>
                  <a:srgbClr val="FFFFFF"/>
                </a:solidFill>
                <a:latin typeface="Poppins"/>
              </a:rPr>
              <a:t>Coconut </a:t>
            </a:r>
          </a:p>
          <a:p>
            <a:pPr marL="539749" lvl="1" indent="-269875">
              <a:lnSpc>
                <a:spcPts val="3499"/>
              </a:lnSpc>
              <a:buFont typeface="Arial"/>
              <a:buChar char="•"/>
            </a:pPr>
            <a:r>
              <a:rPr lang="en-US" sz="2499">
                <a:solidFill>
                  <a:srgbClr val="FFFFFF"/>
                </a:solidFill>
                <a:latin typeface="Poppins"/>
              </a:rPr>
              <a:t>Mocha </a:t>
            </a:r>
          </a:p>
        </p:txBody>
      </p:sp>
      <p:sp>
        <p:nvSpPr>
          <p:cNvPr id="40" name="TextBox 40"/>
          <p:cNvSpPr txBox="1"/>
          <p:nvPr/>
        </p:nvSpPr>
        <p:spPr>
          <a:xfrm>
            <a:off x="13904843" y="7680075"/>
            <a:ext cx="4202841" cy="2193925"/>
          </a:xfrm>
          <a:prstGeom prst="rect">
            <a:avLst/>
          </a:prstGeom>
        </p:spPr>
        <p:txBody>
          <a:bodyPr lIns="0" tIns="0" rIns="0" bIns="0" rtlCol="0" anchor="t">
            <a:spAutoFit/>
          </a:bodyPr>
          <a:lstStyle/>
          <a:p>
            <a:pPr marL="539749" lvl="1" indent="-269875">
              <a:lnSpc>
                <a:spcPts val="3499"/>
              </a:lnSpc>
              <a:buFont typeface="Arial"/>
              <a:buChar char="•"/>
            </a:pPr>
            <a:r>
              <a:rPr lang="en-US" sz="2499">
                <a:solidFill>
                  <a:srgbClr val="FFFFFF"/>
                </a:solidFill>
                <a:latin typeface="Poppins"/>
              </a:rPr>
              <a:t>Direct Sales </a:t>
            </a:r>
          </a:p>
          <a:p>
            <a:pPr marL="539749" lvl="1" indent="-269875">
              <a:lnSpc>
                <a:spcPts val="3499"/>
              </a:lnSpc>
              <a:buFont typeface="Arial"/>
              <a:buChar char="•"/>
            </a:pPr>
            <a:r>
              <a:rPr lang="en-US" sz="2499">
                <a:solidFill>
                  <a:srgbClr val="FFFFFF"/>
                </a:solidFill>
                <a:latin typeface="Poppins"/>
              </a:rPr>
              <a:t>Indirect Sales </a:t>
            </a:r>
          </a:p>
          <a:p>
            <a:pPr marL="539749" lvl="1" indent="-269875">
              <a:lnSpc>
                <a:spcPts val="3499"/>
              </a:lnSpc>
              <a:buFont typeface="Arial"/>
              <a:buChar char="•"/>
            </a:pPr>
            <a:r>
              <a:rPr lang="en-US" sz="2499">
                <a:solidFill>
                  <a:srgbClr val="FFFFFF"/>
                </a:solidFill>
                <a:latin typeface="Poppins"/>
              </a:rPr>
              <a:t>Modern Trade </a:t>
            </a:r>
          </a:p>
          <a:p>
            <a:pPr marL="539749" lvl="1" indent="-269875">
              <a:lnSpc>
                <a:spcPts val="3499"/>
              </a:lnSpc>
              <a:buFont typeface="Arial"/>
              <a:buChar char="•"/>
            </a:pPr>
            <a:r>
              <a:rPr lang="en-US" sz="2499">
                <a:solidFill>
                  <a:srgbClr val="FFFFFF"/>
                </a:solidFill>
                <a:latin typeface="Poppins"/>
              </a:rPr>
              <a:t>Convenience Store </a:t>
            </a:r>
          </a:p>
          <a:p>
            <a:pPr marL="539749" lvl="1" indent="-269875">
              <a:lnSpc>
                <a:spcPts val="3499"/>
              </a:lnSpc>
              <a:buFont typeface="Arial"/>
              <a:buChar char="•"/>
            </a:pPr>
            <a:r>
              <a:rPr lang="en-US" sz="2499">
                <a:solidFill>
                  <a:srgbClr val="FFFFFF"/>
                </a:solidFill>
                <a:latin typeface="Poppins"/>
              </a:rPr>
              <a:t>Departmental Store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D4DCE2"/>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3981072" y="3859531"/>
            <a:ext cx="4121706" cy="1283969"/>
          </a:xfrm>
          <a:prstGeom prst="rect">
            <a:avLst/>
          </a:prstGeom>
        </p:spPr>
        <p:txBody>
          <a:bodyPr lIns="0" tIns="0" rIns="0" bIns="0" rtlCol="0" anchor="t">
            <a:spAutoFit/>
          </a:bodyPr>
          <a:lstStyle/>
          <a:p>
            <a:pPr algn="ctr">
              <a:lnSpc>
                <a:spcPts val="4814"/>
              </a:lnSpc>
            </a:pPr>
            <a:r>
              <a:rPr lang="en-US" sz="4499">
                <a:solidFill>
                  <a:srgbClr val="FFFFFF"/>
                </a:solidFill>
                <a:latin typeface="Poppins"/>
              </a:rPr>
              <a:t>North America</a:t>
            </a:r>
          </a:p>
          <a:p>
            <a:pPr algn="ctr">
              <a:lnSpc>
                <a:spcPts val="4814"/>
              </a:lnSpc>
            </a:pPr>
            <a:r>
              <a:rPr lang="en-US" sz="4499">
                <a:solidFill>
                  <a:srgbClr val="FFFFFF"/>
                </a:solidFill>
                <a:latin typeface="Poppins"/>
              </a:rPr>
              <a:t>40%</a:t>
            </a:r>
          </a:p>
        </p:txBody>
      </p:sp>
      <p:sp>
        <p:nvSpPr>
          <p:cNvPr id="5" name="TextBox 5"/>
          <p:cNvSpPr txBox="1"/>
          <p:nvPr/>
        </p:nvSpPr>
        <p:spPr>
          <a:xfrm>
            <a:off x="9692518" y="5105400"/>
            <a:ext cx="8168357" cy="2043957"/>
          </a:xfrm>
          <a:prstGeom prst="rect">
            <a:avLst/>
          </a:prstGeom>
        </p:spPr>
        <p:txBody>
          <a:bodyPr lIns="0" tIns="0" rIns="0" bIns="0" rtlCol="0" anchor="t">
            <a:spAutoFit/>
          </a:bodyPr>
          <a:lstStyle/>
          <a:p>
            <a:pPr>
              <a:lnSpc>
                <a:spcPts val="5253"/>
              </a:lnSpc>
            </a:pPr>
            <a:r>
              <a:rPr lang="en-US" sz="4414" spc="141">
                <a:solidFill>
                  <a:srgbClr val="000000"/>
                </a:solidFill>
                <a:latin typeface="Poppins"/>
              </a:rPr>
              <a:t>North America Plant Based Milk Market Revenue share for 2024 is </a:t>
            </a:r>
            <a:r>
              <a:rPr lang="en-US" sz="4414" spc="141">
                <a:solidFill>
                  <a:srgbClr val="B83E29"/>
                </a:solidFill>
                <a:latin typeface="Poppins Bold"/>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96" b="-9296"/>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B83E29">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4F2C2E">
                <a:alpha val="86667"/>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B83E29">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F2C2E">
                <a:alpha val="86667"/>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B83E29">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F2C2E">
                <a:alpha val="86667"/>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642418" y="1683132"/>
            <a:ext cx="7643613" cy="3200400"/>
          </a:xfrm>
          <a:prstGeom prst="rect">
            <a:avLst/>
          </a:prstGeom>
        </p:spPr>
        <p:txBody>
          <a:bodyPr lIns="0" tIns="0" rIns="0" bIns="0" rtlCol="0" anchor="t">
            <a:spAutoFit/>
          </a:bodyPr>
          <a:lstStyle/>
          <a:p>
            <a:pPr marL="863599" lvl="1" indent="-431800">
              <a:lnSpc>
                <a:spcPts val="4199"/>
              </a:lnSpc>
              <a:buFont typeface="Arial"/>
              <a:buChar char="•"/>
            </a:pPr>
            <a:r>
              <a:rPr lang="en-US" sz="3999" spc="127">
                <a:solidFill>
                  <a:srgbClr val="FFFFFF"/>
                </a:solidFill>
                <a:latin typeface="Poppins"/>
              </a:rPr>
              <a:t>Health Consciousness to Increase the Demand Globally</a:t>
            </a:r>
          </a:p>
          <a:p>
            <a:pPr marL="863599" lvl="1" indent="-431800">
              <a:lnSpc>
                <a:spcPts val="4199"/>
              </a:lnSpc>
              <a:buFont typeface="Arial"/>
              <a:buChar char="•"/>
            </a:pPr>
            <a:r>
              <a:rPr lang="en-US" sz="3999" spc="127">
                <a:solidFill>
                  <a:srgbClr val="FFFFFF"/>
                </a:solidFill>
                <a:latin typeface="Poppins"/>
              </a:rPr>
              <a:t>Dietary Preferences and Restrictions to Propel Market Growth</a:t>
            </a:r>
          </a:p>
        </p:txBody>
      </p:sp>
      <p:sp>
        <p:nvSpPr>
          <p:cNvPr id="19" name="TextBox 19"/>
          <p:cNvSpPr txBox="1"/>
          <p:nvPr/>
        </p:nvSpPr>
        <p:spPr>
          <a:xfrm>
            <a:off x="6642418" y="6217196"/>
            <a:ext cx="7704979" cy="1104900"/>
          </a:xfrm>
          <a:prstGeom prst="rect">
            <a:avLst/>
          </a:prstGeom>
        </p:spPr>
        <p:txBody>
          <a:bodyPr lIns="0" tIns="0" rIns="0" bIns="0" rtlCol="0" anchor="t">
            <a:spAutoFit/>
          </a:bodyPr>
          <a:lstStyle/>
          <a:p>
            <a:pPr>
              <a:lnSpc>
                <a:spcPts val="4199"/>
              </a:lnSpc>
            </a:pPr>
            <a:r>
              <a:rPr lang="en-US" sz="3999" spc="127">
                <a:solidFill>
                  <a:srgbClr val="FFFFFF"/>
                </a:solidFill>
                <a:latin typeface="Poppins"/>
              </a:rPr>
              <a:t>Taste and Texture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537052"/>
            <a:ext cx="16230600" cy="7880326"/>
            <a:chExt cx="4274726" cy="2075477"/>
          </a:xfrm>
        </p:grpSpPr>
        <p:sp>
          <p:nvSpPr>
            <p:cNvPr id="4" name="Freeform 4"/>
            <p:cNvSpPr/>
            <p:nvPr/>
          </p:nvSpPr>
          <p:spPr>
            <a:xfrm>
              <a:off x="0" y="0"/>
              <a:ext cx="4274726" cy="2075477"/>
            </a:xfrm>
            <a:custGeom>
              <a:rect l="l" t="t" r="r" b="b"/>
              <a:pathLst>
                <a:path w="4274726" h="2075477">
                  <a:moveTo>
                    <a:pt x="0" y="0"/>
                  </a:moveTo>
                  <a:lnTo>
                    <a:pt x="4274726" y="0"/>
                  </a:lnTo>
                  <a:lnTo>
                    <a:pt x="4274726" y="2075477"/>
                  </a:lnTo>
                  <a:lnTo>
                    <a:pt x="0" y="2075477"/>
                  </a:lnTo>
                  <a:close/>
                </a:path>
              </a:pathLst>
            </a:custGeom>
            <a:solidFill>
              <a:srgbClr val="673A20">
                <a:alpha val="80000"/>
              </a:srgbClr>
            </a:solidFill>
          </p:spPr>
          <p:txBody>
            <a:bodyPr/>
            <a:lstStyle/>
            <a:p/>
          </p:txBody>
        </p:sp>
        <p:sp>
          <p:nvSpPr>
            <p:cNvPr id="5" name="TextBox 5"/>
            <p:cNvSpPr txBox="1"/>
            <p:nvPr/>
          </p:nvSpPr>
          <p:spPr>
            <a:xfrm>
              <a:off x="0" y="-38100"/>
              <a:ext cx="4274726" cy="2113577"/>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347254" y="161664"/>
            <a:ext cx="2161164" cy="2583051"/>
          </a:xfrm>
          <a:prstGeom prst="rect">
            <a:avLst/>
          </a:prstGeom>
        </p:spPr>
      </p:pic>
      <p:sp>
        <p:nvSpPr>
          <p:cNvPr id="7" name="TextBox 7"/>
          <p:cNvSpPr txBox="1"/>
          <p:nvPr/>
        </p:nvSpPr>
        <p:spPr>
          <a:xfrm>
            <a:off x="1269970" y="2649464"/>
            <a:ext cx="15748059" cy="6531610"/>
          </a:xfrm>
          <a:prstGeom prst="rect">
            <a:avLst/>
          </a:prstGeom>
        </p:spPr>
        <p:txBody>
          <a:bodyPr lIns="0" tIns="0" rIns="0" bIns="0" rtlCol="0" anchor="t">
            <a:spAutoFit/>
          </a:bodyPr>
          <a:lstStyle/>
          <a:p>
            <a:pPr marL="669289" lvl="1" indent="-334645">
              <a:lnSpc>
                <a:spcPts val="4339"/>
              </a:lnSpc>
              <a:buFont typeface="Arial"/>
              <a:buChar char="•"/>
            </a:pPr>
            <a:r>
              <a:rPr lang="en-US" sz="3099">
                <a:solidFill>
                  <a:srgbClr val="FFFFFF"/>
                </a:solidFill>
                <a:latin typeface="Poppins"/>
              </a:rPr>
              <a:t>The global plant-based milk market will expand significantly by 11.00% CAGR between 2024 and 2031.</a:t>
            </a:r>
          </a:p>
          <a:p>
            <a:pPr marL="669289" lvl="1" indent="-334645">
              <a:lnSpc>
                <a:spcPts val="4339"/>
              </a:lnSpc>
              <a:buFont typeface="Arial"/>
              <a:buChar char="•"/>
            </a:pPr>
            <a:r>
              <a:rPr lang="en-US" sz="3099">
                <a:solidFill>
                  <a:srgbClr val="FFFFFF"/>
                </a:solidFill>
                <a:latin typeface="Poppins"/>
              </a:rPr>
              <a:t>The Soy Milk segment is set to rise as consumers increasingly seek versatile and nutritionally dense alternatives to dairy milk. Soy milk offers a rich source of protein, essential amino acids, and calcium, making it a popular choice for individuals looking to maintain a balanced diet.</a:t>
            </a:r>
          </a:p>
          <a:p>
            <a:pPr marL="669289" lvl="1" indent="-334645">
              <a:lnSpc>
                <a:spcPts val="4339"/>
              </a:lnSpc>
              <a:buFont typeface="Arial"/>
              <a:buChar char="•"/>
            </a:pPr>
            <a:r>
              <a:rPr lang="en-US" sz="3099">
                <a:solidFill>
                  <a:srgbClr val="FFFFFF"/>
                </a:solidFill>
                <a:latin typeface="Poppins"/>
              </a:rPr>
              <a:t>Growing awareness of health issues related to dairy consumption, such as lactose intolerance, allergies, and concerns about hormones and antibiotics in conventional dairy products, has led consumers to seek healthier alternatives. Plant-based milk offers options that are often lower in calories, cholesterol-free, and may contain beneficial nutrients like vitamins and minerals.</a:t>
            </a:r>
          </a:p>
        </p:txBody>
      </p:sp>
      <p:sp>
        <p:nvSpPr>
          <p:cNvPr id="8" name="TextBox 8"/>
          <p:cNvSpPr txBox="1"/>
          <p:nvPr/>
        </p:nvSpPr>
        <p:spPr>
          <a:xfrm>
            <a:off x="3879906" y="1770931"/>
            <a:ext cx="10528187" cy="814705"/>
          </a:xfrm>
          <a:prstGeom prst="rect">
            <a:avLst/>
          </a:prstGeom>
        </p:spPr>
        <p:txBody>
          <a:bodyPr lIns="0" tIns="0" rIns="0" bIns="0" rtlCol="0" anchor="t">
            <a:spAutoFit/>
          </a:bodyPr>
          <a:lstStyle/>
          <a:p>
            <a:pPr algn="ctr">
              <a:lnSpc>
                <a:spcPts val="5885"/>
              </a:lnSpc>
            </a:pPr>
            <a:r>
              <a:rPr lang="en-US" sz="5500">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77777"/>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25212"/>
            <a:ext cx="1684364" cy="1819778"/>
          </a:xfrm>
          <a:prstGeom prst="rect">
            <a:avLst/>
          </a:prstGeom>
        </p:spPr>
      </p:pic>
      <p:sp>
        <p:nvSpPr>
          <p:cNvPr id="4" name="Freeform 4"/>
          <p:cNvSpPr/>
          <p:nvPr/>
        </p:nvSpPr>
        <p:spPr>
          <a:xfrm>
            <a:off x="6010715" y="1982615"/>
            <a:ext cx="2359624" cy="2099009"/>
          </a:xfrm>
          <a:custGeom>
            <a:rect l="l" t="t" r="r" b="b"/>
            <a:pathLst>
              <a:path w="2359624" h="2099009">
                <a:moveTo>
                  <a:pt x="0" y="0"/>
                </a:moveTo>
                <a:lnTo>
                  <a:pt x="2359623" y="0"/>
                </a:lnTo>
                <a:lnTo>
                  <a:pt x="2359623" y="2099009"/>
                </a:lnTo>
                <a:lnTo>
                  <a:pt x="0" y="2099009"/>
                </a:lnTo>
                <a:lnTo>
                  <a:pt x="0" y="0"/>
                </a:lnTo>
                <a:close/>
              </a:path>
            </a:pathLst>
          </a:custGeom>
          <a:blipFill>
            <a:blip r:embed="rId4"/>
            <a:stretch>
              <a:fillRect/>
            </a:stretch>
          </a:blipFill>
        </p:spPr>
        <p:txBody>
          <a:bodyPr/>
          <a:lstStyle/>
          <a:p/>
        </p:txBody>
      </p:sp>
      <p:sp>
        <p:nvSpPr>
          <p:cNvPr id="5" name="Freeform 5"/>
          <p:cNvSpPr/>
          <p:nvPr/>
        </p:nvSpPr>
        <p:spPr>
          <a:xfrm>
            <a:off x="9066198" y="2416342"/>
            <a:ext cx="4341332" cy="1231554"/>
          </a:xfrm>
          <a:custGeom>
            <a:rect l="l" t="t" r="r" b="b"/>
            <a:pathLst>
              <a:path w="4341332" h="1231554">
                <a:moveTo>
                  <a:pt x="0" y="0"/>
                </a:moveTo>
                <a:lnTo>
                  <a:pt x="4341331" y="0"/>
                </a:lnTo>
                <a:lnTo>
                  <a:pt x="4341331" y="1231555"/>
                </a:lnTo>
                <a:lnTo>
                  <a:pt x="0" y="1231555"/>
                </a:lnTo>
                <a:lnTo>
                  <a:pt x="0" y="0"/>
                </a:lnTo>
                <a:close/>
              </a:path>
            </a:pathLst>
          </a:custGeom>
          <a:blipFill>
            <a:blip r:embed="rId5"/>
            <a:stretch>
              <a:fillRect l="-8064" t="-14046" r="-5787" b="-9364"/>
            </a:stretch>
          </a:blipFill>
        </p:spPr>
        <p:txBody>
          <a:bodyPr/>
          <a:lstStyle/>
          <a:p/>
        </p:txBody>
      </p:sp>
      <p:sp>
        <p:nvSpPr>
          <p:cNvPr id="6" name="Freeform 6"/>
          <p:cNvSpPr/>
          <p:nvPr/>
        </p:nvSpPr>
        <p:spPr>
          <a:xfrm>
            <a:off x="13891284" y="2604736"/>
            <a:ext cx="3779566" cy="1043160"/>
          </a:xfrm>
          <a:custGeom>
            <a:rect l="l" t="t" r="r" b="b"/>
            <a:pathLst>
              <a:path w="3779565" h="1043160">
                <a:moveTo>
                  <a:pt x="0" y="0"/>
                </a:moveTo>
                <a:lnTo>
                  <a:pt x="3779567" y="0"/>
                </a:lnTo>
                <a:lnTo>
                  <a:pt x="3779567" y="1043161"/>
                </a:lnTo>
                <a:lnTo>
                  <a:pt x="0" y="1043161"/>
                </a:lnTo>
                <a:lnTo>
                  <a:pt x="0" y="0"/>
                </a:lnTo>
                <a:close/>
              </a:path>
            </a:pathLst>
          </a:custGeom>
          <a:blipFill>
            <a:blip r:embed="rId6"/>
            <a:stretch>
              <a:fillRect/>
            </a:stretch>
          </a:blipFill>
        </p:spPr>
        <p:txBody>
          <a:bodyPr/>
          <a:lstStyle/>
          <a:p/>
        </p:txBody>
      </p:sp>
      <p:sp>
        <p:nvSpPr>
          <p:cNvPr id="7" name="Freeform 7"/>
          <p:cNvSpPr/>
          <p:nvPr/>
        </p:nvSpPr>
        <p:spPr>
          <a:xfrm>
            <a:off x="7190527" y="4264810"/>
            <a:ext cx="5420769" cy="1343459"/>
          </a:xfrm>
          <a:custGeom>
            <a:rect l="l" t="t" r="r" b="b"/>
            <a:pathLst>
              <a:path w="5420769" h="1343459">
                <a:moveTo>
                  <a:pt x="0" y="0"/>
                </a:moveTo>
                <a:lnTo>
                  <a:pt x="5420768" y="0"/>
                </a:lnTo>
                <a:lnTo>
                  <a:pt x="5420768" y="1343459"/>
                </a:lnTo>
                <a:lnTo>
                  <a:pt x="0" y="1343459"/>
                </a:lnTo>
                <a:lnTo>
                  <a:pt x="0" y="0"/>
                </a:lnTo>
                <a:close/>
              </a:path>
            </a:pathLst>
          </a:custGeom>
          <a:blipFill>
            <a:blip r:embed="rId7"/>
            <a:stretch>
              <a:fillRect l="-2597" t="-2620" r="-2380" b="-3056"/>
            </a:stretch>
          </a:blipFill>
        </p:spPr>
        <p:txBody>
          <a:bodyPr/>
          <a:lstStyle/>
          <a:p/>
        </p:txBody>
      </p:sp>
      <p:sp>
        <p:nvSpPr>
          <p:cNvPr id="8" name="Freeform 8"/>
          <p:cNvSpPr/>
          <p:nvPr/>
        </p:nvSpPr>
        <p:spPr>
          <a:xfrm>
            <a:off x="13679181" y="3838985"/>
            <a:ext cx="3183505" cy="2195110"/>
          </a:xfrm>
          <a:custGeom>
            <a:rect l="l" t="t" r="r" b="b"/>
            <a:pathLst>
              <a:path w="3183505" h="2195110">
                <a:moveTo>
                  <a:pt x="0" y="0"/>
                </a:moveTo>
                <a:lnTo>
                  <a:pt x="3183504" y="0"/>
                </a:lnTo>
                <a:lnTo>
                  <a:pt x="3183504" y="2195110"/>
                </a:lnTo>
                <a:lnTo>
                  <a:pt x="0" y="2195110"/>
                </a:lnTo>
                <a:lnTo>
                  <a:pt x="0" y="0"/>
                </a:lnTo>
                <a:close/>
              </a:path>
            </a:pathLst>
          </a:custGeom>
          <a:blipFill>
            <a:blip r:embed="rId8"/>
            <a:stretch>
              <a:fillRect l="-3615" t="-7052" r="-3615" b="-7414"/>
            </a:stretch>
          </a:blipFill>
        </p:spPr>
        <p:txBody>
          <a:bodyPr/>
          <a:lstStyle/>
          <a:p/>
        </p:txBody>
      </p:sp>
      <p:sp>
        <p:nvSpPr>
          <p:cNvPr id="9" name="Freeform 9"/>
          <p:cNvSpPr/>
          <p:nvPr/>
        </p:nvSpPr>
        <p:spPr>
          <a:xfrm>
            <a:off x="7349604" y="6008319"/>
            <a:ext cx="3020551" cy="2265757"/>
          </a:xfrm>
          <a:custGeom>
            <a:rect l="l" t="t" r="r" b="b"/>
            <a:pathLst>
              <a:path w="3020551" h="2265757">
                <a:moveTo>
                  <a:pt x="0" y="0"/>
                </a:moveTo>
                <a:lnTo>
                  <a:pt x="3020551" y="0"/>
                </a:lnTo>
                <a:lnTo>
                  <a:pt x="3020551" y="2265757"/>
                </a:lnTo>
                <a:lnTo>
                  <a:pt x="0" y="2265757"/>
                </a:lnTo>
                <a:lnTo>
                  <a:pt x="0" y="0"/>
                </a:lnTo>
                <a:close/>
              </a:path>
            </a:pathLst>
          </a:custGeom>
          <a:blipFill>
            <a:blip r:embed="rId9"/>
            <a:stretch>
              <a:fillRect b="-12871"/>
            </a:stretch>
          </a:blipFill>
        </p:spPr>
        <p:txBody>
          <a:bodyPr/>
          <a:lstStyle/>
          <a:p/>
        </p:txBody>
      </p:sp>
      <p:sp>
        <p:nvSpPr>
          <p:cNvPr id="10" name="Freeform 10"/>
          <p:cNvSpPr/>
          <p:nvPr/>
        </p:nvSpPr>
        <p:spPr>
          <a:xfrm>
            <a:off x="10893839" y="6224595"/>
            <a:ext cx="3817907" cy="1582887"/>
          </a:xfrm>
          <a:custGeom>
            <a:rect l="l" t="t" r="r" b="b"/>
            <a:pathLst>
              <a:path w="3817906" h="1582887">
                <a:moveTo>
                  <a:pt x="0" y="0"/>
                </a:moveTo>
                <a:lnTo>
                  <a:pt x="3817908" y="0"/>
                </a:lnTo>
                <a:lnTo>
                  <a:pt x="3817908" y="1582887"/>
                </a:lnTo>
                <a:lnTo>
                  <a:pt x="0" y="1582887"/>
                </a:lnTo>
                <a:lnTo>
                  <a:pt x="0" y="0"/>
                </a:lnTo>
                <a:close/>
              </a:path>
            </a:pathLst>
          </a:custGeom>
          <a:blipFill>
            <a:blip r:embed="rId10"/>
            <a:stretch>
              <a:fillRect t="-19604" b="-30650"/>
            </a:stretch>
          </a:blipFill>
        </p:spPr>
        <p:txBody>
          <a:bodyPr/>
          <a:lstStyle/>
          <a:p/>
        </p:txBody>
      </p:sp>
      <p:sp>
        <p:nvSpPr>
          <p:cNvPr id="11" name="Freeform 11"/>
          <p:cNvSpPr/>
          <p:nvPr/>
        </p:nvSpPr>
        <p:spPr>
          <a:xfrm>
            <a:off x="7349604" y="8674126"/>
            <a:ext cx="4079709" cy="1476888"/>
          </a:xfrm>
          <a:custGeom>
            <a:rect l="l" t="t" r="r" b="b"/>
            <a:pathLst>
              <a:path w="4079709" h="1476888">
                <a:moveTo>
                  <a:pt x="0" y="0"/>
                </a:moveTo>
                <a:lnTo>
                  <a:pt x="4079709" y="0"/>
                </a:lnTo>
                <a:lnTo>
                  <a:pt x="4079709" y="1476887"/>
                </a:lnTo>
                <a:lnTo>
                  <a:pt x="0" y="1476887"/>
                </a:lnTo>
                <a:lnTo>
                  <a:pt x="0" y="0"/>
                </a:lnTo>
                <a:close/>
              </a:path>
            </a:pathLst>
          </a:custGeom>
          <a:blipFill>
            <a:blip r:embed="rId11"/>
            <a:stretch>
              <a:fillRect t="-26533" b="-28850"/>
            </a:stretch>
          </a:blipFill>
        </p:spPr>
        <p:txBody>
          <a:bodyPr/>
          <a:lstStyle/>
          <a:p/>
        </p:txBody>
      </p:sp>
      <p:sp>
        <p:nvSpPr>
          <p:cNvPr id="12" name="Freeform 12"/>
          <p:cNvSpPr/>
          <p:nvPr/>
        </p:nvSpPr>
        <p:spPr>
          <a:xfrm>
            <a:off x="11804555" y="7997982"/>
            <a:ext cx="3205949" cy="1876938"/>
          </a:xfrm>
          <a:custGeom>
            <a:rect l="l" t="t" r="r" b="b"/>
            <a:pathLst>
              <a:path w="3205949" h="1876938">
                <a:moveTo>
                  <a:pt x="0" y="0"/>
                </a:moveTo>
                <a:lnTo>
                  <a:pt x="3205949" y="0"/>
                </a:lnTo>
                <a:lnTo>
                  <a:pt x="3205949" y="1876937"/>
                </a:lnTo>
                <a:lnTo>
                  <a:pt x="0" y="1876937"/>
                </a:lnTo>
                <a:lnTo>
                  <a:pt x="0" y="0"/>
                </a:lnTo>
                <a:close/>
              </a:path>
            </a:pathLst>
          </a:custGeom>
          <a:blipFill>
            <a:blip r:embed="rId12"/>
            <a:stretch>
              <a:fillRect t="-6211" b="-7453"/>
            </a:stretch>
          </a:blipFill>
        </p:spPr>
        <p:txBody>
          <a:bodyPr/>
          <a:lstStyle/>
          <a:p/>
        </p:txBody>
      </p:sp>
      <p:sp>
        <p:nvSpPr>
          <p:cNvPr id="13" name="Freeform 13"/>
          <p:cNvSpPr/>
          <p:nvPr/>
        </p:nvSpPr>
        <p:spPr>
          <a:xfrm>
            <a:off x="15534379" y="7550049"/>
            <a:ext cx="2417369" cy="2248153"/>
          </a:xfrm>
          <a:custGeom>
            <a:rect l="l" t="t" r="r" b="b"/>
            <a:pathLst>
              <a:path w="2417369" h="2248153">
                <a:moveTo>
                  <a:pt x="0" y="0"/>
                </a:moveTo>
                <a:lnTo>
                  <a:pt x="2417369" y="0"/>
                </a:lnTo>
                <a:lnTo>
                  <a:pt x="2417369" y="2248153"/>
                </a:lnTo>
                <a:lnTo>
                  <a:pt x="0" y="2248153"/>
                </a:lnTo>
                <a:lnTo>
                  <a:pt x="0" y="0"/>
                </a:lnTo>
                <a:close/>
              </a:path>
            </a:pathLst>
          </a:custGeom>
          <a:blipFill>
            <a:blip r:embed="rId13"/>
            <a:stretch>
              <a:fillRect/>
            </a:stretch>
          </a:blipFill>
        </p:spPr>
        <p:txBody>
          <a:bodyPr/>
          <a:lstStyle/>
          <a:p/>
        </p:txBody>
      </p:sp>
      <p:sp>
        <p:nvSpPr>
          <p:cNvPr id="14" name="TextBox 14"/>
          <p:cNvSpPr txBox="1"/>
          <p:nvPr/>
        </p:nvSpPr>
        <p:spPr>
          <a:xfrm>
            <a:off x="9374626" y="618173"/>
            <a:ext cx="6856334" cy="963930"/>
          </a:xfrm>
          <a:prstGeom prst="rect">
            <a:avLst/>
          </a:prstGeom>
        </p:spPr>
        <p:txBody>
          <a:bodyPr lIns="0" tIns="0" rIns="0" bIns="0" rtlCol="0" anchor="t">
            <a:spAutoFit/>
          </a:bodyPr>
          <a:lstStyle/>
          <a:p>
            <a:pPr algn="ctr">
              <a:lnSpc>
                <a:spcPts val="6569"/>
              </a:lnSpc>
            </a:pPr>
            <a:r>
              <a:rPr lang="en-US" sz="7299">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mk5fp378"/>
              </a:rPr>
              <a:t>https://tinyurl.com/mk5fp378</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66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Plant Based Milk Market Report 2024</dc:title>
  <cp:lastModifiedBy>decipher market</cp:lastModifiedBy>
  <cp:revision>2</cp:revision>
  <dcterms:created xsi:type="dcterms:W3CDTF">2006-08-16T00:00:00Z</dcterms:created>
  <dcterms:modified xsi:type="dcterms:W3CDTF">2024-04-27T12:37:56Z</dcterms:modified>
</cp:coreProperties>
</file>