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6.jpeg" /><Relationship Id="rId11" Type="http://schemas.openxmlformats.org/officeDocument/2006/relationships/image" Target="../media/image17.jpeg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Relationship Id="rId8" Type="http://schemas.openxmlformats.org/officeDocument/2006/relationships/image" Target="../media/image14.jpeg" /><Relationship Id="rId9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s://tinyurl.com/49ryr88r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651517" cy="10287000"/>
            <a:chExt cx="2278589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78589" cy="2709333"/>
            </a:xfrm>
            <a:custGeom>
              <a:rect l="l" t="t" r="r" b="b"/>
              <a:pathLst>
                <a:path w="2278589" h="2709333">
                  <a:moveTo>
                    <a:pt x="0" y="0"/>
                  </a:moveTo>
                  <a:lnTo>
                    <a:pt x="2278589" y="0"/>
                  </a:lnTo>
                  <a:lnTo>
                    <a:pt x="227858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78589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6412" y="9331653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6412" y="3555379"/>
            <a:ext cx="8415104" cy="411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79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7979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PIZZA OVENS</a:t>
            </a:r>
          </a:p>
          <a:p>
            <a:pPr>
              <a:lnSpc>
                <a:spcPts val="7979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>
              <a:lnSpc>
                <a:spcPts val="7979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838" b="-82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510417"/>
            <a:ext cx="16236544" cy="7456240"/>
            <a:chExt cx="4276291" cy="19637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6291" cy="1963783"/>
            </a:xfrm>
            <a:custGeom>
              <a:rect l="l" t="t" r="r" b="b"/>
              <a:pathLst>
                <a:path w="4276291" h="1963783">
                  <a:moveTo>
                    <a:pt x="0" y="0"/>
                  </a:moveTo>
                  <a:lnTo>
                    <a:pt x="4276291" y="0"/>
                  </a:lnTo>
                  <a:lnTo>
                    <a:pt x="4276291" y="1963783"/>
                  </a:lnTo>
                  <a:lnTo>
                    <a:pt x="0" y="1963783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6291" cy="2011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33023" y="3115460"/>
            <a:ext cx="15421953" cy="554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Montserrat"/>
              </a:rPr>
              <a:t>As per market understanding, the global pizza ovens market is valued greatly, with a promising outlook for the future. Projections indicate that by 2031, the market is anticipated to reach a substantial value, reflecting a commendable growth. Pizza ovens play a pivotal role across various segments of the food industry, serving as essential equipment in eateries, fast-food establishments, hotels, coffee shops, catering businesses, resorts, and dedicated pizza outlets. Their indispensability within commercial cooking operations underscores their significance in the hospitality and food sectors.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1479" y="1927675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5898" y="6351094"/>
            <a:ext cx="8868102" cy="2684810"/>
            <a:chExt cx="860407" cy="2604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7301" y="0"/>
                  </a:moveTo>
                  <a:lnTo>
                    <a:pt x="773107" y="0"/>
                  </a:lnTo>
                  <a:cubicBezTo>
                    <a:pt x="821321" y="0"/>
                    <a:pt x="860407" y="39086"/>
                    <a:pt x="860407" y="87301"/>
                  </a:cubicBezTo>
                  <a:lnTo>
                    <a:pt x="860407" y="173187"/>
                  </a:lnTo>
                  <a:cubicBezTo>
                    <a:pt x="860407" y="221402"/>
                    <a:pt x="821321" y="260488"/>
                    <a:pt x="773107" y="260488"/>
                  </a:cubicBezTo>
                  <a:lnTo>
                    <a:pt x="87301" y="260488"/>
                  </a:lnTo>
                  <a:cubicBezTo>
                    <a:pt x="39086" y="260488"/>
                    <a:pt x="0" y="221402"/>
                    <a:pt x="0" y="173187"/>
                  </a:cubicBezTo>
                  <a:lnTo>
                    <a:pt x="0" y="87301"/>
                  </a:lnTo>
                  <a:cubicBezTo>
                    <a:pt x="0" y="39086"/>
                    <a:pt x="39086" y="0"/>
                    <a:pt x="87301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40958" y="6680969"/>
            <a:ext cx="2166053" cy="2163345"/>
          </a:xfrm>
          <a:custGeom>
            <a:rect l="l" t="t" r="r" b="b"/>
            <a:pathLst>
              <a:path w="2166053" h="2163345">
                <a:moveTo>
                  <a:pt x="0" y="0"/>
                </a:moveTo>
                <a:lnTo>
                  <a:pt x="2166053" y="0"/>
                </a:lnTo>
                <a:lnTo>
                  <a:pt x="2166053" y="2163346"/>
                </a:lnTo>
                <a:lnTo>
                  <a:pt x="0" y="2163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0" name="Group 10"/>
          <p:cNvGrpSpPr/>
          <p:nvPr/>
        </p:nvGrpSpPr>
        <p:grpSpPr>
          <a:xfrm>
            <a:off x="590457" y="6594397"/>
            <a:ext cx="2134153" cy="2134153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75898" y="3319197"/>
            <a:ext cx="8868102" cy="2684810"/>
            <a:chExt cx="860407" cy="26048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7301" y="0"/>
                  </a:moveTo>
                  <a:lnTo>
                    <a:pt x="773107" y="0"/>
                  </a:lnTo>
                  <a:cubicBezTo>
                    <a:pt x="821321" y="0"/>
                    <a:pt x="860407" y="39086"/>
                    <a:pt x="860407" y="87301"/>
                  </a:cubicBezTo>
                  <a:lnTo>
                    <a:pt x="860407" y="173187"/>
                  </a:lnTo>
                  <a:cubicBezTo>
                    <a:pt x="860407" y="221402"/>
                    <a:pt x="821321" y="260488"/>
                    <a:pt x="773107" y="260488"/>
                  </a:cubicBezTo>
                  <a:lnTo>
                    <a:pt x="87301" y="260488"/>
                  </a:lnTo>
                  <a:cubicBezTo>
                    <a:pt x="39086" y="260488"/>
                    <a:pt x="0" y="221402"/>
                    <a:pt x="0" y="173187"/>
                  </a:cubicBezTo>
                  <a:lnTo>
                    <a:pt x="0" y="87301"/>
                  </a:lnTo>
                  <a:cubicBezTo>
                    <a:pt x="0" y="39086"/>
                    <a:pt x="39086" y="0"/>
                    <a:pt x="87301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640958" y="3649072"/>
            <a:ext cx="2166053" cy="2163345"/>
          </a:xfrm>
          <a:custGeom>
            <a:rect l="l" t="t" r="r" b="b"/>
            <a:pathLst>
              <a:path w="2166053" h="2163345">
                <a:moveTo>
                  <a:pt x="0" y="0"/>
                </a:moveTo>
                <a:lnTo>
                  <a:pt x="2166053" y="0"/>
                </a:lnTo>
                <a:lnTo>
                  <a:pt x="2166053" y="2163346"/>
                </a:lnTo>
                <a:lnTo>
                  <a:pt x="0" y="2163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7" name="Group 17"/>
          <p:cNvGrpSpPr/>
          <p:nvPr/>
        </p:nvGrpSpPr>
        <p:grpSpPr>
          <a:xfrm>
            <a:off x="590457" y="3562499"/>
            <a:ext cx="2134153" cy="2134153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5853" y="7150712"/>
            <a:ext cx="1563360" cy="130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0"/>
              </a:lnSpc>
            </a:pPr>
            <a:r>
              <a:rPr lang="en-US" sz="4603">
                <a:solidFill>
                  <a:srgbClr val="1E3048"/>
                </a:solidFill>
                <a:latin typeface="Poppins Bold"/>
              </a:rPr>
              <a:t>2024- 2031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724610" y="6752613"/>
            <a:ext cx="5958417" cy="176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8"/>
              </a:lnSpc>
            </a:pPr>
            <a:r>
              <a:rPr lang="en-US" sz="4934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908"/>
              </a:lnSpc>
              <a:spcBef>
                <a:spcPct val="0"/>
              </a:spcBef>
            </a:pPr>
            <a:r>
              <a:rPr lang="en-US" sz="4934">
                <a:solidFill>
                  <a:srgbClr val="FFFFFF"/>
                </a:solidFill>
                <a:latin typeface="Poppins"/>
              </a:rPr>
              <a:t>5.80%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5853" y="4501798"/>
            <a:ext cx="1563360" cy="51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0"/>
              </a:lnSpc>
            </a:pPr>
            <a:r>
              <a:rPr lang="en-US" sz="4603">
                <a:solidFill>
                  <a:srgbClr val="1E3048"/>
                </a:solidFill>
                <a:latin typeface="Poppins Bold"/>
              </a:rPr>
              <a:t>2024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07011" y="3707119"/>
            <a:ext cx="5958417" cy="176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8"/>
              </a:lnSpc>
            </a:pPr>
            <a:r>
              <a:rPr lang="en-US" sz="4934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6908"/>
              </a:lnSpc>
              <a:spcBef>
                <a:spcPct val="0"/>
              </a:spcBef>
            </a:pPr>
            <a:r>
              <a:rPr lang="en-US" sz="4934">
                <a:solidFill>
                  <a:srgbClr val="FFFFFF"/>
                </a:solidFill>
                <a:latin typeface="Poppins"/>
              </a:rPr>
              <a:t>USD 1824.2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024609" y="2399191"/>
            <a:ext cx="7250748" cy="3113118"/>
            <a:chExt cx="8564178" cy="36770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64179" cy="3677041"/>
            </a:xfrm>
            <a:custGeom>
              <a:rect l="l" t="t" r="r" b="b"/>
              <a:pathLst>
                <a:path w="8564179" h="3677041">
                  <a:moveTo>
                    <a:pt x="8439718" y="3677041"/>
                  </a:moveTo>
                  <a:lnTo>
                    <a:pt x="124460" y="3677041"/>
                  </a:lnTo>
                  <a:cubicBezTo>
                    <a:pt x="55880" y="3677041"/>
                    <a:pt x="0" y="3621161"/>
                    <a:pt x="0" y="355258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39719" y="0"/>
                  </a:lnTo>
                  <a:cubicBezTo>
                    <a:pt x="8508298" y="0"/>
                    <a:pt x="8564179" y="55880"/>
                    <a:pt x="8564179" y="124460"/>
                  </a:cubicBezTo>
                  <a:lnTo>
                    <a:pt x="8564179" y="3552581"/>
                  </a:lnTo>
                  <a:cubicBezTo>
                    <a:pt x="8564179" y="3621161"/>
                    <a:pt x="8508298" y="3677041"/>
                    <a:pt x="8439719" y="3677041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084280" y="2031972"/>
            <a:ext cx="870851" cy="3714033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983529" y="6030079"/>
            <a:ext cx="7291828" cy="3113118"/>
            <a:chExt cx="8612700" cy="367704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12700" cy="3677041"/>
            </a:xfrm>
            <a:custGeom>
              <a:rect l="l" t="t" r="r" b="b"/>
              <a:pathLst>
                <a:path w="8612700" h="3677041">
                  <a:moveTo>
                    <a:pt x="8488240" y="3677041"/>
                  </a:moveTo>
                  <a:lnTo>
                    <a:pt x="124460" y="3677041"/>
                  </a:lnTo>
                  <a:cubicBezTo>
                    <a:pt x="55880" y="3677041"/>
                    <a:pt x="0" y="3621161"/>
                    <a:pt x="0" y="355258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88240" y="0"/>
                  </a:lnTo>
                  <a:cubicBezTo>
                    <a:pt x="8556820" y="0"/>
                    <a:pt x="8612700" y="55880"/>
                    <a:pt x="8612700" y="124460"/>
                  </a:cubicBezTo>
                  <a:lnTo>
                    <a:pt x="8612700" y="3552581"/>
                  </a:lnTo>
                  <a:cubicBezTo>
                    <a:pt x="8612700" y="3621161"/>
                    <a:pt x="8556820" y="3677041"/>
                    <a:pt x="8488240" y="3677041"/>
                  </a:cubicBezTo>
                  <a:close/>
                </a:path>
              </a:pathLst>
            </a:custGeom>
            <a:solidFill>
              <a:srgbClr val="69562C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043200" y="5662859"/>
            <a:ext cx="870851" cy="3714033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1576061" y="4324414"/>
            <a:ext cx="6711939" cy="2881779"/>
            <a:chExt cx="8564178" cy="367704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564179" cy="3677041"/>
            </a:xfrm>
            <a:custGeom>
              <a:rect l="l" t="t" r="r" b="b"/>
              <a:pathLst>
                <a:path w="8564179" h="3677041">
                  <a:moveTo>
                    <a:pt x="8439718" y="3677041"/>
                  </a:moveTo>
                  <a:lnTo>
                    <a:pt x="124460" y="3677041"/>
                  </a:lnTo>
                  <a:cubicBezTo>
                    <a:pt x="55880" y="3677041"/>
                    <a:pt x="0" y="3621161"/>
                    <a:pt x="0" y="355258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39719" y="0"/>
                  </a:lnTo>
                  <a:cubicBezTo>
                    <a:pt x="8508298" y="0"/>
                    <a:pt x="8564179" y="55880"/>
                    <a:pt x="8564179" y="124460"/>
                  </a:cubicBezTo>
                  <a:lnTo>
                    <a:pt x="8564179" y="3552581"/>
                  </a:lnTo>
                  <a:cubicBezTo>
                    <a:pt x="8564179" y="3621161"/>
                    <a:pt x="8508298" y="3677041"/>
                    <a:pt x="8439719" y="3677041"/>
                  </a:cubicBezTo>
                  <a:close/>
                </a:path>
              </a:pathLst>
            </a:custGeom>
            <a:solidFill>
              <a:srgbClr val="643B20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0705609" y="3984483"/>
            <a:ext cx="806137" cy="3438040"/>
            <a:chExt cx="3130550" cy="133512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5642" y="2559321"/>
            <a:ext cx="5519511" cy="280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9690" lvl="1" indent="-349845">
              <a:lnSpc>
                <a:spcPts val="4537"/>
              </a:lnSpc>
              <a:buFont typeface="Arial"/>
              <a:buChar char="•"/>
            </a:pPr>
            <a:r>
              <a:rPr lang="en-US" sz="3240">
                <a:solidFill>
                  <a:srgbClr val="FFFFFF"/>
                </a:solidFill>
                <a:latin typeface="Montserrat"/>
              </a:rPr>
              <a:t>Brick Ovens</a:t>
            </a:r>
          </a:p>
          <a:p>
            <a:pPr marL="699690" lvl="1" indent="-349845">
              <a:lnSpc>
                <a:spcPts val="4537"/>
              </a:lnSpc>
              <a:buFont typeface="Arial"/>
              <a:buChar char="•"/>
            </a:pPr>
            <a:r>
              <a:rPr lang="en-US" sz="3240">
                <a:solidFill>
                  <a:srgbClr val="FFFFFF"/>
                </a:solidFill>
                <a:latin typeface="Montserrat"/>
              </a:rPr>
              <a:t>Pizza Deck Ovens</a:t>
            </a:r>
          </a:p>
          <a:p>
            <a:pPr marL="699690" lvl="1" indent="-349845">
              <a:lnSpc>
                <a:spcPts val="4537"/>
              </a:lnSpc>
              <a:buFont typeface="Arial"/>
              <a:buChar char="•"/>
            </a:pPr>
            <a:r>
              <a:rPr lang="en-US" sz="3240">
                <a:solidFill>
                  <a:srgbClr val="FFFFFF"/>
                </a:solidFill>
                <a:latin typeface="Montserrat"/>
              </a:rPr>
              <a:t>Conveyer Pizza Ovens</a:t>
            </a:r>
          </a:p>
          <a:p>
            <a:pPr marL="699690" lvl="1" indent="-349845">
              <a:lnSpc>
                <a:spcPts val="4537"/>
              </a:lnSpc>
              <a:buFont typeface="Arial"/>
              <a:buChar char="•"/>
            </a:pPr>
            <a:r>
              <a:rPr lang="en-US" sz="3240">
                <a:solidFill>
                  <a:srgbClr val="FFFFFF"/>
                </a:solidFill>
                <a:latin typeface="Montserrat"/>
              </a:rPr>
              <a:t>Pizza Convection Ovens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376" y="3715165"/>
            <a:ext cx="3186547" cy="39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4"/>
              </a:lnSpc>
            </a:pPr>
            <a:r>
              <a:rPr lang="en-US" sz="2955">
                <a:solidFill>
                  <a:srgbClr val="43B4BE"/>
                </a:solidFill>
                <a:latin typeface="Montserrat Classic"/>
              </a:rPr>
              <a:t> Type Segment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376" y="7101238"/>
            <a:ext cx="3186547" cy="1138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4"/>
              </a:lnSpc>
            </a:pPr>
            <a:r>
              <a:rPr lang="en-US" sz="2955">
                <a:solidFill>
                  <a:srgbClr val="43B4BE"/>
                </a:solidFill>
                <a:latin typeface="Montserrat Classic"/>
              </a:rPr>
              <a:t>Application Segment</a:t>
            </a:r>
          </a:p>
          <a:p>
            <a:pPr algn="ctr">
              <a:lnSpc>
                <a:spcPts val="2984"/>
              </a:lnSpc>
            </a:pPr>
            <a:endParaRPr lang="en-US" sz="2955">
              <a:solidFill>
                <a:srgbClr val="43B4BE"/>
              </a:solidFill>
              <a:latin typeface="Montserrat Classi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633801" y="5531676"/>
            <a:ext cx="2949752" cy="362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735">
                <a:solidFill>
                  <a:srgbClr val="43B4BE"/>
                </a:solidFill>
                <a:latin typeface="Montserrat Classic"/>
              </a:rPr>
              <a:t>Fuel Segment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55847" y="6937954"/>
            <a:ext cx="5519511" cy="1106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9690" lvl="1" indent="-349845">
              <a:lnSpc>
                <a:spcPts val="4537"/>
              </a:lnSpc>
              <a:buFont typeface="Arial"/>
              <a:buChar char="•"/>
            </a:pPr>
            <a:r>
              <a:rPr lang="en-US" sz="3240">
                <a:solidFill>
                  <a:srgbClr val="FFFFFF"/>
                </a:solidFill>
                <a:latin typeface="Montserrat"/>
              </a:rPr>
              <a:t>Household</a:t>
            </a:r>
          </a:p>
          <a:p>
            <a:pPr marL="699690" lvl="1" indent="-349845">
              <a:lnSpc>
                <a:spcPts val="4537"/>
              </a:lnSpc>
              <a:buFont typeface="Arial"/>
              <a:buChar char="•"/>
            </a:pPr>
            <a:r>
              <a:rPr lang="en-US" sz="3240">
                <a:solidFill>
                  <a:srgbClr val="FFFFFF"/>
                </a:solidFill>
                <a:latin typeface="Montserrat"/>
              </a:rPr>
              <a:t>Commercial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941997" y="4631769"/>
            <a:ext cx="5109351" cy="2066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5" lvl="1" indent="-323848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Montserrat"/>
              </a:rPr>
              <a:t>Wood Fired Pizza Ovens</a:t>
            </a:r>
          </a:p>
          <a:p>
            <a:pPr marL="647695" lvl="1" indent="-323848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Montserrat"/>
              </a:rPr>
              <a:t>Electric Pizza Ovens</a:t>
            </a:r>
          </a:p>
          <a:p>
            <a:pPr marL="647695" lvl="1" indent="-323848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Montserrat"/>
              </a:rPr>
              <a:t>Gas Pizza Ovens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319966"/>
            <a:ext cx="10852689" cy="8967034"/>
          </a:xfrm>
          <a:custGeom>
            <a:rect l="l" t="t" r="r" b="b"/>
            <a:pathLst>
              <a:path w="10852689" h="8967034">
                <a:moveTo>
                  <a:pt x="0" y="0"/>
                </a:moveTo>
                <a:lnTo>
                  <a:pt x="10852689" y="0"/>
                </a:lnTo>
                <a:lnTo>
                  <a:pt x="10852689" y="8967034"/>
                </a:lnTo>
                <a:lnTo>
                  <a:pt x="0" y="89670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961488" y="5363560"/>
            <a:ext cx="8326512" cy="889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North America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80669"/>
            <a:ext cx="1801603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000000"/>
                </a:solidFill>
                <a:latin typeface="Canva Sans"/>
              </a:rPr>
              <a:t>Global Pizza Ovens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836601" y="5354498"/>
            <a:ext cx="9584840" cy="3323397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5D240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836601" y="1655912"/>
            <a:ext cx="9584840" cy="3336709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322527" y="2214518"/>
            <a:ext cx="2745231" cy="2231380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5D2408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322527" y="5928554"/>
            <a:ext cx="2745231" cy="2231380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37772" y="3007283"/>
            <a:ext cx="745786" cy="645850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5D240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37772" y="6721319"/>
            <a:ext cx="745786" cy="64585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525425" y="3147050"/>
            <a:ext cx="2462316" cy="57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3"/>
              </a:lnSpc>
              <a:spcBef>
                <a:spcPct val="0"/>
              </a:spcBef>
            </a:pPr>
            <a:r>
              <a:rPr lang="en-US" sz="3416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322527" y="6768037"/>
            <a:ext cx="3028147" cy="57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3"/>
              </a:lnSpc>
              <a:spcBef>
                <a:spcPct val="0"/>
              </a:spcBef>
            </a:pPr>
            <a:r>
              <a:rPr lang="en-US" sz="3416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26058" y="1880504"/>
            <a:ext cx="7170183" cy="2947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2" lvl="1" indent="-345441">
              <a:lnSpc>
                <a:spcPts val="3360"/>
              </a:lnSpc>
              <a:buFont typeface="Arial"/>
              <a:buChar char="•"/>
            </a:pPr>
            <a:r>
              <a:rPr lang="en-US" sz="3200" spc="102">
                <a:solidFill>
                  <a:srgbClr val="FFFFFF"/>
                </a:solidFill>
                <a:latin typeface="Barlow"/>
              </a:rPr>
              <a:t>Fueling Market Expansion: Harnessing Technological Innovations for Competitive Edge</a:t>
            </a:r>
          </a:p>
          <a:p>
            <a:pPr marL="690882" lvl="1" indent="-345441">
              <a:lnSpc>
                <a:spcPts val="3360"/>
              </a:lnSpc>
              <a:buFont typeface="Arial"/>
              <a:buChar char="•"/>
            </a:pPr>
            <a:r>
              <a:rPr lang="en-US" sz="3200" spc="102">
                <a:solidFill>
                  <a:srgbClr val="FFFFFF"/>
                </a:solidFill>
                <a:latin typeface="Barlow"/>
              </a:rPr>
              <a:t>Harnessing Technological Advancements to Propel Market Growth and Enhance Consumer Accessibility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5233" y="5949397"/>
            <a:ext cx="7071007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spc="128">
                <a:solidFill>
                  <a:srgbClr val="FFFFFF"/>
                </a:solidFill>
                <a:latin typeface="Barlow"/>
              </a:rPr>
              <a:t>Navigating Market Growth Challenges Amid Lockdown Restrictions: Insights into the Pizza Ovens Industry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00" b="-162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956644"/>
            <a:ext cx="16230600" cy="7116065"/>
            <a:chExt cx="4274726" cy="18741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874190"/>
            </a:xfrm>
            <a:custGeom>
              <a:rect l="l" t="t" r="r" b="b"/>
              <a:pathLst>
                <a:path w="4274726" h="1874189">
                  <a:moveTo>
                    <a:pt x="0" y="0"/>
                  </a:moveTo>
                  <a:lnTo>
                    <a:pt x="4274726" y="0"/>
                  </a:lnTo>
                  <a:lnTo>
                    <a:pt x="4274726" y="1874190"/>
                  </a:lnTo>
                  <a:lnTo>
                    <a:pt x="0" y="1874190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912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70397" y="3453416"/>
            <a:ext cx="15547206" cy="493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7" lvl="1" indent="-377824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Montserrat"/>
              </a:rPr>
              <a:t>The global Pizza Oven Market will expand significantly by 5.80% CAGR between 2024 to 2031.</a:t>
            </a:r>
          </a:p>
          <a:p>
            <a:pPr marL="755647" lvl="1" indent="-377824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Montserrat"/>
              </a:rPr>
              <a:t>The rise of the market in regions is due to social gatherings, rising affluence, food trends, and festivals. </a:t>
            </a:r>
          </a:p>
          <a:p>
            <a:pPr marL="755647" lvl="1" indent="-377824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Montserrat"/>
              </a:rPr>
              <a:t>The main drivers of the growth of the Pizza Oven Markets are Fueling Market Expansion: Harnessing Technological Innovations for Competitive Edge and Harnessing Technological Advancements to Enhance Consumer Accessibility.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22848" y="2267850"/>
            <a:ext cx="9242305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1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4627276"/>
            <a:ext cx="11936005" cy="5818802"/>
          </a:xfrm>
          <a:custGeom>
            <a:rect l="l" t="t" r="r" b="b"/>
            <a:pathLst>
              <a:path w="11936005" h="5818802">
                <a:moveTo>
                  <a:pt x="0" y="0"/>
                </a:moveTo>
                <a:lnTo>
                  <a:pt x="11936005" y="0"/>
                </a:lnTo>
                <a:lnTo>
                  <a:pt x="11936005" y="5818802"/>
                </a:lnTo>
                <a:lnTo>
                  <a:pt x="0" y="58188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274824" y="2367323"/>
            <a:ext cx="7847506" cy="624531"/>
          </a:xfrm>
          <a:custGeom>
            <a:rect l="l" t="t" r="r" b="b"/>
            <a:pathLst>
              <a:path w="7847506" h="624531">
                <a:moveTo>
                  <a:pt x="0" y="0"/>
                </a:moveTo>
                <a:lnTo>
                  <a:pt x="7847505" y="0"/>
                </a:lnTo>
                <a:lnTo>
                  <a:pt x="7847505" y="624530"/>
                </a:lnTo>
                <a:lnTo>
                  <a:pt x="0" y="624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274824" y="3807562"/>
            <a:ext cx="4748963" cy="1153582"/>
          </a:xfrm>
          <a:custGeom>
            <a:rect l="l" t="t" r="r" b="b"/>
            <a:pathLst>
              <a:path w="4748963" h="1153582">
                <a:moveTo>
                  <a:pt x="0" y="0"/>
                </a:moveTo>
                <a:lnTo>
                  <a:pt x="4748963" y="0"/>
                </a:lnTo>
                <a:lnTo>
                  <a:pt x="4748963" y="1153582"/>
                </a:lnTo>
                <a:lnTo>
                  <a:pt x="0" y="11535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2248" b="-53192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8480261" y="2060983"/>
            <a:ext cx="4717891" cy="1237209"/>
          </a:xfrm>
          <a:custGeom>
            <a:rect l="l" t="t" r="r" b="b"/>
            <a:pathLst>
              <a:path w="4717891" h="1237209">
                <a:moveTo>
                  <a:pt x="0" y="0"/>
                </a:moveTo>
                <a:lnTo>
                  <a:pt x="4717890" y="0"/>
                </a:lnTo>
                <a:lnTo>
                  <a:pt x="4717890" y="1237209"/>
                </a:lnTo>
                <a:lnTo>
                  <a:pt x="0" y="12372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3556083" y="2199499"/>
            <a:ext cx="4731917" cy="1378092"/>
          </a:xfrm>
          <a:custGeom>
            <a:rect l="l" t="t" r="r" b="b"/>
            <a:pathLst>
              <a:path w="4731917" h="1378092">
                <a:moveTo>
                  <a:pt x="0" y="0"/>
                </a:moveTo>
                <a:lnTo>
                  <a:pt x="4731917" y="0"/>
                </a:lnTo>
                <a:lnTo>
                  <a:pt x="4731917" y="1378092"/>
                </a:lnTo>
                <a:lnTo>
                  <a:pt x="0" y="13780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1359246" y="3807562"/>
            <a:ext cx="4393674" cy="1550018"/>
          </a:xfrm>
          <a:custGeom>
            <a:rect l="l" t="t" r="r" b="b"/>
            <a:pathLst>
              <a:path w="4393674" h="1550018">
                <a:moveTo>
                  <a:pt x="0" y="0"/>
                </a:moveTo>
                <a:lnTo>
                  <a:pt x="4393673" y="0"/>
                </a:lnTo>
                <a:lnTo>
                  <a:pt x="4393673" y="1550017"/>
                </a:lnTo>
                <a:lnTo>
                  <a:pt x="0" y="15500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8965" b="-30008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5602902" y="3882445"/>
            <a:ext cx="3541098" cy="1261055"/>
          </a:xfrm>
          <a:custGeom>
            <a:rect l="l" t="t" r="r" b="b"/>
            <a:pathLst>
              <a:path w="3541098" h="1261055">
                <a:moveTo>
                  <a:pt x="0" y="0"/>
                </a:moveTo>
                <a:lnTo>
                  <a:pt x="3541098" y="0"/>
                </a:lnTo>
                <a:lnTo>
                  <a:pt x="3541098" y="1261055"/>
                </a:lnTo>
                <a:lnTo>
                  <a:pt x="0" y="12610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2161456" y="5586179"/>
            <a:ext cx="4847784" cy="1385081"/>
          </a:xfrm>
          <a:custGeom>
            <a:rect l="l" t="t" r="r" b="b"/>
            <a:pathLst>
              <a:path w="4847784" h="1385081">
                <a:moveTo>
                  <a:pt x="0" y="0"/>
                </a:moveTo>
                <a:lnTo>
                  <a:pt x="4847784" y="0"/>
                </a:lnTo>
                <a:lnTo>
                  <a:pt x="4847784" y="1385082"/>
                </a:lnTo>
                <a:lnTo>
                  <a:pt x="0" y="13850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2161456" y="7476086"/>
            <a:ext cx="5757352" cy="893803"/>
          </a:xfrm>
          <a:custGeom>
            <a:rect l="l" t="t" r="r" b="b"/>
            <a:pathLst>
              <a:path w="5757352" h="893803">
                <a:moveTo>
                  <a:pt x="0" y="0"/>
                </a:moveTo>
                <a:lnTo>
                  <a:pt x="5757352" y="0"/>
                </a:lnTo>
                <a:lnTo>
                  <a:pt x="5757352" y="893803"/>
                </a:lnTo>
                <a:lnTo>
                  <a:pt x="0" y="8938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9497" b="-61350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12925487" y="8598489"/>
            <a:ext cx="4083754" cy="1476388"/>
          </a:xfrm>
          <a:custGeom>
            <a:rect l="l" t="t" r="r" b="b"/>
            <a:pathLst>
              <a:path w="4083753" h="1476388">
                <a:moveTo>
                  <a:pt x="0" y="0"/>
                </a:moveTo>
                <a:lnTo>
                  <a:pt x="4083753" y="0"/>
                </a:lnTo>
                <a:lnTo>
                  <a:pt x="4083753" y="1476388"/>
                </a:lnTo>
                <a:lnTo>
                  <a:pt x="0" y="14763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24153" b="-31667"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5715833" y="700088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49ryr88r"/>
              </a:rPr>
              <a:t>https://tinyurl.com/49ryr88r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48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Pizza Ovens Market Report 2024</dc:title>
  <cp:lastModifiedBy>decipher market</cp:lastModifiedBy>
  <cp:revision>2</cp:revision>
  <dcterms:created xsi:type="dcterms:W3CDTF">2006-08-16T00:00:00Z</dcterms:created>
  <dcterms:modified xsi:type="dcterms:W3CDTF">2024-04-15T10:35:20Z</dcterms:modified>
</cp:coreProperties>
</file>