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 Bold" panose="020B0604020202020204" charset="0"/>
      <p:regular r:id="rId12"/>
    </p:embeddedFont>
    <p:embeddedFont>
      <p:font typeface="Georgia Pro Bold" panose="020B0604020202020204" charset="0"/>
      <p:regular r:id="rId13"/>
    </p:embeddedFont>
    <p:embeddedFont>
      <p:font typeface="Lato" panose="020F0502020204030203" pitchFamily="34" charset="0"/>
      <p:regular r:id="rId14"/>
    </p:embeddedFont>
    <p:embeddedFont>
      <p:font typeface="Lato Bold" panose="020F0502020204030203" charset="0"/>
      <p:regular r:id="rId15"/>
    </p:embeddedFont>
    <p:embeddedFont>
      <p:font typeface="Poppins" panose="00000500000000000000" pitchFamily="2" charset="0"/>
      <p:regular r:id="rId16"/>
    </p:embeddedFont>
    <p:embeddedFont>
      <p:font typeface="Poppins Bold" panose="00000800000000000000" charset="0"/>
      <p:regular r:id="rId17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" Target="slides/slide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Relationship Id="rId4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9.jpeg" /><Relationship Id="rId11" Type="http://schemas.openxmlformats.org/officeDocument/2006/relationships/image" Target="../media/image20.jpeg" /><Relationship Id="rId12" Type="http://schemas.openxmlformats.org/officeDocument/2006/relationships/image" Target="../media/image21.jpeg" /><Relationship Id="rId2" Type="http://schemas.openxmlformats.org/officeDocument/2006/relationships/image" Target="../media/image3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Relationship Id="rId8" Type="http://schemas.openxmlformats.org/officeDocument/2006/relationships/image" Target="../media/image17.jpeg" /><Relationship Id="rId9" Type="http://schemas.openxmlformats.org/officeDocument/2006/relationships/image" Target="../media/image1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hyperlink" Target="https://tinyurl.com/yywac23x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 rot="-10800000" flipH="1">
            <a:off x="0" y="-3433106"/>
            <a:ext cx="13985236" cy="13985236"/>
          </a:xfrm>
          <a:custGeom>
            <a:rect l="l" t="t" r="r" b="b"/>
            <a:pathLst>
              <a:path w="13985236" h="13985236">
                <a:moveTo>
                  <a:pt x="13985236" y="0"/>
                </a:moveTo>
                <a:lnTo>
                  <a:pt x="0" y="0"/>
                </a:lnTo>
                <a:lnTo>
                  <a:pt x="0" y="13985236"/>
                </a:lnTo>
                <a:lnTo>
                  <a:pt x="13985236" y="13985236"/>
                </a:lnTo>
                <a:lnTo>
                  <a:pt x="1398523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362791" y="3654762"/>
            <a:ext cx="16553610" cy="28826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7600">
                <a:solidFill>
                  <a:srgbClr val="FFFFFF"/>
                </a:solidFill>
                <a:latin typeface="Poppins"/>
              </a:rPr>
              <a:t>PISTACHIO NUTS</a:t>
            </a:r>
          </a:p>
          <a:p>
            <a:pPr>
              <a:lnSpc>
                <a:spcPts val="7372"/>
              </a:lnSpc>
            </a:pPr>
            <a:r>
              <a:rPr lang="en-US" sz="7600">
                <a:solidFill>
                  <a:srgbClr val="FFFFFF"/>
                </a:solidFill>
                <a:latin typeface="Poppins"/>
              </a:rPr>
              <a:t>MARKET REPORT </a:t>
            </a:r>
          </a:p>
          <a:p>
            <a:pPr>
              <a:lnSpc>
                <a:spcPts val="7372"/>
              </a:lnSpc>
            </a:pPr>
            <a:r>
              <a:rPr lang="en-US" sz="7600">
                <a:solidFill>
                  <a:srgbClr val="FFFFFF"/>
                </a:solidFill>
                <a:latin typeface="Poppins"/>
              </a:rPr>
              <a:t>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661" y="9452983"/>
            <a:ext cx="9046339" cy="55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Poppins"/>
              </a:rPr>
              <a:t>Qualitative Analysis + Quantitative Analysis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36500" t="25150" r="38480" b="25681"/>
          <a:stretch>
            <a:fillRect/>
          </a:stretch>
        </p:blipFill>
        <p:spPr>
          <a:xfrm>
            <a:off x="0" y="23449"/>
            <a:ext cx="1818740" cy="201050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03040" y="2173242"/>
            <a:ext cx="16236544" cy="7085058"/>
            <a:chExt cx="4276291" cy="18660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1866024"/>
            </a:xfrm>
            <a:custGeom>
              <a:rect l="l" t="t" r="r" b="b"/>
              <a:pathLst>
                <a:path w="4276291" h="1866023">
                  <a:moveTo>
                    <a:pt x="0" y="0"/>
                  </a:moveTo>
                  <a:lnTo>
                    <a:pt x="4276291" y="0"/>
                  </a:lnTo>
                  <a:lnTo>
                    <a:pt x="4276291" y="1866024"/>
                  </a:lnTo>
                  <a:lnTo>
                    <a:pt x="0" y="1866024"/>
                  </a:lnTo>
                  <a:close/>
                </a:path>
              </a:pathLst>
            </a:custGeom>
            <a:solidFill>
              <a:srgbClr val="61352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1913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8480" b="29571"/>
          <a:stretch>
            <a:fillRect/>
          </a:stretch>
        </p:blipFill>
        <p:spPr>
          <a:xfrm>
            <a:off x="748416" y="877666"/>
            <a:ext cx="2094509" cy="213214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710335" y="3529965"/>
            <a:ext cx="15421953" cy="4946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oppins"/>
              </a:rPr>
              <a:t>Pistachios, derived from the Pistachia Vera plant, are packed with a wide array of essential nutrients that contribute to overall well-being. They are rich in proteins, dietary fibers, vitamins like K and B-6, thiamin, minerals including copper, phosphorus, manganese, iron, magnesium, as well as beneficial compounds like γ-tocopherol, phytosterols, and xanthophyll carotenoids.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57409" y="2379405"/>
            <a:ext cx="8127807" cy="8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Poppi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08" b="-3861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3507" y="4036635"/>
            <a:ext cx="10237482" cy="3095557"/>
            <a:chExt cx="879738" cy="2660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9738" cy="266011"/>
            </a:xfrm>
            <a:custGeom>
              <a:rect l="l" t="t" r="r" b="b"/>
              <a:pathLst>
                <a:path w="879737" h="266011">
                  <a:moveTo>
                    <a:pt x="75623" y="0"/>
                  </a:moveTo>
                  <a:lnTo>
                    <a:pt x="804115" y="0"/>
                  </a:lnTo>
                  <a:cubicBezTo>
                    <a:pt x="845881" y="0"/>
                    <a:pt x="879738" y="33858"/>
                    <a:pt x="879738" y="75623"/>
                  </a:cubicBezTo>
                  <a:lnTo>
                    <a:pt x="879738" y="190387"/>
                  </a:lnTo>
                  <a:cubicBezTo>
                    <a:pt x="879738" y="232153"/>
                    <a:pt x="845881" y="266011"/>
                    <a:pt x="804115" y="266011"/>
                  </a:cubicBezTo>
                  <a:lnTo>
                    <a:pt x="75623" y="266011"/>
                  </a:lnTo>
                  <a:cubicBezTo>
                    <a:pt x="33858" y="266011"/>
                    <a:pt x="0" y="232153"/>
                    <a:pt x="0" y="190387"/>
                  </a:cubicBezTo>
                  <a:lnTo>
                    <a:pt x="0" y="75623"/>
                  </a:lnTo>
                  <a:cubicBezTo>
                    <a:pt x="0" y="33858"/>
                    <a:pt x="33858" y="0"/>
                    <a:pt x="75623" y="0"/>
                  </a:cubicBezTo>
                  <a:close/>
                </a:path>
              </a:pathLst>
            </a:custGeom>
            <a:solidFill>
              <a:srgbClr val="534133">
                <a:alpha val="81961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79738" cy="304111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63236" y="4475765"/>
            <a:ext cx="2490428" cy="2487315"/>
          </a:xfrm>
          <a:custGeom>
            <a:rect l="l" t="t" r="r" b="b"/>
            <a:pathLst>
              <a:path w="2490428" h="2487315">
                <a:moveTo>
                  <a:pt x="0" y="0"/>
                </a:moveTo>
                <a:lnTo>
                  <a:pt x="2490428" y="0"/>
                </a:lnTo>
                <a:lnTo>
                  <a:pt x="2490428" y="2487315"/>
                </a:lnTo>
                <a:lnTo>
                  <a:pt x="0" y="2487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405173" y="4376227"/>
            <a:ext cx="2453750" cy="245375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6500" t="25150" r="38480" b="26949"/>
          <a:stretch>
            <a:fillRect/>
          </a:stretch>
        </p:blipFill>
        <p:spPr>
          <a:xfrm>
            <a:off x="0" y="0"/>
            <a:ext cx="1935043" cy="208389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162248" y="318311"/>
            <a:ext cx="796350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Poppins"/>
              </a:rPr>
              <a:t>KEY INSIGHTS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309" y="5034951"/>
            <a:ext cx="1797479" cy="1405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4"/>
              </a:lnSpc>
            </a:pPr>
            <a:r>
              <a:rPr lang="en-US" sz="5293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58923" y="4554124"/>
            <a:ext cx="6727349" cy="2050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61"/>
              </a:lnSpc>
            </a:pPr>
            <a:r>
              <a:rPr lang="en-US" sz="6662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7861"/>
              </a:lnSpc>
            </a:pPr>
            <a:r>
              <a:rPr lang="en-US" sz="6662">
                <a:solidFill>
                  <a:srgbClr val="FFFFFF"/>
                </a:solidFill>
                <a:latin typeface="Poppins"/>
              </a:rPr>
              <a:t>4.00%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219991" y="2210487"/>
            <a:ext cx="6191045" cy="3412166"/>
            <a:chExt cx="8170985" cy="45034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70986" cy="4503401"/>
            </a:xfrm>
            <a:custGeom>
              <a:rect l="l" t="t" r="r" b="b"/>
              <a:pathLst>
                <a:path w="8170986" h="4503401">
                  <a:moveTo>
                    <a:pt x="8046525" y="4503401"/>
                  </a:moveTo>
                  <a:lnTo>
                    <a:pt x="124460" y="4503401"/>
                  </a:lnTo>
                  <a:cubicBezTo>
                    <a:pt x="55880" y="4503401"/>
                    <a:pt x="0" y="4447521"/>
                    <a:pt x="0" y="437894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4378941"/>
                  </a:lnTo>
                  <a:cubicBezTo>
                    <a:pt x="8170986" y="4447521"/>
                    <a:pt x="8115105" y="4503401"/>
                    <a:pt x="8046525" y="4503401"/>
                  </a:cubicBezTo>
                  <a:close/>
                </a:path>
              </a:pathLst>
            </a:custGeom>
            <a:solidFill>
              <a:srgbClr val="4F2C2E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135648" y="2242476"/>
            <a:ext cx="805534" cy="3076831"/>
            <a:chExt cx="3130550" cy="119574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52941"/>
              </a:srgbClr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1993" y="2899267"/>
            <a:ext cx="4568712" cy="214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5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Short Fruit Pistachio Nuts</a:t>
            </a:r>
          </a:p>
          <a:p>
            <a:pPr marL="647705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Long Fruit Pistachio Nuts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3619739"/>
            <a:ext cx="2947546" cy="393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733">
                <a:solidFill>
                  <a:srgbClr val="43B4BE"/>
                </a:solidFill>
                <a:latin typeface="Poppins"/>
              </a:rPr>
              <a:t> Type Segment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-53976"/>
            <a:ext cx="17301600" cy="984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FFFFFF"/>
                </a:solidFill>
                <a:latin typeface="Poppins"/>
              </a:rPr>
              <a:t>REVENUE MARKET SHARE BY SEGMENTS 2024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l="36500" t="25150" r="35874" b="24564"/>
          <a:stretch>
            <a:fillRect/>
          </a:stretch>
        </p:blipFill>
        <p:spPr>
          <a:xfrm>
            <a:off x="0" y="70393"/>
            <a:ext cx="1871908" cy="1916613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2219991" y="6069614"/>
            <a:ext cx="6191045" cy="3412166"/>
            <a:chExt cx="8170985" cy="45034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70986" cy="4503401"/>
            </a:xfrm>
            <a:custGeom>
              <a:rect l="l" t="t" r="r" b="b"/>
              <a:pathLst>
                <a:path w="8170986" h="4503401">
                  <a:moveTo>
                    <a:pt x="8046525" y="4503401"/>
                  </a:moveTo>
                  <a:lnTo>
                    <a:pt x="124460" y="4503401"/>
                  </a:lnTo>
                  <a:cubicBezTo>
                    <a:pt x="55880" y="4503401"/>
                    <a:pt x="0" y="4447521"/>
                    <a:pt x="0" y="437894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4378941"/>
                  </a:lnTo>
                  <a:cubicBezTo>
                    <a:pt x="8170986" y="4447521"/>
                    <a:pt x="8115105" y="4503401"/>
                    <a:pt x="8046525" y="4503401"/>
                  </a:cubicBezTo>
                  <a:close/>
                </a:path>
              </a:pathLst>
            </a:custGeom>
            <a:solidFill>
              <a:srgbClr val="4F2C2E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135648" y="6101603"/>
            <a:ext cx="805534" cy="3076831"/>
            <a:chExt cx="3130550" cy="119574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2914370" y="6171480"/>
            <a:ext cx="5496666" cy="320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Bakery &amp; Confectionery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Flavored Drink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Breakfast Cereals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Snacks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Butter and Spread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Dairy Products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7288368"/>
            <a:ext cx="2947546" cy="74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733">
                <a:solidFill>
                  <a:srgbClr val="43B4BE"/>
                </a:solidFill>
                <a:latin typeface="Poppins"/>
              </a:rPr>
              <a:t>End-Use Segment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2096955" y="2433968"/>
            <a:ext cx="6191045" cy="3412166"/>
            <a:chExt cx="8170985" cy="450340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70986" cy="4503401"/>
            </a:xfrm>
            <a:custGeom>
              <a:rect l="l" t="t" r="r" b="b"/>
              <a:pathLst>
                <a:path w="8170986" h="4503401">
                  <a:moveTo>
                    <a:pt x="8046525" y="4503401"/>
                  </a:moveTo>
                  <a:lnTo>
                    <a:pt x="124460" y="4503401"/>
                  </a:lnTo>
                  <a:cubicBezTo>
                    <a:pt x="55880" y="4503401"/>
                    <a:pt x="0" y="4447521"/>
                    <a:pt x="0" y="437894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4378941"/>
                  </a:lnTo>
                  <a:cubicBezTo>
                    <a:pt x="8170986" y="4447521"/>
                    <a:pt x="8115105" y="4503401"/>
                    <a:pt x="8046525" y="4503401"/>
                  </a:cubicBezTo>
                  <a:close/>
                </a:path>
              </a:pathLst>
            </a:custGeom>
            <a:solidFill>
              <a:srgbClr val="4F2C2E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11012612" y="2465956"/>
            <a:ext cx="805534" cy="3076831"/>
            <a:chExt cx="3130550" cy="1195749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4" name="TextBox 24"/>
          <p:cNvSpPr txBox="1"/>
          <p:nvPr/>
        </p:nvSpPr>
        <p:spPr>
          <a:xfrm>
            <a:off x="13391062" y="2889946"/>
            <a:ext cx="4568712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Whole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Powdered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Roasted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Splits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76964" y="3843219"/>
            <a:ext cx="2947546" cy="393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733">
                <a:solidFill>
                  <a:srgbClr val="43B4BE"/>
                </a:solidFill>
                <a:latin typeface="Poppins"/>
              </a:rPr>
              <a:t>Form Segment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096955" y="6293095"/>
            <a:ext cx="6191045" cy="3412166"/>
            <a:chExt cx="8170985" cy="450340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70986" cy="4503401"/>
            </a:xfrm>
            <a:custGeom>
              <a:rect l="l" t="t" r="r" b="b"/>
              <a:pathLst>
                <a:path w="8170986" h="4503401">
                  <a:moveTo>
                    <a:pt x="8046525" y="4503401"/>
                  </a:moveTo>
                  <a:lnTo>
                    <a:pt x="124460" y="4503401"/>
                  </a:lnTo>
                  <a:cubicBezTo>
                    <a:pt x="55880" y="4503401"/>
                    <a:pt x="0" y="4447521"/>
                    <a:pt x="0" y="437894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46525" y="0"/>
                  </a:lnTo>
                  <a:cubicBezTo>
                    <a:pt x="8115105" y="0"/>
                    <a:pt x="8170986" y="55880"/>
                    <a:pt x="8170986" y="124460"/>
                  </a:cubicBezTo>
                  <a:lnTo>
                    <a:pt x="8170986" y="4378941"/>
                  </a:lnTo>
                  <a:cubicBezTo>
                    <a:pt x="8170986" y="4447521"/>
                    <a:pt x="8115105" y="4503401"/>
                    <a:pt x="8046525" y="4503401"/>
                  </a:cubicBezTo>
                  <a:close/>
                </a:path>
              </a:pathLst>
            </a:custGeom>
            <a:solidFill>
              <a:srgbClr val="4F2C2E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28" name="Group 28"/>
          <p:cNvGrpSpPr/>
          <p:nvPr/>
        </p:nvGrpSpPr>
        <p:grpSpPr>
          <a:xfrm rot="5400000">
            <a:off x="11012612" y="6325083"/>
            <a:ext cx="805534" cy="3076831"/>
            <a:chExt cx="3130550" cy="1195749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12953795" y="6722434"/>
            <a:ext cx="5005978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Wholesaler/Distributor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Modern Trade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Convenience Stores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Online Sales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76964" y="7479781"/>
            <a:ext cx="2947546" cy="74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733">
                <a:solidFill>
                  <a:srgbClr val="43B4BE"/>
                </a:solidFill>
                <a:latin typeface="Poppins"/>
              </a:rPr>
              <a:t>Distribution Channel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333" b="-83333"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0"/>
            <a:ext cx="1542502" cy="1866155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-129472" y="648675"/>
            <a:ext cx="11665144" cy="9638325"/>
          </a:xfrm>
          <a:custGeom>
            <a:rect l="l" t="t" r="r" b="b"/>
            <a:pathLst>
              <a:path w="11665144" h="9638325">
                <a:moveTo>
                  <a:pt x="0" y="0"/>
                </a:moveTo>
                <a:lnTo>
                  <a:pt x="11665144" y="0"/>
                </a:lnTo>
                <a:lnTo>
                  <a:pt x="11665144" y="9638325"/>
                </a:lnTo>
                <a:lnTo>
                  <a:pt x="0" y="9638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TextBox 5"/>
          <p:cNvSpPr txBox="1"/>
          <p:nvPr/>
        </p:nvSpPr>
        <p:spPr>
          <a:xfrm>
            <a:off x="3981072" y="3859531"/>
            <a:ext cx="4121706" cy="1283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4"/>
              </a:lnSpc>
            </a:pPr>
            <a:r>
              <a:rPr lang="en-US" sz="4499">
                <a:solidFill>
                  <a:srgbClr val="FFFFFF"/>
                </a:solidFill>
                <a:latin typeface="Poppins"/>
              </a:rPr>
              <a:t>North America</a:t>
            </a:r>
          </a:p>
          <a:p>
            <a:pPr algn="ctr">
              <a:lnSpc>
                <a:spcPts val="4814"/>
              </a:lnSpc>
            </a:pPr>
            <a:r>
              <a:rPr lang="en-US" sz="4499">
                <a:solidFill>
                  <a:srgbClr val="FFFFFF"/>
                </a:solidFill>
                <a:latin typeface="Poppins"/>
              </a:rPr>
              <a:t>40%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45544" y="4866783"/>
            <a:ext cx="8168357" cy="2043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3"/>
              </a:lnSpc>
            </a:pPr>
            <a:r>
              <a:rPr lang="en-US" sz="4414" spc="141">
                <a:solidFill>
                  <a:srgbClr val="000000"/>
                </a:solidFill>
                <a:latin typeface="Poppins"/>
              </a:rPr>
              <a:t>North America Pistachio Nuts Market Revenue share for 2024 is </a:t>
            </a:r>
            <a:r>
              <a:rPr lang="en-US" sz="4414" spc="141">
                <a:solidFill>
                  <a:srgbClr val="B83E29"/>
                </a:solidFill>
                <a:latin typeface="Poppins Bold"/>
              </a:rPr>
              <a:t>40%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66" b="-916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13092" y="5334464"/>
            <a:ext cx="9757038" cy="3383104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B83E29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13092" y="1569431"/>
            <a:ext cx="9757038" cy="339665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4F2C2E">
                <a:alpha val="86667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171817" y="2138073"/>
            <a:ext cx="2794551" cy="2271468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B83E29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171817" y="5918834"/>
            <a:ext cx="2794551" cy="2271468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4F2C2E">
                <a:alpha val="86667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834046" y="2945081"/>
            <a:ext cx="759184" cy="657453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B83E29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834046" y="6725841"/>
            <a:ext cx="759184" cy="657453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F2C2E">
                <a:alpha val="86667"/>
              </a:srgbClr>
            </a:solidFill>
          </p:spPr>
          <p:txBody>
            <a:bodyPr/>
            <a:lstStyle/>
            <a:p/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716481" cy="207663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378359" y="3059981"/>
            <a:ext cx="2506553" cy="61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FFFFFF"/>
                </a:solidFill>
                <a:latin typeface="Poppins Bold"/>
              </a:rPr>
              <a:t>Drivers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90360" y="6704279"/>
            <a:ext cx="3082550" cy="578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FFFFFF"/>
                </a:solidFill>
                <a:latin typeface="Canva Sans Bold"/>
              </a:rPr>
              <a:t>Restraints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42365" y="1800787"/>
            <a:ext cx="7643613" cy="290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2" lvl="1" indent="-388621">
              <a:lnSpc>
                <a:spcPts val="3780"/>
              </a:lnSpc>
              <a:buFont typeface="Arial"/>
              <a:buChar char="•"/>
            </a:pPr>
            <a:r>
              <a:rPr lang="en-US" sz="3600" spc="115">
                <a:solidFill>
                  <a:srgbClr val="FFFFFF"/>
                </a:solidFill>
                <a:latin typeface="Poppins"/>
              </a:rPr>
              <a:t>Growing Awareness about Health to Boost Market Growth</a:t>
            </a:r>
          </a:p>
          <a:p>
            <a:pPr marL="777242" lvl="1" indent="-388621">
              <a:lnSpc>
                <a:spcPts val="3780"/>
              </a:lnSpc>
              <a:buFont typeface="Arial"/>
              <a:buChar char="•"/>
            </a:pPr>
            <a:r>
              <a:rPr lang="en-US" sz="3600" spc="115">
                <a:solidFill>
                  <a:srgbClr val="FFFFFF"/>
                </a:solidFill>
                <a:latin typeface="Poppins"/>
              </a:rPr>
              <a:t>Surging Demand in the Food and Cosmetic Sectors to Boost Market Growth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42365" y="5955259"/>
            <a:ext cx="7704979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999" spc="127">
                <a:solidFill>
                  <a:srgbClr val="FFFFFF"/>
                </a:solidFill>
                <a:latin typeface="Poppins"/>
              </a:rPr>
              <a:t>High Cost of Pistachios and Contamination Concerns Impacts the Pistachio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537052"/>
            <a:ext cx="16230600" cy="7880326"/>
            <a:chExt cx="4274726" cy="2075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075477"/>
            </a:xfrm>
            <a:custGeom>
              <a:rect l="l" t="t" r="r" b="b"/>
              <a:pathLst>
                <a:path w="4274726" h="2075477">
                  <a:moveTo>
                    <a:pt x="0" y="0"/>
                  </a:moveTo>
                  <a:lnTo>
                    <a:pt x="4274726" y="0"/>
                  </a:lnTo>
                  <a:lnTo>
                    <a:pt x="4274726" y="2075477"/>
                  </a:lnTo>
                  <a:lnTo>
                    <a:pt x="0" y="2075477"/>
                  </a:lnTo>
                  <a:close/>
                </a:path>
              </a:pathLst>
            </a:custGeom>
            <a:solidFill>
              <a:srgbClr val="673A20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113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9942" b="24794"/>
          <a:stretch>
            <a:fillRect/>
          </a:stretch>
        </p:blipFill>
        <p:spPr>
          <a:xfrm>
            <a:off x="347254" y="161664"/>
            <a:ext cx="2161164" cy="258305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269970" y="2807665"/>
            <a:ext cx="15748059" cy="639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7" lvl="1" indent="-388618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Poppins"/>
              </a:rPr>
              <a:t>The global Pistachio nuts market will expand significantly by 4.00% CAGR between 2024 to 2031.</a:t>
            </a:r>
          </a:p>
          <a:p>
            <a:pPr marL="777237" lvl="1" indent="-388618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Poppins"/>
              </a:rPr>
              <a:t>The largest segment in the Pistachio Nuts market is Long Fruit Pistachio Nuts. These nuts are prized for their larger size and distinctive flavor profile, making them a preferred choice for premium snack offerings, gourmet products, and ingredient use in upscale recipes. </a:t>
            </a:r>
          </a:p>
          <a:p>
            <a:pPr marL="777237" lvl="1" indent="-388618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Poppins"/>
              </a:rPr>
              <a:t>The main drivers of the growth of the Pistachio Nuts market are Growing awareness about health and Surging Demand in the Food and Cosmetic Sectors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79906" y="1770931"/>
            <a:ext cx="10528187" cy="81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5"/>
              </a:lnSpc>
            </a:pPr>
            <a:r>
              <a:rPr lang="en-US" sz="5500">
                <a:solidFill>
                  <a:srgbClr val="FFFFFF"/>
                </a:solidFill>
                <a:latin typeface="Poppi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6795"/>
          <a:stretch>
            <a:fillRect/>
          </a:stretch>
        </p:blipFill>
        <p:spPr>
          <a:xfrm>
            <a:off x="0" y="-25212"/>
            <a:ext cx="1684364" cy="1819778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3861473"/>
            <a:ext cx="9144000" cy="6351270"/>
          </a:xfrm>
          <a:custGeom>
            <a:rect l="l" t="t" r="r" b="b"/>
            <a:pathLst>
              <a:path w="9144000" h="6351270">
                <a:moveTo>
                  <a:pt x="0" y="0"/>
                </a:moveTo>
                <a:lnTo>
                  <a:pt x="9144000" y="0"/>
                </a:lnTo>
                <a:lnTo>
                  <a:pt x="9144000" y="6351270"/>
                </a:lnTo>
                <a:lnTo>
                  <a:pt x="0" y="63512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2304673" y="2030672"/>
            <a:ext cx="3845317" cy="1784400"/>
          </a:xfrm>
          <a:custGeom>
            <a:rect l="l" t="t" r="r" b="b"/>
            <a:pathLst>
              <a:path w="3845317" h="1784400">
                <a:moveTo>
                  <a:pt x="0" y="0"/>
                </a:moveTo>
                <a:lnTo>
                  <a:pt x="3845317" y="0"/>
                </a:lnTo>
                <a:lnTo>
                  <a:pt x="3845317" y="1784400"/>
                </a:lnTo>
                <a:lnTo>
                  <a:pt x="0" y="1784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0896246" y="1745153"/>
            <a:ext cx="2436660" cy="2355438"/>
          </a:xfrm>
          <a:custGeom>
            <a:rect l="l" t="t" r="r" b="b"/>
            <a:pathLst>
              <a:path w="2436660" h="2355438">
                <a:moveTo>
                  <a:pt x="0" y="0"/>
                </a:moveTo>
                <a:lnTo>
                  <a:pt x="2436659" y="0"/>
                </a:lnTo>
                <a:lnTo>
                  <a:pt x="2436659" y="2355438"/>
                </a:lnTo>
                <a:lnTo>
                  <a:pt x="0" y="23554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4673107" y="1935129"/>
            <a:ext cx="3259550" cy="1975485"/>
          </a:xfrm>
          <a:custGeom>
            <a:rect l="l" t="t" r="r" b="b"/>
            <a:pathLst>
              <a:path w="3259550" h="1975485">
                <a:moveTo>
                  <a:pt x="0" y="0"/>
                </a:moveTo>
                <a:lnTo>
                  <a:pt x="3259550" y="0"/>
                </a:lnTo>
                <a:lnTo>
                  <a:pt x="3259550" y="1975485"/>
                </a:lnTo>
                <a:lnTo>
                  <a:pt x="0" y="19754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7439026" y="1694365"/>
            <a:ext cx="2670865" cy="2457014"/>
          </a:xfrm>
          <a:custGeom>
            <a:rect l="l" t="t" r="r" b="b"/>
            <a:pathLst>
              <a:path w="2670865" h="2457014">
                <a:moveTo>
                  <a:pt x="0" y="0"/>
                </a:moveTo>
                <a:lnTo>
                  <a:pt x="2670866" y="0"/>
                </a:lnTo>
                <a:lnTo>
                  <a:pt x="2670866" y="2457014"/>
                </a:lnTo>
                <a:lnTo>
                  <a:pt x="0" y="24570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9144000" y="4446654"/>
            <a:ext cx="3891990" cy="2141946"/>
          </a:xfrm>
          <a:custGeom>
            <a:rect l="l" t="t" r="r" b="b"/>
            <a:pathLst>
              <a:path w="3891990" h="2141946">
                <a:moveTo>
                  <a:pt x="0" y="0"/>
                </a:moveTo>
                <a:lnTo>
                  <a:pt x="3891990" y="0"/>
                </a:lnTo>
                <a:lnTo>
                  <a:pt x="3891990" y="2141946"/>
                </a:lnTo>
                <a:lnTo>
                  <a:pt x="0" y="21419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9369936" y="7037108"/>
            <a:ext cx="2514658" cy="2462727"/>
          </a:xfrm>
          <a:custGeom>
            <a:rect l="l" t="t" r="r" b="b"/>
            <a:pathLst>
              <a:path w="2514658" h="2462727">
                <a:moveTo>
                  <a:pt x="0" y="0"/>
                </a:moveTo>
                <a:lnTo>
                  <a:pt x="2514659" y="0"/>
                </a:lnTo>
                <a:lnTo>
                  <a:pt x="2514659" y="2462727"/>
                </a:lnTo>
                <a:lnTo>
                  <a:pt x="0" y="24627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054" b="-1054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3904877" y="4151379"/>
            <a:ext cx="3604475" cy="2307798"/>
          </a:xfrm>
          <a:custGeom>
            <a:rect l="l" t="t" r="r" b="b"/>
            <a:pathLst>
              <a:path w="3604475" h="2307798">
                <a:moveTo>
                  <a:pt x="0" y="0"/>
                </a:moveTo>
                <a:lnTo>
                  <a:pt x="3604475" y="0"/>
                </a:lnTo>
                <a:lnTo>
                  <a:pt x="3604475" y="2307798"/>
                </a:lnTo>
                <a:lnTo>
                  <a:pt x="0" y="23077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9523" b="-26662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2365482" y="8605863"/>
            <a:ext cx="5567176" cy="1606880"/>
          </a:xfrm>
          <a:custGeom>
            <a:rect l="l" t="t" r="r" b="b"/>
            <a:pathLst>
              <a:path w="5567176" h="1606880">
                <a:moveTo>
                  <a:pt x="0" y="0"/>
                </a:moveTo>
                <a:lnTo>
                  <a:pt x="5567176" y="0"/>
                </a:lnTo>
                <a:lnTo>
                  <a:pt x="5567176" y="1606880"/>
                </a:lnTo>
                <a:lnTo>
                  <a:pt x="0" y="16068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637" t="-1605" r="0" b="-1605"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13904877" y="6459177"/>
            <a:ext cx="2013681" cy="2013681"/>
          </a:xfrm>
          <a:custGeom>
            <a:rect l="l" t="t" r="r" b="b"/>
            <a:pathLst>
              <a:path w="2013681" h="2013681">
                <a:moveTo>
                  <a:pt x="0" y="0"/>
                </a:moveTo>
                <a:lnTo>
                  <a:pt x="2013681" y="0"/>
                </a:lnTo>
                <a:lnTo>
                  <a:pt x="2013681" y="2013681"/>
                </a:lnTo>
                <a:lnTo>
                  <a:pt x="0" y="201368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TextBox 13"/>
          <p:cNvSpPr txBox="1"/>
          <p:nvPr/>
        </p:nvSpPr>
        <p:spPr>
          <a:xfrm>
            <a:off x="5715833" y="493199"/>
            <a:ext cx="6856334" cy="90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6800">
                <a:solidFill>
                  <a:srgbClr val="000000"/>
                </a:solidFill>
                <a:latin typeface="Poppi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yywac23x"/>
              </a:rPr>
              <a:t>https://tinyurl.com/yywac23x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53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Pistachio Nuts Market Report 2024</dc:title>
  <cp:lastModifiedBy>decipher market</cp:lastModifiedBy>
  <cp:revision>2</cp:revision>
  <dcterms:created xsi:type="dcterms:W3CDTF">2006-08-16T00:00:00Z</dcterms:created>
  <dcterms:modified xsi:type="dcterms:W3CDTF">2024-04-27T12:38:22Z</dcterms:modified>
</cp:coreProperties>
</file>