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jp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091589" cy="10286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0014" y="1569067"/>
            <a:ext cx="9748382" cy="82374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1940" y="153516"/>
            <a:ext cx="14033500" cy="1983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115805" y="2636984"/>
            <a:ext cx="5826125" cy="1971039"/>
          </a:xfrm>
          <a:custGeom>
            <a:avLst/>
            <a:gdLst/>
            <a:ahLst/>
            <a:cxnLst/>
            <a:rect l="l" t="t" r="r" b="b"/>
            <a:pathLst>
              <a:path w="5826125" h="1971039">
                <a:moveTo>
                  <a:pt x="5725188" y="0"/>
                </a:moveTo>
                <a:lnTo>
                  <a:pt x="100674" y="0"/>
                </a:lnTo>
                <a:lnTo>
                  <a:pt x="61728" y="7870"/>
                </a:lnTo>
                <a:lnTo>
                  <a:pt x="29620" y="29485"/>
                </a:lnTo>
                <a:lnTo>
                  <a:pt x="7951" y="61497"/>
                </a:lnTo>
                <a:lnTo>
                  <a:pt x="0" y="100620"/>
                </a:lnTo>
                <a:lnTo>
                  <a:pt x="0" y="1870280"/>
                </a:lnTo>
                <a:lnTo>
                  <a:pt x="7931" y="1909316"/>
                </a:lnTo>
                <a:lnTo>
                  <a:pt x="29541" y="1941272"/>
                </a:lnTo>
                <a:lnTo>
                  <a:pt x="61551" y="1962888"/>
                </a:lnTo>
                <a:lnTo>
                  <a:pt x="100680" y="1970905"/>
                </a:lnTo>
                <a:lnTo>
                  <a:pt x="5725183" y="1970905"/>
                </a:lnTo>
                <a:lnTo>
                  <a:pt x="5764374" y="1962887"/>
                </a:lnTo>
                <a:lnTo>
                  <a:pt x="5796414" y="1941271"/>
                </a:lnTo>
                <a:lnTo>
                  <a:pt x="5818035" y="1909316"/>
                </a:lnTo>
                <a:lnTo>
                  <a:pt x="5825968" y="1870281"/>
                </a:lnTo>
                <a:lnTo>
                  <a:pt x="5825968" y="100621"/>
                </a:lnTo>
                <a:lnTo>
                  <a:pt x="5818000" y="61497"/>
                </a:lnTo>
                <a:lnTo>
                  <a:pt x="5796295" y="29485"/>
                </a:lnTo>
                <a:lnTo>
                  <a:pt x="5764149" y="7869"/>
                </a:lnTo>
                <a:lnTo>
                  <a:pt x="5725188" y="0"/>
                </a:lnTo>
                <a:close/>
              </a:path>
            </a:pathLst>
          </a:custGeom>
          <a:solidFill>
            <a:srgbClr val="5839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276" y="2990110"/>
            <a:ext cx="4194810" cy="1145540"/>
          </a:xfrm>
          <a:custGeom>
            <a:avLst/>
            <a:gdLst/>
            <a:ahLst/>
            <a:cxnLst/>
            <a:rect l="l" t="t" r="r" b="b"/>
            <a:pathLst>
              <a:path w="4194810" h="1145539">
                <a:moveTo>
                  <a:pt x="3781290" y="0"/>
                </a:moveTo>
                <a:lnTo>
                  <a:pt x="0" y="0"/>
                </a:lnTo>
                <a:lnTo>
                  <a:pt x="0" y="1145088"/>
                </a:lnTo>
                <a:lnTo>
                  <a:pt x="4194262" y="1145088"/>
                </a:lnTo>
                <a:lnTo>
                  <a:pt x="378129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5319" y="2908151"/>
            <a:ext cx="95292" cy="9479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5319" y="3343723"/>
            <a:ext cx="95292" cy="9479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5319" y="3779293"/>
            <a:ext cx="95292" cy="9481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65319" y="4214864"/>
            <a:ext cx="95292" cy="94815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115805" y="4791858"/>
            <a:ext cx="5826125" cy="2005330"/>
          </a:xfrm>
          <a:custGeom>
            <a:avLst/>
            <a:gdLst/>
            <a:ahLst/>
            <a:cxnLst/>
            <a:rect l="l" t="t" r="r" b="b"/>
            <a:pathLst>
              <a:path w="5826125" h="2005329">
                <a:moveTo>
                  <a:pt x="5725487" y="0"/>
                </a:moveTo>
                <a:lnTo>
                  <a:pt x="100586" y="0"/>
                </a:lnTo>
                <a:lnTo>
                  <a:pt x="61728" y="7844"/>
                </a:lnTo>
                <a:lnTo>
                  <a:pt x="29620" y="29437"/>
                </a:lnTo>
                <a:lnTo>
                  <a:pt x="7951" y="61415"/>
                </a:lnTo>
                <a:lnTo>
                  <a:pt x="0" y="100498"/>
                </a:lnTo>
                <a:lnTo>
                  <a:pt x="0" y="1904381"/>
                </a:lnTo>
                <a:lnTo>
                  <a:pt x="7951" y="1943445"/>
                </a:lnTo>
                <a:lnTo>
                  <a:pt x="29620" y="1975403"/>
                </a:lnTo>
                <a:lnTo>
                  <a:pt x="61729" y="1996979"/>
                </a:lnTo>
                <a:lnTo>
                  <a:pt x="100997" y="2004898"/>
                </a:lnTo>
                <a:lnTo>
                  <a:pt x="5725077" y="2004898"/>
                </a:lnTo>
                <a:lnTo>
                  <a:pt x="5764301" y="1996979"/>
                </a:lnTo>
                <a:lnTo>
                  <a:pt x="5796414" y="1975402"/>
                </a:lnTo>
                <a:lnTo>
                  <a:pt x="5818108" y="1943445"/>
                </a:lnTo>
                <a:lnTo>
                  <a:pt x="5826074" y="1904382"/>
                </a:lnTo>
                <a:lnTo>
                  <a:pt x="5826074" y="100498"/>
                </a:lnTo>
                <a:lnTo>
                  <a:pt x="5818107" y="61415"/>
                </a:lnTo>
                <a:lnTo>
                  <a:pt x="5796413" y="29437"/>
                </a:lnTo>
                <a:lnTo>
                  <a:pt x="5764300" y="7843"/>
                </a:lnTo>
                <a:lnTo>
                  <a:pt x="5725487" y="0"/>
                </a:lnTo>
                <a:close/>
              </a:path>
            </a:pathLst>
          </a:custGeom>
          <a:solidFill>
            <a:srgbClr val="6238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9403" y="5273240"/>
            <a:ext cx="4371340" cy="1144270"/>
          </a:xfrm>
          <a:custGeom>
            <a:avLst/>
            <a:gdLst/>
            <a:ahLst/>
            <a:cxnLst/>
            <a:rect l="l" t="t" r="r" b="b"/>
            <a:pathLst>
              <a:path w="4371340" h="1144270">
                <a:moveTo>
                  <a:pt x="3957910" y="0"/>
                </a:moveTo>
                <a:lnTo>
                  <a:pt x="0" y="0"/>
                </a:lnTo>
                <a:lnTo>
                  <a:pt x="0" y="1143893"/>
                </a:lnTo>
                <a:lnTo>
                  <a:pt x="4370881" y="1143894"/>
                </a:lnTo>
                <a:lnTo>
                  <a:pt x="395791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84018" y="5108338"/>
            <a:ext cx="95187" cy="9480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84018" y="5543454"/>
            <a:ext cx="95187" cy="948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84018" y="5978613"/>
            <a:ext cx="95187" cy="9471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84018" y="6413729"/>
            <a:ext cx="95187" cy="94716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3115805" y="6978798"/>
            <a:ext cx="5826125" cy="2005330"/>
          </a:xfrm>
          <a:custGeom>
            <a:avLst/>
            <a:gdLst/>
            <a:ahLst/>
            <a:cxnLst/>
            <a:rect l="l" t="t" r="r" b="b"/>
            <a:pathLst>
              <a:path w="5826125" h="2005329">
                <a:moveTo>
                  <a:pt x="5725487" y="0"/>
                </a:moveTo>
                <a:lnTo>
                  <a:pt x="100586" y="0"/>
                </a:lnTo>
                <a:lnTo>
                  <a:pt x="61728" y="7843"/>
                </a:lnTo>
                <a:lnTo>
                  <a:pt x="29620" y="29437"/>
                </a:lnTo>
                <a:lnTo>
                  <a:pt x="7951" y="61415"/>
                </a:lnTo>
                <a:lnTo>
                  <a:pt x="0" y="100498"/>
                </a:lnTo>
                <a:lnTo>
                  <a:pt x="0" y="1904381"/>
                </a:lnTo>
                <a:lnTo>
                  <a:pt x="7951" y="1943445"/>
                </a:lnTo>
                <a:lnTo>
                  <a:pt x="29620" y="1975402"/>
                </a:lnTo>
                <a:lnTo>
                  <a:pt x="61728" y="1996979"/>
                </a:lnTo>
                <a:lnTo>
                  <a:pt x="100997" y="2004898"/>
                </a:lnTo>
                <a:lnTo>
                  <a:pt x="5725076" y="2004898"/>
                </a:lnTo>
                <a:lnTo>
                  <a:pt x="5764301" y="1996979"/>
                </a:lnTo>
                <a:lnTo>
                  <a:pt x="5796414" y="1975402"/>
                </a:lnTo>
                <a:lnTo>
                  <a:pt x="5818108" y="1943445"/>
                </a:lnTo>
                <a:lnTo>
                  <a:pt x="5826074" y="1904381"/>
                </a:lnTo>
                <a:lnTo>
                  <a:pt x="5826074" y="100498"/>
                </a:lnTo>
                <a:lnTo>
                  <a:pt x="5818108" y="61415"/>
                </a:lnTo>
                <a:lnTo>
                  <a:pt x="5796414" y="29437"/>
                </a:lnTo>
                <a:lnTo>
                  <a:pt x="5764301" y="7843"/>
                </a:lnTo>
                <a:lnTo>
                  <a:pt x="5725487" y="0"/>
                </a:lnTo>
                <a:close/>
              </a:path>
            </a:pathLst>
          </a:custGeom>
          <a:solidFill>
            <a:srgbClr val="1B08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9403" y="7460181"/>
            <a:ext cx="4371340" cy="1144270"/>
          </a:xfrm>
          <a:custGeom>
            <a:avLst/>
            <a:gdLst/>
            <a:ahLst/>
            <a:cxnLst/>
            <a:rect l="l" t="t" r="r" b="b"/>
            <a:pathLst>
              <a:path w="4371340" h="1144270">
                <a:moveTo>
                  <a:pt x="3957910" y="0"/>
                </a:moveTo>
                <a:lnTo>
                  <a:pt x="0" y="0"/>
                </a:lnTo>
                <a:lnTo>
                  <a:pt x="0" y="1143893"/>
                </a:lnTo>
                <a:lnTo>
                  <a:pt x="4370881" y="1143893"/>
                </a:lnTo>
                <a:lnTo>
                  <a:pt x="395791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bg 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55376" y="7300007"/>
            <a:ext cx="95187" cy="94695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55376" y="7735123"/>
            <a:ext cx="95187" cy="94695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55376" y="8170219"/>
            <a:ext cx="95187" cy="94716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55376" y="8605335"/>
            <a:ext cx="95187" cy="94716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12496948" y="3830075"/>
            <a:ext cx="5791200" cy="1957070"/>
          </a:xfrm>
          <a:custGeom>
            <a:avLst/>
            <a:gdLst/>
            <a:ahLst/>
            <a:cxnLst/>
            <a:rect l="l" t="t" r="r" b="b"/>
            <a:pathLst>
              <a:path w="5791200" h="1957070">
                <a:moveTo>
                  <a:pt x="5710581" y="0"/>
                </a:moveTo>
                <a:lnTo>
                  <a:pt x="100241" y="0"/>
                </a:lnTo>
                <a:lnTo>
                  <a:pt x="61518" y="7849"/>
                </a:lnTo>
                <a:lnTo>
                  <a:pt x="29542" y="29286"/>
                </a:lnTo>
                <a:lnTo>
                  <a:pt x="7935" y="61023"/>
                </a:lnTo>
                <a:lnTo>
                  <a:pt x="0" y="99835"/>
                </a:lnTo>
                <a:lnTo>
                  <a:pt x="0" y="1856928"/>
                </a:lnTo>
                <a:lnTo>
                  <a:pt x="7924" y="1895726"/>
                </a:lnTo>
                <a:lnTo>
                  <a:pt x="29529" y="1927483"/>
                </a:lnTo>
                <a:lnTo>
                  <a:pt x="61563" y="1948934"/>
                </a:lnTo>
                <a:lnTo>
                  <a:pt x="100774" y="1956810"/>
                </a:lnTo>
                <a:lnTo>
                  <a:pt x="5709957" y="1956810"/>
                </a:lnTo>
                <a:lnTo>
                  <a:pt x="5734514" y="1953795"/>
                </a:lnTo>
                <a:lnTo>
                  <a:pt x="5756920" y="1945242"/>
                </a:lnTo>
                <a:lnTo>
                  <a:pt x="5776412" y="1931891"/>
                </a:lnTo>
                <a:lnTo>
                  <a:pt x="5791051" y="1915771"/>
                </a:lnTo>
                <a:lnTo>
                  <a:pt x="5791051" y="41091"/>
                </a:lnTo>
                <a:lnTo>
                  <a:pt x="5776487" y="24980"/>
                </a:lnTo>
                <a:lnTo>
                  <a:pt x="5757052" y="11610"/>
                </a:lnTo>
                <a:lnTo>
                  <a:pt x="5734662" y="3015"/>
                </a:lnTo>
                <a:lnTo>
                  <a:pt x="5710581" y="0"/>
                </a:lnTo>
                <a:close/>
              </a:path>
            </a:pathLst>
          </a:custGeom>
          <a:solidFill>
            <a:srgbClr val="5839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9342925" y="4180657"/>
            <a:ext cx="3763645" cy="1137285"/>
          </a:xfrm>
          <a:custGeom>
            <a:avLst/>
            <a:gdLst/>
            <a:ahLst/>
            <a:cxnLst/>
            <a:rect l="l" t="t" r="r" b="b"/>
            <a:pathLst>
              <a:path w="3763644" h="1137285">
                <a:moveTo>
                  <a:pt x="3351445" y="0"/>
                </a:moveTo>
                <a:lnTo>
                  <a:pt x="0" y="0"/>
                </a:lnTo>
                <a:lnTo>
                  <a:pt x="0" y="1136893"/>
                </a:lnTo>
                <a:lnTo>
                  <a:pt x="3763212" y="1136893"/>
                </a:lnTo>
                <a:lnTo>
                  <a:pt x="3351445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8" name="bg 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043558" y="4093755"/>
            <a:ext cx="95275" cy="94449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043558" y="4527740"/>
            <a:ext cx="95275" cy="9444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043558" y="4961683"/>
            <a:ext cx="95275" cy="94470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043558" y="5395667"/>
            <a:ext cx="95275" cy="94470"/>
          </a:xfrm>
          <a:prstGeom prst="rect">
            <a:avLst/>
          </a:prstGeom>
        </p:spPr>
      </p:pic>
      <p:sp>
        <p:nvSpPr>
          <p:cNvPr id="42" name="bg object 42"/>
          <p:cNvSpPr/>
          <p:nvPr/>
        </p:nvSpPr>
        <p:spPr>
          <a:xfrm>
            <a:off x="12496948" y="5977726"/>
            <a:ext cx="5791200" cy="2002155"/>
          </a:xfrm>
          <a:custGeom>
            <a:avLst/>
            <a:gdLst/>
            <a:ahLst/>
            <a:cxnLst/>
            <a:rect l="l" t="t" r="r" b="b"/>
            <a:pathLst>
              <a:path w="5791200" h="2002154">
                <a:moveTo>
                  <a:pt x="5710182" y="0"/>
                </a:moveTo>
                <a:lnTo>
                  <a:pt x="100489" y="0"/>
                </a:lnTo>
                <a:lnTo>
                  <a:pt x="61518" y="7936"/>
                </a:lnTo>
                <a:lnTo>
                  <a:pt x="29542" y="29471"/>
                </a:lnTo>
                <a:lnTo>
                  <a:pt x="7935" y="61354"/>
                </a:lnTo>
                <a:lnTo>
                  <a:pt x="0" y="100345"/>
                </a:lnTo>
                <a:lnTo>
                  <a:pt x="0" y="1901483"/>
                </a:lnTo>
                <a:lnTo>
                  <a:pt x="7904" y="1940390"/>
                </a:lnTo>
                <a:lnTo>
                  <a:pt x="29450" y="1972258"/>
                </a:lnTo>
                <a:lnTo>
                  <a:pt x="61384" y="1993824"/>
                </a:lnTo>
                <a:lnTo>
                  <a:pt x="100457" y="2001825"/>
                </a:lnTo>
                <a:lnTo>
                  <a:pt x="5710178" y="2001825"/>
                </a:lnTo>
                <a:lnTo>
                  <a:pt x="5734815" y="1998721"/>
                </a:lnTo>
                <a:lnTo>
                  <a:pt x="5757185" y="1990063"/>
                </a:lnTo>
                <a:lnTo>
                  <a:pt x="5776640" y="1976594"/>
                </a:lnTo>
                <a:lnTo>
                  <a:pt x="5791052" y="1960595"/>
                </a:lnTo>
                <a:lnTo>
                  <a:pt x="5791052" y="41226"/>
                </a:lnTo>
                <a:lnTo>
                  <a:pt x="5776488" y="25042"/>
                </a:lnTo>
                <a:lnTo>
                  <a:pt x="5757052" y="11622"/>
                </a:lnTo>
                <a:lnTo>
                  <a:pt x="5734663" y="3019"/>
                </a:lnTo>
                <a:lnTo>
                  <a:pt x="5710182" y="0"/>
                </a:lnTo>
                <a:close/>
              </a:path>
            </a:pathLst>
          </a:custGeom>
          <a:solidFill>
            <a:srgbClr val="6238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bg object 43"/>
          <p:cNvSpPr/>
          <p:nvPr/>
        </p:nvSpPr>
        <p:spPr>
          <a:xfrm>
            <a:off x="9342925" y="6458449"/>
            <a:ext cx="4415155" cy="1142365"/>
          </a:xfrm>
          <a:custGeom>
            <a:avLst/>
            <a:gdLst/>
            <a:ahLst/>
            <a:cxnLst/>
            <a:rect l="l" t="t" r="r" b="b"/>
            <a:pathLst>
              <a:path w="4415155" h="1142365">
                <a:moveTo>
                  <a:pt x="4003357" y="0"/>
                </a:moveTo>
                <a:lnTo>
                  <a:pt x="0" y="0"/>
                </a:lnTo>
                <a:lnTo>
                  <a:pt x="0" y="1142112"/>
                </a:lnTo>
                <a:lnTo>
                  <a:pt x="4415123" y="1142112"/>
                </a:lnTo>
                <a:lnTo>
                  <a:pt x="4003357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bg object 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043558" y="6277317"/>
            <a:ext cx="95275" cy="94883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043558" y="6713297"/>
            <a:ext cx="95275" cy="94883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043558" y="7149289"/>
            <a:ext cx="95275" cy="94904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043558" y="7585271"/>
            <a:ext cx="95275" cy="949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052" y="0"/>
            <a:ext cx="17700659" cy="10286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699" y="2926079"/>
            <a:ext cx="6858000" cy="55168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05215" y="2535935"/>
            <a:ext cx="3610355" cy="189585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34800" y="2947416"/>
            <a:ext cx="5123688" cy="88544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38884" y="4172711"/>
            <a:ext cx="4058412" cy="27432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88479" y="4843271"/>
            <a:ext cx="4027931" cy="191414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34800" y="4870703"/>
            <a:ext cx="5276088" cy="134264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77923" y="7600188"/>
            <a:ext cx="4114800" cy="19812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57543" y="7600188"/>
            <a:ext cx="4657344" cy="19431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938003" y="6755892"/>
            <a:ext cx="7325868" cy="119176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734800" y="8106156"/>
            <a:ext cx="4666488" cy="20482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010" y="40335"/>
            <a:ext cx="17003979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11755" y="2892704"/>
            <a:ext cx="13484225" cy="54743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png"/><Relationship Id="rId4" Type="http://schemas.openxmlformats.org/officeDocument/2006/relationships/hyperlink" Target="http://tinyurl.com/55jp6f74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1B1B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217931" y="1028700"/>
            <a:ext cx="18028920" cy="7964805"/>
            <a:chOff x="217931" y="1028700"/>
            <a:chExt cx="18028920" cy="796480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88308" y="1028700"/>
              <a:ext cx="14258544" cy="68961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17931" y="5143500"/>
              <a:ext cx="11313160" cy="3850004"/>
            </a:xfrm>
            <a:custGeom>
              <a:avLst/>
              <a:gdLst/>
              <a:ahLst/>
              <a:cxnLst/>
              <a:rect l="l" t="t" r="r" b="b"/>
              <a:pathLst>
                <a:path w="11313160" h="3850004">
                  <a:moveTo>
                    <a:pt x="11312652" y="0"/>
                  </a:moveTo>
                  <a:lnTo>
                    <a:pt x="0" y="0"/>
                  </a:lnTo>
                  <a:lnTo>
                    <a:pt x="0" y="3849624"/>
                  </a:lnTo>
                  <a:lnTo>
                    <a:pt x="11312652" y="3849624"/>
                  </a:lnTo>
                  <a:lnTo>
                    <a:pt x="11312652" y="0"/>
                  </a:lnTo>
                  <a:close/>
                </a:path>
              </a:pathLst>
            </a:custGeom>
            <a:solidFill>
              <a:srgbClr val="71775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1036165" y="891708"/>
            <a:ext cx="16219805" cy="0"/>
          </a:xfrm>
          <a:custGeom>
            <a:avLst/>
            <a:gdLst/>
            <a:ahLst/>
            <a:cxnLst/>
            <a:rect l="l" t="t" r="r" b="b"/>
            <a:pathLst>
              <a:path w="16219805" h="0">
                <a:moveTo>
                  <a:pt x="0" y="0"/>
                </a:moveTo>
                <a:lnTo>
                  <a:pt x="16219350" y="0"/>
                </a:lnTo>
              </a:path>
            </a:pathLst>
          </a:custGeom>
          <a:ln w="20820">
            <a:solidFill>
              <a:srgbClr val="44444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47548" y="5494782"/>
            <a:ext cx="8110855" cy="3714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720"/>
              </a:lnSpc>
              <a:spcBef>
                <a:spcPts val="100"/>
              </a:spcBef>
            </a:pPr>
            <a:r>
              <a:rPr dirty="0" sz="7200" spc="-380">
                <a:solidFill>
                  <a:srgbClr val="D9D3D3"/>
                </a:solidFill>
                <a:latin typeface="Arial Black"/>
                <a:cs typeface="Arial Black"/>
              </a:rPr>
              <a:t>GLOBAL</a:t>
            </a:r>
            <a:endParaRPr sz="7200">
              <a:latin typeface="Arial Black"/>
              <a:cs typeface="Arial Black"/>
            </a:endParaRPr>
          </a:p>
          <a:p>
            <a:pPr marL="12700">
              <a:lnSpc>
                <a:spcPts val="6800"/>
              </a:lnSpc>
            </a:pPr>
            <a:r>
              <a:rPr dirty="0" sz="7200" spc="-310">
                <a:solidFill>
                  <a:srgbClr val="D9D3D3"/>
                </a:solidFill>
                <a:latin typeface="Arial Black"/>
                <a:cs typeface="Arial Black"/>
              </a:rPr>
              <a:t>PILLOW</a:t>
            </a:r>
            <a:endParaRPr sz="7200">
              <a:latin typeface="Arial Black"/>
              <a:cs typeface="Arial Black"/>
            </a:endParaRPr>
          </a:p>
          <a:p>
            <a:pPr marL="12700" marR="5080">
              <a:lnSpc>
                <a:spcPct val="78800"/>
              </a:lnSpc>
              <a:spcBef>
                <a:spcPts val="905"/>
              </a:spcBef>
            </a:pPr>
            <a:r>
              <a:rPr dirty="0" sz="7200" spc="-555">
                <a:solidFill>
                  <a:srgbClr val="D9D3D3"/>
                </a:solidFill>
                <a:latin typeface="Arial Black"/>
                <a:cs typeface="Arial Black"/>
              </a:rPr>
              <a:t>MARKET</a:t>
            </a:r>
            <a:r>
              <a:rPr dirty="0" sz="7200" spc="-80">
                <a:solidFill>
                  <a:srgbClr val="D9D3D3"/>
                </a:solidFill>
                <a:latin typeface="Arial Black"/>
                <a:cs typeface="Arial Black"/>
              </a:rPr>
              <a:t> </a:t>
            </a:r>
            <a:r>
              <a:rPr dirty="0" sz="7200" spc="-515">
                <a:solidFill>
                  <a:srgbClr val="D9D3D3"/>
                </a:solidFill>
                <a:latin typeface="Arial Black"/>
                <a:cs typeface="Arial Black"/>
              </a:rPr>
              <a:t>REPORT </a:t>
            </a:r>
            <a:r>
              <a:rPr dirty="0" sz="7200" spc="-20">
                <a:solidFill>
                  <a:srgbClr val="D9D3D3"/>
                </a:solidFill>
                <a:latin typeface="Arial Black"/>
                <a:cs typeface="Arial Black"/>
              </a:rPr>
              <a:t>2024</a:t>
            </a:r>
            <a:endParaRPr sz="7200">
              <a:latin typeface="Arial Black"/>
              <a:cs typeface="Arial Black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279007" y="9497059"/>
            <a:ext cx="637095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649" y="214985"/>
            <a:ext cx="11522710" cy="3417570"/>
          </a:xfrm>
          <a:prstGeom prst="rect"/>
        </p:spPr>
        <p:txBody>
          <a:bodyPr wrap="square" lIns="0" tIns="177165" rIns="0" bIns="0" rtlCol="0" vert="horz">
            <a:spAutoFit/>
          </a:bodyPr>
          <a:lstStyle/>
          <a:p>
            <a:pPr marL="5767705">
              <a:lnSpc>
                <a:spcPct val="100000"/>
              </a:lnSpc>
              <a:spcBef>
                <a:spcPts val="1395"/>
              </a:spcBef>
            </a:pPr>
            <a:r>
              <a:rPr dirty="0" sz="6500" spc="-200">
                <a:solidFill>
                  <a:srgbClr val="000000"/>
                </a:solidFill>
              </a:rPr>
              <a:t>INTRODUCTIO</a:t>
            </a:r>
            <a:endParaRPr sz="6500"/>
          </a:p>
          <a:p>
            <a:pPr marL="12700" marR="3328670">
              <a:lnSpc>
                <a:spcPct val="107800"/>
              </a:lnSpc>
              <a:spcBef>
                <a:spcPts val="685"/>
              </a:spcBef>
            </a:pPr>
            <a:r>
              <a:rPr dirty="0" sz="3300" spc="-25">
                <a:solidFill>
                  <a:srgbClr val="000000"/>
                </a:solidFill>
              </a:rPr>
              <a:t>Over</a:t>
            </a:r>
            <a:r>
              <a:rPr dirty="0" sz="3300" spc="-290">
                <a:solidFill>
                  <a:srgbClr val="000000"/>
                </a:solidFill>
              </a:rPr>
              <a:t> </a:t>
            </a:r>
            <a:r>
              <a:rPr dirty="0" sz="3300" spc="70">
                <a:solidFill>
                  <a:srgbClr val="000000"/>
                </a:solidFill>
              </a:rPr>
              <a:t>the</a:t>
            </a:r>
            <a:r>
              <a:rPr dirty="0" sz="3300" spc="-275">
                <a:solidFill>
                  <a:srgbClr val="000000"/>
                </a:solidFill>
              </a:rPr>
              <a:t> </a:t>
            </a:r>
            <a:r>
              <a:rPr dirty="0" sz="3300" spc="-50">
                <a:solidFill>
                  <a:srgbClr val="000000"/>
                </a:solidFill>
              </a:rPr>
              <a:t>last</a:t>
            </a:r>
            <a:r>
              <a:rPr dirty="0" sz="3300" spc="-280">
                <a:solidFill>
                  <a:srgbClr val="000000"/>
                </a:solidFill>
              </a:rPr>
              <a:t> </a:t>
            </a:r>
            <a:r>
              <a:rPr dirty="0" sz="3300" spc="-20">
                <a:solidFill>
                  <a:srgbClr val="000000"/>
                </a:solidFill>
              </a:rPr>
              <a:t>decade,</a:t>
            </a:r>
            <a:r>
              <a:rPr dirty="0" sz="3300" spc="-275">
                <a:solidFill>
                  <a:srgbClr val="000000"/>
                </a:solidFill>
              </a:rPr>
              <a:t> </a:t>
            </a:r>
            <a:r>
              <a:rPr dirty="0" sz="3300" spc="70">
                <a:solidFill>
                  <a:srgbClr val="000000"/>
                </a:solidFill>
              </a:rPr>
              <a:t>the</a:t>
            </a:r>
            <a:r>
              <a:rPr dirty="0" sz="3300" spc="-290">
                <a:solidFill>
                  <a:srgbClr val="000000"/>
                </a:solidFill>
              </a:rPr>
              <a:t> </a:t>
            </a:r>
            <a:r>
              <a:rPr dirty="0" sz="3300" spc="55">
                <a:solidFill>
                  <a:srgbClr val="000000"/>
                </a:solidFill>
              </a:rPr>
              <a:t>w</a:t>
            </a:r>
            <a:r>
              <a:rPr dirty="0" sz="3300" spc="-1600">
                <a:solidFill>
                  <a:srgbClr val="000000"/>
                </a:solidFill>
              </a:rPr>
              <a:t>o</a:t>
            </a:r>
            <a:r>
              <a:rPr dirty="0" sz="6500" spc="-3175">
                <a:solidFill>
                  <a:srgbClr val="000000"/>
                </a:solidFill>
              </a:rPr>
              <a:t>N</a:t>
            </a:r>
            <a:r>
              <a:rPr dirty="0" sz="3300" spc="55">
                <a:solidFill>
                  <a:srgbClr val="000000"/>
                </a:solidFill>
              </a:rPr>
              <a:t>rl</a:t>
            </a:r>
            <a:r>
              <a:rPr dirty="0" sz="3300" spc="45">
                <a:solidFill>
                  <a:srgbClr val="000000"/>
                </a:solidFill>
              </a:rPr>
              <a:t>d</a:t>
            </a:r>
            <a:r>
              <a:rPr dirty="0" sz="3300" spc="55">
                <a:solidFill>
                  <a:srgbClr val="000000"/>
                </a:solidFill>
              </a:rPr>
              <a:t>wide</a:t>
            </a:r>
            <a:r>
              <a:rPr dirty="0" sz="3300" spc="-434">
                <a:solidFill>
                  <a:srgbClr val="000000"/>
                </a:solidFill>
              </a:rPr>
              <a:t> </a:t>
            </a:r>
            <a:r>
              <a:rPr dirty="0" sz="3300" spc="60">
                <a:solidFill>
                  <a:srgbClr val="000000"/>
                </a:solidFill>
              </a:rPr>
              <a:t>pillow</a:t>
            </a:r>
            <a:r>
              <a:rPr dirty="0" sz="3300" spc="-165">
                <a:solidFill>
                  <a:srgbClr val="000000"/>
                </a:solidFill>
              </a:rPr>
              <a:t> </a:t>
            </a:r>
            <a:r>
              <a:rPr dirty="0" sz="3300">
                <a:solidFill>
                  <a:srgbClr val="000000"/>
                </a:solidFill>
              </a:rPr>
              <a:t>market</a:t>
            </a:r>
            <a:r>
              <a:rPr dirty="0" sz="3300" spc="-165">
                <a:solidFill>
                  <a:srgbClr val="000000"/>
                </a:solidFill>
              </a:rPr>
              <a:t> </a:t>
            </a:r>
            <a:r>
              <a:rPr dirty="0" sz="3300" spc="-25">
                <a:solidFill>
                  <a:srgbClr val="000000"/>
                </a:solidFill>
              </a:rPr>
              <a:t>has</a:t>
            </a:r>
            <a:r>
              <a:rPr dirty="0" sz="3300" spc="-165">
                <a:solidFill>
                  <a:srgbClr val="000000"/>
                </a:solidFill>
              </a:rPr>
              <a:t> </a:t>
            </a:r>
            <a:r>
              <a:rPr dirty="0" sz="3300">
                <a:solidFill>
                  <a:srgbClr val="000000"/>
                </a:solidFill>
              </a:rPr>
              <a:t>experienced</a:t>
            </a:r>
            <a:r>
              <a:rPr dirty="0" sz="3300" spc="-165">
                <a:solidFill>
                  <a:srgbClr val="000000"/>
                </a:solidFill>
              </a:rPr>
              <a:t> </a:t>
            </a:r>
            <a:r>
              <a:rPr dirty="0" sz="3300" spc="-10">
                <a:solidFill>
                  <a:srgbClr val="000000"/>
                </a:solidFill>
              </a:rPr>
              <a:t>steady </a:t>
            </a:r>
            <a:r>
              <a:rPr dirty="0" sz="3300" spc="-50">
                <a:solidFill>
                  <a:srgbClr val="000000"/>
                </a:solidFill>
              </a:rPr>
              <a:t>expansion,</a:t>
            </a:r>
            <a:r>
              <a:rPr dirty="0" sz="3300" spc="-135">
                <a:solidFill>
                  <a:srgbClr val="000000"/>
                </a:solidFill>
              </a:rPr>
              <a:t> </a:t>
            </a:r>
            <a:r>
              <a:rPr dirty="0" sz="3300">
                <a:solidFill>
                  <a:srgbClr val="000000"/>
                </a:solidFill>
              </a:rPr>
              <a:t>propelled</a:t>
            </a:r>
            <a:r>
              <a:rPr dirty="0" sz="3300" spc="-165">
                <a:solidFill>
                  <a:srgbClr val="000000"/>
                </a:solidFill>
              </a:rPr>
              <a:t> </a:t>
            </a:r>
            <a:r>
              <a:rPr dirty="0" sz="3300">
                <a:solidFill>
                  <a:srgbClr val="000000"/>
                </a:solidFill>
              </a:rPr>
              <a:t>by</a:t>
            </a:r>
            <a:r>
              <a:rPr dirty="0" sz="3300" spc="-160">
                <a:solidFill>
                  <a:srgbClr val="000000"/>
                </a:solidFill>
              </a:rPr>
              <a:t> </a:t>
            </a:r>
            <a:r>
              <a:rPr dirty="0" sz="3300">
                <a:solidFill>
                  <a:srgbClr val="000000"/>
                </a:solidFill>
              </a:rPr>
              <a:t>rising</a:t>
            </a:r>
            <a:r>
              <a:rPr dirty="0" sz="3300" spc="-155">
                <a:solidFill>
                  <a:srgbClr val="000000"/>
                </a:solidFill>
              </a:rPr>
              <a:t> </a:t>
            </a:r>
            <a:r>
              <a:rPr dirty="0" sz="3300" spc="110">
                <a:solidFill>
                  <a:srgbClr val="000000"/>
                </a:solidFill>
              </a:rPr>
              <a:t>demand</a:t>
            </a:r>
            <a:endParaRPr sz="3300"/>
          </a:p>
        </p:txBody>
      </p:sp>
      <p:sp>
        <p:nvSpPr>
          <p:cNvPr id="4" name="object 4" descr=""/>
          <p:cNvSpPr txBox="1"/>
          <p:nvPr/>
        </p:nvSpPr>
        <p:spPr>
          <a:xfrm>
            <a:off x="193649" y="3608324"/>
            <a:ext cx="8642350" cy="6451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95"/>
              </a:spcBef>
            </a:pPr>
            <a:r>
              <a:rPr dirty="0" sz="3300" spc="-45">
                <a:latin typeface="Verdana"/>
                <a:cs typeface="Verdana"/>
              </a:rPr>
              <a:t>across</a:t>
            </a:r>
            <a:r>
              <a:rPr dirty="0" sz="3300" spc="-190">
                <a:latin typeface="Verdana"/>
                <a:cs typeface="Verdana"/>
              </a:rPr>
              <a:t> </a:t>
            </a:r>
            <a:r>
              <a:rPr dirty="0" sz="3300" spc="-35">
                <a:latin typeface="Verdana"/>
                <a:cs typeface="Verdana"/>
              </a:rPr>
              <a:t>diverse</a:t>
            </a:r>
            <a:r>
              <a:rPr dirty="0" sz="3300" spc="-200">
                <a:latin typeface="Verdana"/>
                <a:cs typeface="Verdana"/>
              </a:rPr>
              <a:t> </a:t>
            </a:r>
            <a:r>
              <a:rPr dirty="0" sz="3300" spc="-80">
                <a:latin typeface="Verdana"/>
                <a:cs typeface="Verdana"/>
              </a:rPr>
              <a:t>sectors.</a:t>
            </a:r>
            <a:r>
              <a:rPr dirty="0" sz="3300" spc="-21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Residential</a:t>
            </a:r>
            <a:r>
              <a:rPr dirty="0" sz="3300" spc="-19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spaces </a:t>
            </a:r>
            <a:r>
              <a:rPr dirty="0" sz="3300" spc="-20">
                <a:latin typeface="Verdana"/>
                <a:cs typeface="Verdana"/>
              </a:rPr>
              <a:t>have</a:t>
            </a:r>
            <a:r>
              <a:rPr dirty="0" sz="3300" spc="-27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seen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7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surge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55">
                <a:latin typeface="Verdana"/>
                <a:cs typeface="Verdana"/>
              </a:rPr>
              <a:t>in</a:t>
            </a:r>
            <a:r>
              <a:rPr dirty="0" sz="3300" spc="-275">
                <a:latin typeface="Verdana"/>
                <a:cs typeface="Verdana"/>
              </a:rPr>
              <a:t> </a:t>
            </a:r>
            <a:r>
              <a:rPr dirty="0" sz="3300" spc="120">
                <a:latin typeface="Verdana"/>
                <a:cs typeface="Verdana"/>
              </a:rPr>
              <a:t>demand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40">
                <a:latin typeface="Verdana"/>
                <a:cs typeface="Verdana"/>
              </a:rPr>
              <a:t>for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pillows, </a:t>
            </a:r>
            <a:r>
              <a:rPr dirty="0" sz="3300" spc="65">
                <a:latin typeface="Verdana"/>
                <a:cs typeface="Verdana"/>
              </a:rPr>
              <a:t>while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70">
                <a:latin typeface="Verdana"/>
                <a:cs typeface="Verdana"/>
              </a:rPr>
              <a:t>the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healthcare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80">
                <a:latin typeface="Verdana"/>
                <a:cs typeface="Verdana"/>
              </a:rPr>
              <a:t>and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wellness </a:t>
            </a:r>
            <a:r>
              <a:rPr dirty="0" sz="3300">
                <a:latin typeface="Verdana"/>
                <a:cs typeface="Verdana"/>
              </a:rPr>
              <a:t>industries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-20">
                <a:latin typeface="Verdana"/>
                <a:cs typeface="Verdana"/>
              </a:rPr>
              <a:t>have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-40">
                <a:latin typeface="Verdana"/>
                <a:cs typeface="Verdana"/>
              </a:rPr>
              <a:t>also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114">
                <a:latin typeface="Verdana"/>
                <a:cs typeface="Verdana"/>
              </a:rPr>
              <a:t>become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significant </a:t>
            </a:r>
            <a:r>
              <a:rPr dirty="0" sz="3300" spc="-20">
                <a:latin typeface="Verdana"/>
                <a:cs typeface="Verdana"/>
              </a:rPr>
              <a:t>consumers.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The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market's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-35">
                <a:latin typeface="Verdana"/>
                <a:cs typeface="Verdana"/>
              </a:rPr>
              <a:t>large-</a:t>
            </a:r>
            <a:r>
              <a:rPr dirty="0" sz="3300" spc="-10">
                <a:latin typeface="Verdana"/>
                <a:cs typeface="Verdana"/>
              </a:rPr>
              <a:t>scale </a:t>
            </a:r>
            <a:r>
              <a:rPr dirty="0" sz="3300" spc="70">
                <a:latin typeface="Verdana"/>
                <a:cs typeface="Verdana"/>
              </a:rPr>
              <a:t>manufacturing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has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95">
                <a:latin typeface="Verdana"/>
                <a:cs typeface="Verdana"/>
              </a:rPr>
              <a:t>prompted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vendors</a:t>
            </a:r>
            <a:r>
              <a:rPr dirty="0" sz="3300" spc="82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to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-20">
                <a:latin typeface="Verdana"/>
                <a:cs typeface="Verdana"/>
              </a:rPr>
              <a:t>devise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110">
                <a:latin typeface="Verdana"/>
                <a:cs typeface="Verdana"/>
              </a:rPr>
              <a:t>new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strategies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-40">
                <a:latin typeface="Verdana"/>
                <a:cs typeface="Verdana"/>
              </a:rPr>
              <a:t>for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70">
                <a:latin typeface="Verdana"/>
                <a:cs typeface="Verdana"/>
              </a:rPr>
              <a:t>product </a:t>
            </a:r>
            <a:r>
              <a:rPr dirty="0" sz="3300">
                <a:latin typeface="Verdana"/>
                <a:cs typeface="Verdana"/>
              </a:rPr>
              <a:t>promotion.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As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result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of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these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factors </a:t>
            </a:r>
            <a:r>
              <a:rPr dirty="0" sz="3300" spc="80">
                <a:latin typeface="Verdana"/>
                <a:cs typeface="Verdana"/>
              </a:rPr>
              <a:t>and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-65">
                <a:latin typeface="Verdana"/>
                <a:cs typeface="Verdana"/>
              </a:rPr>
              <a:t>trends,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65">
                <a:latin typeface="Verdana"/>
                <a:cs typeface="Verdana"/>
              </a:rPr>
              <a:t>the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55">
                <a:latin typeface="Verdana"/>
                <a:cs typeface="Verdana"/>
              </a:rPr>
              <a:t>global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60">
                <a:latin typeface="Verdana"/>
                <a:cs typeface="Verdana"/>
              </a:rPr>
              <a:t>pillow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market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is </a:t>
            </a:r>
            <a:r>
              <a:rPr dirty="0" sz="3300" spc="55">
                <a:latin typeface="Verdana"/>
                <a:cs typeface="Verdana"/>
              </a:rPr>
              <a:t>expected</a:t>
            </a:r>
            <a:r>
              <a:rPr dirty="0" sz="3300" spc="-19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to</a:t>
            </a:r>
            <a:r>
              <a:rPr dirty="0" sz="3300" spc="-17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generate</a:t>
            </a:r>
            <a:r>
              <a:rPr dirty="0" sz="3300" spc="-16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substantial revenues</a:t>
            </a:r>
            <a:r>
              <a:rPr dirty="0" sz="3300" spc="-305">
                <a:latin typeface="Verdana"/>
                <a:cs typeface="Verdana"/>
              </a:rPr>
              <a:t> </a:t>
            </a:r>
            <a:r>
              <a:rPr dirty="0" sz="3300" spc="55">
                <a:latin typeface="Verdana"/>
                <a:cs typeface="Verdana"/>
              </a:rPr>
              <a:t>in</a:t>
            </a:r>
            <a:r>
              <a:rPr dirty="0" sz="3300" spc="-280">
                <a:latin typeface="Verdana"/>
                <a:cs typeface="Verdana"/>
              </a:rPr>
              <a:t> </a:t>
            </a:r>
            <a:r>
              <a:rPr dirty="0" sz="3300" spc="70">
                <a:latin typeface="Verdana"/>
                <a:cs typeface="Verdana"/>
              </a:rPr>
              <a:t>the</a:t>
            </a:r>
            <a:r>
              <a:rPr dirty="0" sz="3300" spc="-295">
                <a:latin typeface="Verdana"/>
                <a:cs typeface="Verdana"/>
              </a:rPr>
              <a:t> </a:t>
            </a:r>
            <a:r>
              <a:rPr dirty="0" sz="3300" spc="135">
                <a:latin typeface="Verdana"/>
                <a:cs typeface="Verdana"/>
              </a:rPr>
              <a:t>coming</a:t>
            </a:r>
            <a:r>
              <a:rPr dirty="0" sz="3300" spc="-28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years.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57619" y="6057747"/>
              <a:ext cx="8166734" cy="2463800"/>
            </a:xfrm>
            <a:custGeom>
              <a:avLst/>
              <a:gdLst/>
              <a:ahLst/>
              <a:cxnLst/>
              <a:rect l="l" t="t" r="r" b="b"/>
              <a:pathLst>
                <a:path w="8166734" h="2463800">
                  <a:moveTo>
                    <a:pt x="7217043" y="0"/>
                  </a:moveTo>
                  <a:lnTo>
                    <a:pt x="949492" y="0"/>
                  </a:lnTo>
                  <a:lnTo>
                    <a:pt x="899299" y="1364"/>
                  </a:lnTo>
                  <a:lnTo>
                    <a:pt x="849478" y="5348"/>
                  </a:lnTo>
                  <a:lnTo>
                    <a:pt x="800123" y="11911"/>
                  </a:lnTo>
                  <a:lnTo>
                    <a:pt x="751328" y="21014"/>
                  </a:lnTo>
                  <a:lnTo>
                    <a:pt x="703185" y="32618"/>
                  </a:lnTo>
                  <a:lnTo>
                    <a:pt x="655791" y="46683"/>
                  </a:lnTo>
                  <a:lnTo>
                    <a:pt x="609237" y="63169"/>
                  </a:lnTo>
                  <a:lnTo>
                    <a:pt x="563619" y="82037"/>
                  </a:lnTo>
                  <a:lnTo>
                    <a:pt x="519029" y="103248"/>
                  </a:lnTo>
                  <a:lnTo>
                    <a:pt x="475562" y="126762"/>
                  </a:lnTo>
                  <a:lnTo>
                    <a:pt x="433311" y="152539"/>
                  </a:lnTo>
                  <a:lnTo>
                    <a:pt x="392371" y="180541"/>
                  </a:lnTo>
                  <a:lnTo>
                    <a:pt x="352835" y="210727"/>
                  </a:lnTo>
                  <a:lnTo>
                    <a:pt x="314797" y="243058"/>
                  </a:lnTo>
                  <a:lnTo>
                    <a:pt x="278351" y="277495"/>
                  </a:lnTo>
                  <a:lnTo>
                    <a:pt x="243878" y="313709"/>
                  </a:lnTo>
                  <a:lnTo>
                    <a:pt x="211512" y="351507"/>
                  </a:lnTo>
                  <a:lnTo>
                    <a:pt x="181291" y="390793"/>
                  </a:lnTo>
                  <a:lnTo>
                    <a:pt x="153254" y="431477"/>
                  </a:lnTo>
                  <a:lnTo>
                    <a:pt x="127440" y="473463"/>
                  </a:lnTo>
                  <a:lnTo>
                    <a:pt x="103886" y="516659"/>
                  </a:lnTo>
                  <a:lnTo>
                    <a:pt x="82632" y="560972"/>
                  </a:lnTo>
                  <a:lnTo>
                    <a:pt x="63716" y="606309"/>
                  </a:lnTo>
                  <a:lnTo>
                    <a:pt x="47176" y="652575"/>
                  </a:lnTo>
                  <a:lnTo>
                    <a:pt x="33051" y="699679"/>
                  </a:lnTo>
                  <a:lnTo>
                    <a:pt x="21380" y="747527"/>
                  </a:lnTo>
                  <a:lnTo>
                    <a:pt x="12200" y="796026"/>
                  </a:lnTo>
                  <a:lnTo>
                    <a:pt x="5552" y="845082"/>
                  </a:lnTo>
                  <a:lnTo>
                    <a:pt x="1472" y="894602"/>
                  </a:lnTo>
                  <a:lnTo>
                    <a:pt x="0" y="944493"/>
                  </a:lnTo>
                  <a:lnTo>
                    <a:pt x="0" y="1520601"/>
                  </a:lnTo>
                  <a:lnTo>
                    <a:pt x="1474" y="1570485"/>
                  </a:lnTo>
                  <a:lnTo>
                    <a:pt x="5558" y="1619997"/>
                  </a:lnTo>
                  <a:lnTo>
                    <a:pt x="12213" y="1669044"/>
                  </a:lnTo>
                  <a:lnTo>
                    <a:pt x="21400" y="1717533"/>
                  </a:lnTo>
                  <a:lnTo>
                    <a:pt x="33080" y="1765371"/>
                  </a:lnTo>
                  <a:lnTo>
                    <a:pt x="47213" y="1812466"/>
                  </a:lnTo>
                  <a:lnTo>
                    <a:pt x="63760" y="1858725"/>
                  </a:lnTo>
                  <a:lnTo>
                    <a:pt x="82683" y="1904055"/>
                  </a:lnTo>
                  <a:lnTo>
                    <a:pt x="103941" y="1948362"/>
                  </a:lnTo>
                  <a:lnTo>
                    <a:pt x="127496" y="1991556"/>
                  </a:lnTo>
                  <a:lnTo>
                    <a:pt x="153309" y="2033542"/>
                  </a:lnTo>
                  <a:lnTo>
                    <a:pt x="181340" y="2074228"/>
                  </a:lnTo>
                  <a:lnTo>
                    <a:pt x="211550" y="2113521"/>
                  </a:lnTo>
                  <a:lnTo>
                    <a:pt x="243900" y="2151328"/>
                  </a:lnTo>
                  <a:lnTo>
                    <a:pt x="278351" y="2187558"/>
                  </a:lnTo>
                  <a:lnTo>
                    <a:pt x="945945" y="2463327"/>
                  </a:lnTo>
                  <a:lnTo>
                    <a:pt x="7220633" y="2463327"/>
                  </a:lnTo>
                  <a:lnTo>
                    <a:pt x="7888227" y="2187558"/>
                  </a:lnTo>
                  <a:lnTo>
                    <a:pt x="7922823" y="2151205"/>
                  </a:lnTo>
                  <a:lnTo>
                    <a:pt x="7955297" y="2113256"/>
                  </a:lnTo>
                  <a:lnTo>
                    <a:pt x="7985609" y="2073805"/>
                  </a:lnTo>
                  <a:lnTo>
                    <a:pt x="8013720" y="2032947"/>
                  </a:lnTo>
                  <a:lnTo>
                    <a:pt x="8039592" y="1990775"/>
                  </a:lnTo>
                  <a:lnTo>
                    <a:pt x="8063185" y="1947386"/>
                  </a:lnTo>
                  <a:lnTo>
                    <a:pt x="8084461" y="1902872"/>
                  </a:lnTo>
                  <a:lnTo>
                    <a:pt x="8103379" y="1857329"/>
                  </a:lnTo>
                  <a:lnTo>
                    <a:pt x="8119902" y="1810852"/>
                  </a:lnTo>
                  <a:lnTo>
                    <a:pt x="8133990" y="1763534"/>
                  </a:lnTo>
                  <a:lnTo>
                    <a:pt x="8145604" y="1715471"/>
                  </a:lnTo>
                  <a:lnTo>
                    <a:pt x="8154705" y="1666757"/>
                  </a:lnTo>
                  <a:lnTo>
                    <a:pt x="8161254" y="1617486"/>
                  </a:lnTo>
                  <a:lnTo>
                    <a:pt x="8165213" y="1567753"/>
                  </a:lnTo>
                  <a:lnTo>
                    <a:pt x="8166462" y="1520601"/>
                  </a:lnTo>
                  <a:lnTo>
                    <a:pt x="8166462" y="944493"/>
                  </a:lnTo>
                  <a:lnTo>
                    <a:pt x="8165211" y="897339"/>
                  </a:lnTo>
                  <a:lnTo>
                    <a:pt x="8161250" y="847609"/>
                  </a:lnTo>
                  <a:lnTo>
                    <a:pt x="8154695" y="798343"/>
                  </a:lnTo>
                  <a:lnTo>
                    <a:pt x="8145588" y="749636"/>
                  </a:lnTo>
                  <a:lnTo>
                    <a:pt x="8133967" y="701582"/>
                  </a:lnTo>
                  <a:lnTo>
                    <a:pt x="8119872" y="654273"/>
                  </a:lnTo>
                  <a:lnTo>
                    <a:pt x="8103342" y="607804"/>
                  </a:lnTo>
                  <a:lnTo>
                    <a:pt x="8084419" y="562267"/>
                  </a:lnTo>
                  <a:lnTo>
                    <a:pt x="8063140" y="517757"/>
                  </a:lnTo>
                  <a:lnTo>
                    <a:pt x="8039545" y="474367"/>
                  </a:lnTo>
                  <a:lnTo>
                    <a:pt x="8013675" y="432191"/>
                  </a:lnTo>
                  <a:lnTo>
                    <a:pt x="7985568" y="391322"/>
                  </a:lnTo>
                  <a:lnTo>
                    <a:pt x="7955265" y="351854"/>
                  </a:lnTo>
                  <a:lnTo>
                    <a:pt x="7922805" y="313880"/>
                  </a:lnTo>
                  <a:lnTo>
                    <a:pt x="7888227" y="277495"/>
                  </a:lnTo>
                  <a:lnTo>
                    <a:pt x="7851796" y="243021"/>
                  </a:lnTo>
                  <a:lnTo>
                    <a:pt x="7813769" y="210663"/>
                  </a:lnTo>
                  <a:lnTo>
                    <a:pt x="7774241" y="180460"/>
                  </a:lnTo>
                  <a:lnTo>
                    <a:pt x="7733307" y="152449"/>
                  </a:lnTo>
                  <a:lnTo>
                    <a:pt x="7691058" y="126668"/>
                  </a:lnTo>
                  <a:lnTo>
                    <a:pt x="7647591" y="103157"/>
                  </a:lnTo>
                  <a:lnTo>
                    <a:pt x="7602999" y="81953"/>
                  </a:lnTo>
                  <a:lnTo>
                    <a:pt x="7557376" y="63096"/>
                  </a:lnTo>
                  <a:lnTo>
                    <a:pt x="7510816" y="46622"/>
                  </a:lnTo>
                  <a:lnTo>
                    <a:pt x="7463412" y="32571"/>
                  </a:lnTo>
                  <a:lnTo>
                    <a:pt x="7415260" y="20981"/>
                  </a:lnTo>
                  <a:lnTo>
                    <a:pt x="7366453" y="11891"/>
                  </a:lnTo>
                  <a:lnTo>
                    <a:pt x="7317085" y="5338"/>
                  </a:lnTo>
                  <a:lnTo>
                    <a:pt x="7267250" y="1362"/>
                  </a:lnTo>
                  <a:lnTo>
                    <a:pt x="7217043" y="0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443" y="6352032"/>
              <a:ext cx="1999488" cy="200101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57619" y="3399891"/>
              <a:ext cx="8166734" cy="2463800"/>
            </a:xfrm>
            <a:custGeom>
              <a:avLst/>
              <a:gdLst/>
              <a:ahLst/>
              <a:cxnLst/>
              <a:rect l="l" t="t" r="r" b="b"/>
              <a:pathLst>
                <a:path w="8166734" h="2463800">
                  <a:moveTo>
                    <a:pt x="7217360" y="0"/>
                  </a:moveTo>
                  <a:lnTo>
                    <a:pt x="949176" y="0"/>
                  </a:lnTo>
                  <a:lnTo>
                    <a:pt x="898615" y="1402"/>
                  </a:lnTo>
                  <a:lnTo>
                    <a:pt x="848849" y="5416"/>
                  </a:lnTo>
                  <a:lnTo>
                    <a:pt x="799549" y="12002"/>
                  </a:lnTo>
                  <a:lnTo>
                    <a:pt x="750808" y="21121"/>
                  </a:lnTo>
                  <a:lnTo>
                    <a:pt x="702720" y="32735"/>
                  </a:lnTo>
                  <a:lnTo>
                    <a:pt x="655379" y="46804"/>
                  </a:lnTo>
                  <a:lnTo>
                    <a:pt x="608878" y="63289"/>
                  </a:lnTo>
                  <a:lnTo>
                    <a:pt x="563310" y="82152"/>
                  </a:lnTo>
                  <a:lnTo>
                    <a:pt x="518770" y="103354"/>
                  </a:lnTo>
                  <a:lnTo>
                    <a:pt x="475352" y="126855"/>
                  </a:lnTo>
                  <a:lnTo>
                    <a:pt x="433147" y="152617"/>
                  </a:lnTo>
                  <a:lnTo>
                    <a:pt x="392252" y="180601"/>
                  </a:lnTo>
                  <a:lnTo>
                    <a:pt x="352758" y="210768"/>
                  </a:lnTo>
                  <a:lnTo>
                    <a:pt x="314760" y="243079"/>
                  </a:lnTo>
                  <a:lnTo>
                    <a:pt x="278350" y="277495"/>
                  </a:lnTo>
                  <a:lnTo>
                    <a:pt x="243878" y="313709"/>
                  </a:lnTo>
                  <a:lnTo>
                    <a:pt x="211512" y="351507"/>
                  </a:lnTo>
                  <a:lnTo>
                    <a:pt x="181291" y="390793"/>
                  </a:lnTo>
                  <a:lnTo>
                    <a:pt x="153254" y="431477"/>
                  </a:lnTo>
                  <a:lnTo>
                    <a:pt x="127440" y="473463"/>
                  </a:lnTo>
                  <a:lnTo>
                    <a:pt x="103886" y="516659"/>
                  </a:lnTo>
                  <a:lnTo>
                    <a:pt x="82632" y="560972"/>
                  </a:lnTo>
                  <a:lnTo>
                    <a:pt x="63716" y="606308"/>
                  </a:lnTo>
                  <a:lnTo>
                    <a:pt x="47176" y="652575"/>
                  </a:lnTo>
                  <a:lnTo>
                    <a:pt x="33051" y="699679"/>
                  </a:lnTo>
                  <a:lnTo>
                    <a:pt x="21380" y="747527"/>
                  </a:lnTo>
                  <a:lnTo>
                    <a:pt x="12200" y="796025"/>
                  </a:lnTo>
                  <a:lnTo>
                    <a:pt x="5552" y="845082"/>
                  </a:lnTo>
                  <a:lnTo>
                    <a:pt x="1472" y="894602"/>
                  </a:lnTo>
                  <a:lnTo>
                    <a:pt x="0" y="944493"/>
                  </a:lnTo>
                  <a:lnTo>
                    <a:pt x="0" y="1520601"/>
                  </a:lnTo>
                  <a:lnTo>
                    <a:pt x="1474" y="1570485"/>
                  </a:lnTo>
                  <a:lnTo>
                    <a:pt x="5558" y="1619997"/>
                  </a:lnTo>
                  <a:lnTo>
                    <a:pt x="12213" y="1669044"/>
                  </a:lnTo>
                  <a:lnTo>
                    <a:pt x="21400" y="1717533"/>
                  </a:lnTo>
                  <a:lnTo>
                    <a:pt x="33080" y="1765371"/>
                  </a:lnTo>
                  <a:lnTo>
                    <a:pt x="47213" y="1812466"/>
                  </a:lnTo>
                  <a:lnTo>
                    <a:pt x="63760" y="1858725"/>
                  </a:lnTo>
                  <a:lnTo>
                    <a:pt x="82683" y="1904055"/>
                  </a:lnTo>
                  <a:lnTo>
                    <a:pt x="103941" y="1948362"/>
                  </a:lnTo>
                  <a:lnTo>
                    <a:pt x="127496" y="1991556"/>
                  </a:lnTo>
                  <a:lnTo>
                    <a:pt x="153309" y="2033542"/>
                  </a:lnTo>
                  <a:lnTo>
                    <a:pt x="181340" y="2074228"/>
                  </a:lnTo>
                  <a:lnTo>
                    <a:pt x="211550" y="2113521"/>
                  </a:lnTo>
                  <a:lnTo>
                    <a:pt x="243900" y="2151328"/>
                  </a:lnTo>
                  <a:lnTo>
                    <a:pt x="278351" y="2187558"/>
                  </a:lnTo>
                  <a:lnTo>
                    <a:pt x="945216" y="2463327"/>
                  </a:lnTo>
                  <a:lnTo>
                    <a:pt x="7221372" y="2463327"/>
                  </a:lnTo>
                  <a:lnTo>
                    <a:pt x="7888227" y="2187558"/>
                  </a:lnTo>
                  <a:lnTo>
                    <a:pt x="7922823" y="2151205"/>
                  </a:lnTo>
                  <a:lnTo>
                    <a:pt x="7955297" y="2113256"/>
                  </a:lnTo>
                  <a:lnTo>
                    <a:pt x="7985609" y="2073805"/>
                  </a:lnTo>
                  <a:lnTo>
                    <a:pt x="8013720" y="2032947"/>
                  </a:lnTo>
                  <a:lnTo>
                    <a:pt x="8039592" y="1990776"/>
                  </a:lnTo>
                  <a:lnTo>
                    <a:pt x="8063185" y="1947386"/>
                  </a:lnTo>
                  <a:lnTo>
                    <a:pt x="8084461" y="1902872"/>
                  </a:lnTo>
                  <a:lnTo>
                    <a:pt x="8103379" y="1857330"/>
                  </a:lnTo>
                  <a:lnTo>
                    <a:pt x="8119902" y="1810852"/>
                  </a:lnTo>
                  <a:lnTo>
                    <a:pt x="8133990" y="1763535"/>
                  </a:lnTo>
                  <a:lnTo>
                    <a:pt x="8145604" y="1715471"/>
                  </a:lnTo>
                  <a:lnTo>
                    <a:pt x="8154705" y="1666757"/>
                  </a:lnTo>
                  <a:lnTo>
                    <a:pt x="8161254" y="1617486"/>
                  </a:lnTo>
                  <a:lnTo>
                    <a:pt x="8165213" y="1567754"/>
                  </a:lnTo>
                  <a:lnTo>
                    <a:pt x="8166462" y="1520601"/>
                  </a:lnTo>
                  <a:lnTo>
                    <a:pt x="8166462" y="944493"/>
                  </a:lnTo>
                  <a:lnTo>
                    <a:pt x="8165211" y="897339"/>
                  </a:lnTo>
                  <a:lnTo>
                    <a:pt x="8161250" y="847609"/>
                  </a:lnTo>
                  <a:lnTo>
                    <a:pt x="8154695" y="798343"/>
                  </a:lnTo>
                  <a:lnTo>
                    <a:pt x="8145588" y="749637"/>
                  </a:lnTo>
                  <a:lnTo>
                    <a:pt x="8133967" y="701582"/>
                  </a:lnTo>
                  <a:lnTo>
                    <a:pt x="8119872" y="654273"/>
                  </a:lnTo>
                  <a:lnTo>
                    <a:pt x="8103342" y="607804"/>
                  </a:lnTo>
                  <a:lnTo>
                    <a:pt x="8084419" y="562268"/>
                  </a:lnTo>
                  <a:lnTo>
                    <a:pt x="8063140" y="517758"/>
                  </a:lnTo>
                  <a:lnTo>
                    <a:pt x="8039545" y="474368"/>
                  </a:lnTo>
                  <a:lnTo>
                    <a:pt x="8013675" y="432192"/>
                  </a:lnTo>
                  <a:lnTo>
                    <a:pt x="7985568" y="391323"/>
                  </a:lnTo>
                  <a:lnTo>
                    <a:pt x="7955265" y="351854"/>
                  </a:lnTo>
                  <a:lnTo>
                    <a:pt x="7922805" y="313881"/>
                  </a:lnTo>
                  <a:lnTo>
                    <a:pt x="7888226" y="277495"/>
                  </a:lnTo>
                  <a:lnTo>
                    <a:pt x="7851838" y="243061"/>
                  </a:lnTo>
                  <a:lnTo>
                    <a:pt x="7813854" y="210737"/>
                  </a:lnTo>
                  <a:lnTo>
                    <a:pt x="7774369" y="180561"/>
                  </a:lnTo>
                  <a:lnTo>
                    <a:pt x="7733477" y="152572"/>
                  </a:lnTo>
                  <a:lnTo>
                    <a:pt x="7691274" y="126809"/>
                  </a:lnTo>
                  <a:lnTo>
                    <a:pt x="7647851" y="103309"/>
                  </a:lnTo>
                  <a:lnTo>
                    <a:pt x="7603305" y="82111"/>
                  </a:lnTo>
                  <a:lnTo>
                    <a:pt x="7557730" y="63253"/>
                  </a:lnTo>
                  <a:lnTo>
                    <a:pt x="7511218" y="46774"/>
                  </a:lnTo>
                  <a:lnTo>
                    <a:pt x="7463866" y="32712"/>
                  </a:lnTo>
                  <a:lnTo>
                    <a:pt x="7415766" y="21105"/>
                  </a:lnTo>
                  <a:lnTo>
                    <a:pt x="7367014" y="11992"/>
                  </a:lnTo>
                  <a:lnTo>
                    <a:pt x="7317703" y="5411"/>
                  </a:lnTo>
                  <a:lnTo>
                    <a:pt x="7267927" y="1401"/>
                  </a:lnTo>
                  <a:lnTo>
                    <a:pt x="7217360" y="0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47195" y="6281756"/>
              <a:ext cx="1956435" cy="1955800"/>
            </a:xfrm>
            <a:custGeom>
              <a:avLst/>
              <a:gdLst/>
              <a:ahLst/>
              <a:cxnLst/>
              <a:rect l="l" t="t" r="r" b="b"/>
              <a:pathLst>
                <a:path w="1956435" h="1955800">
                  <a:moveTo>
                    <a:pt x="982933" y="0"/>
                  </a:moveTo>
                  <a:lnTo>
                    <a:pt x="928537" y="1202"/>
                  </a:lnTo>
                  <a:lnTo>
                    <a:pt x="880407" y="4818"/>
                  </a:lnTo>
                  <a:lnTo>
                    <a:pt x="832954" y="10725"/>
                  </a:lnTo>
                  <a:lnTo>
                    <a:pt x="786232" y="18868"/>
                  </a:lnTo>
                  <a:lnTo>
                    <a:pt x="740297" y="29191"/>
                  </a:lnTo>
                  <a:lnTo>
                    <a:pt x="695205" y="41637"/>
                  </a:lnTo>
                  <a:lnTo>
                    <a:pt x="651011" y="56153"/>
                  </a:lnTo>
                  <a:lnTo>
                    <a:pt x="607772" y="72681"/>
                  </a:lnTo>
                  <a:lnTo>
                    <a:pt x="565542" y="91166"/>
                  </a:lnTo>
                  <a:lnTo>
                    <a:pt x="524379" y="111552"/>
                  </a:lnTo>
                  <a:lnTo>
                    <a:pt x="484337" y="133784"/>
                  </a:lnTo>
                  <a:lnTo>
                    <a:pt x="445472" y="157805"/>
                  </a:lnTo>
                  <a:lnTo>
                    <a:pt x="407840" y="183561"/>
                  </a:lnTo>
                  <a:lnTo>
                    <a:pt x="371497" y="210994"/>
                  </a:lnTo>
                  <a:lnTo>
                    <a:pt x="336499" y="240050"/>
                  </a:lnTo>
                  <a:lnTo>
                    <a:pt x="302900" y="270673"/>
                  </a:lnTo>
                  <a:lnTo>
                    <a:pt x="270757" y="302807"/>
                  </a:lnTo>
                  <a:lnTo>
                    <a:pt x="240126" y="336396"/>
                  </a:lnTo>
                  <a:lnTo>
                    <a:pt x="211063" y="371384"/>
                  </a:lnTo>
                  <a:lnTo>
                    <a:pt x="183622" y="407716"/>
                  </a:lnTo>
                  <a:lnTo>
                    <a:pt x="157860" y="445336"/>
                  </a:lnTo>
                  <a:lnTo>
                    <a:pt x="133832" y="484189"/>
                  </a:lnTo>
                  <a:lnTo>
                    <a:pt x="111595" y="524218"/>
                  </a:lnTo>
                  <a:lnTo>
                    <a:pt x="91204" y="565367"/>
                  </a:lnTo>
                  <a:lnTo>
                    <a:pt x="72714" y="607582"/>
                  </a:lnTo>
                  <a:lnTo>
                    <a:pt x="56182" y="650806"/>
                  </a:lnTo>
                  <a:lnTo>
                    <a:pt x="41663" y="694984"/>
                  </a:lnTo>
                  <a:lnTo>
                    <a:pt x="29213" y="740059"/>
                  </a:lnTo>
                  <a:lnTo>
                    <a:pt x="18887" y="785976"/>
                  </a:lnTo>
                  <a:lnTo>
                    <a:pt x="10742" y="832680"/>
                  </a:lnTo>
                  <a:lnTo>
                    <a:pt x="4833" y="880114"/>
                  </a:lnTo>
                  <a:lnTo>
                    <a:pt x="1215" y="928223"/>
                  </a:lnTo>
                  <a:lnTo>
                    <a:pt x="0" y="974869"/>
                  </a:lnTo>
                  <a:lnTo>
                    <a:pt x="9" y="982187"/>
                  </a:lnTo>
                  <a:lnTo>
                    <a:pt x="1472" y="1033687"/>
                  </a:lnTo>
                  <a:lnTo>
                    <a:pt x="5833" y="1086502"/>
                  </a:lnTo>
                  <a:lnTo>
                    <a:pt x="12953" y="1138486"/>
                  </a:lnTo>
                  <a:lnTo>
                    <a:pt x="22759" y="1189565"/>
                  </a:lnTo>
                  <a:lnTo>
                    <a:pt x="35176" y="1239665"/>
                  </a:lnTo>
                  <a:lnTo>
                    <a:pt x="50130" y="1288712"/>
                  </a:lnTo>
                  <a:lnTo>
                    <a:pt x="67547" y="1336632"/>
                  </a:lnTo>
                  <a:lnTo>
                    <a:pt x="87352" y="1383350"/>
                  </a:lnTo>
                  <a:lnTo>
                    <a:pt x="109472" y="1428793"/>
                  </a:lnTo>
                  <a:lnTo>
                    <a:pt x="133833" y="1472885"/>
                  </a:lnTo>
                  <a:lnTo>
                    <a:pt x="160359" y="1515554"/>
                  </a:lnTo>
                  <a:lnTo>
                    <a:pt x="188978" y="1556725"/>
                  </a:lnTo>
                  <a:lnTo>
                    <a:pt x="219614" y="1596323"/>
                  </a:lnTo>
                  <a:lnTo>
                    <a:pt x="252194" y="1634275"/>
                  </a:lnTo>
                  <a:lnTo>
                    <a:pt x="286643" y="1670507"/>
                  </a:lnTo>
                  <a:lnTo>
                    <a:pt x="973647" y="1955590"/>
                  </a:lnTo>
                  <a:lnTo>
                    <a:pt x="984102" y="1955590"/>
                  </a:lnTo>
                  <a:lnTo>
                    <a:pt x="1671673" y="1669992"/>
                  </a:lnTo>
                  <a:lnTo>
                    <a:pt x="1956290" y="982187"/>
                  </a:lnTo>
                  <a:lnTo>
                    <a:pt x="1956290" y="974869"/>
                  </a:lnTo>
                  <a:lnTo>
                    <a:pt x="1671568" y="287075"/>
                  </a:lnTo>
                  <a:lnTo>
                    <a:pt x="1637635" y="254677"/>
                  </a:lnTo>
                  <a:lnTo>
                    <a:pt x="1602182" y="223919"/>
                  </a:lnTo>
                  <a:lnTo>
                    <a:pt x="1565268" y="194864"/>
                  </a:lnTo>
                  <a:lnTo>
                    <a:pt x="1526956" y="167572"/>
                  </a:lnTo>
                  <a:lnTo>
                    <a:pt x="1487306" y="142105"/>
                  </a:lnTo>
                  <a:lnTo>
                    <a:pt x="1446381" y="118524"/>
                  </a:lnTo>
                  <a:lnTo>
                    <a:pt x="1404242" y="96890"/>
                  </a:lnTo>
                  <a:lnTo>
                    <a:pt x="1360949" y="77265"/>
                  </a:lnTo>
                  <a:lnTo>
                    <a:pt x="1316565" y="59710"/>
                  </a:lnTo>
                  <a:lnTo>
                    <a:pt x="1271150" y="44286"/>
                  </a:lnTo>
                  <a:lnTo>
                    <a:pt x="1224767" y="31055"/>
                  </a:lnTo>
                  <a:lnTo>
                    <a:pt x="1177476" y="20078"/>
                  </a:lnTo>
                  <a:lnTo>
                    <a:pt x="1129338" y="11416"/>
                  </a:lnTo>
                  <a:lnTo>
                    <a:pt x="1080416" y="5130"/>
                  </a:lnTo>
                  <a:lnTo>
                    <a:pt x="1030770" y="1282"/>
                  </a:lnTo>
                  <a:lnTo>
                    <a:pt x="9829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443" y="3694176"/>
              <a:ext cx="1999488" cy="200101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47195" y="3623900"/>
              <a:ext cx="1956435" cy="1955800"/>
            </a:xfrm>
            <a:custGeom>
              <a:avLst/>
              <a:gdLst/>
              <a:ahLst/>
              <a:cxnLst/>
              <a:rect l="l" t="t" r="r" b="b"/>
              <a:pathLst>
                <a:path w="1956435" h="1955800">
                  <a:moveTo>
                    <a:pt x="982933" y="0"/>
                  </a:moveTo>
                  <a:lnTo>
                    <a:pt x="928537" y="1202"/>
                  </a:lnTo>
                  <a:lnTo>
                    <a:pt x="880407" y="4818"/>
                  </a:lnTo>
                  <a:lnTo>
                    <a:pt x="832954" y="10725"/>
                  </a:lnTo>
                  <a:lnTo>
                    <a:pt x="786232" y="18868"/>
                  </a:lnTo>
                  <a:lnTo>
                    <a:pt x="740297" y="29190"/>
                  </a:lnTo>
                  <a:lnTo>
                    <a:pt x="695205" y="41637"/>
                  </a:lnTo>
                  <a:lnTo>
                    <a:pt x="651011" y="56153"/>
                  </a:lnTo>
                  <a:lnTo>
                    <a:pt x="607772" y="72681"/>
                  </a:lnTo>
                  <a:lnTo>
                    <a:pt x="565542" y="91166"/>
                  </a:lnTo>
                  <a:lnTo>
                    <a:pt x="524379" y="111552"/>
                  </a:lnTo>
                  <a:lnTo>
                    <a:pt x="484337" y="133784"/>
                  </a:lnTo>
                  <a:lnTo>
                    <a:pt x="445472" y="157805"/>
                  </a:lnTo>
                  <a:lnTo>
                    <a:pt x="407840" y="183561"/>
                  </a:lnTo>
                  <a:lnTo>
                    <a:pt x="371497" y="210994"/>
                  </a:lnTo>
                  <a:lnTo>
                    <a:pt x="336499" y="240050"/>
                  </a:lnTo>
                  <a:lnTo>
                    <a:pt x="302900" y="270673"/>
                  </a:lnTo>
                  <a:lnTo>
                    <a:pt x="270757" y="302807"/>
                  </a:lnTo>
                  <a:lnTo>
                    <a:pt x="240126" y="336396"/>
                  </a:lnTo>
                  <a:lnTo>
                    <a:pt x="211063" y="371384"/>
                  </a:lnTo>
                  <a:lnTo>
                    <a:pt x="183622" y="407716"/>
                  </a:lnTo>
                  <a:lnTo>
                    <a:pt x="157860" y="445336"/>
                  </a:lnTo>
                  <a:lnTo>
                    <a:pt x="133832" y="484189"/>
                  </a:lnTo>
                  <a:lnTo>
                    <a:pt x="111595" y="524218"/>
                  </a:lnTo>
                  <a:lnTo>
                    <a:pt x="91204" y="565367"/>
                  </a:lnTo>
                  <a:lnTo>
                    <a:pt x="72714" y="607582"/>
                  </a:lnTo>
                  <a:lnTo>
                    <a:pt x="56182" y="650806"/>
                  </a:lnTo>
                  <a:lnTo>
                    <a:pt x="41663" y="694983"/>
                  </a:lnTo>
                  <a:lnTo>
                    <a:pt x="29213" y="740059"/>
                  </a:lnTo>
                  <a:lnTo>
                    <a:pt x="18887" y="785976"/>
                  </a:lnTo>
                  <a:lnTo>
                    <a:pt x="10742" y="832680"/>
                  </a:lnTo>
                  <a:lnTo>
                    <a:pt x="4833" y="880114"/>
                  </a:lnTo>
                  <a:lnTo>
                    <a:pt x="1215" y="928223"/>
                  </a:lnTo>
                  <a:lnTo>
                    <a:pt x="0" y="974869"/>
                  </a:lnTo>
                  <a:lnTo>
                    <a:pt x="9" y="982187"/>
                  </a:lnTo>
                  <a:lnTo>
                    <a:pt x="1472" y="1033687"/>
                  </a:lnTo>
                  <a:lnTo>
                    <a:pt x="5833" y="1086502"/>
                  </a:lnTo>
                  <a:lnTo>
                    <a:pt x="12953" y="1138486"/>
                  </a:lnTo>
                  <a:lnTo>
                    <a:pt x="22759" y="1189565"/>
                  </a:lnTo>
                  <a:lnTo>
                    <a:pt x="35176" y="1239665"/>
                  </a:lnTo>
                  <a:lnTo>
                    <a:pt x="50130" y="1288712"/>
                  </a:lnTo>
                  <a:lnTo>
                    <a:pt x="67547" y="1336632"/>
                  </a:lnTo>
                  <a:lnTo>
                    <a:pt x="87352" y="1383350"/>
                  </a:lnTo>
                  <a:lnTo>
                    <a:pt x="109472" y="1428792"/>
                  </a:lnTo>
                  <a:lnTo>
                    <a:pt x="133833" y="1472885"/>
                  </a:lnTo>
                  <a:lnTo>
                    <a:pt x="160359" y="1515554"/>
                  </a:lnTo>
                  <a:lnTo>
                    <a:pt x="188978" y="1556725"/>
                  </a:lnTo>
                  <a:lnTo>
                    <a:pt x="219614" y="1596323"/>
                  </a:lnTo>
                  <a:lnTo>
                    <a:pt x="252194" y="1634275"/>
                  </a:lnTo>
                  <a:lnTo>
                    <a:pt x="286643" y="1670507"/>
                  </a:lnTo>
                  <a:lnTo>
                    <a:pt x="973647" y="1955590"/>
                  </a:lnTo>
                  <a:lnTo>
                    <a:pt x="984102" y="1955590"/>
                  </a:lnTo>
                  <a:lnTo>
                    <a:pt x="1671673" y="1669992"/>
                  </a:lnTo>
                  <a:lnTo>
                    <a:pt x="1956290" y="982187"/>
                  </a:lnTo>
                  <a:lnTo>
                    <a:pt x="1956290" y="974869"/>
                  </a:lnTo>
                  <a:lnTo>
                    <a:pt x="1671568" y="287075"/>
                  </a:lnTo>
                  <a:lnTo>
                    <a:pt x="1637635" y="254677"/>
                  </a:lnTo>
                  <a:lnTo>
                    <a:pt x="1602182" y="223919"/>
                  </a:lnTo>
                  <a:lnTo>
                    <a:pt x="1565268" y="194864"/>
                  </a:lnTo>
                  <a:lnTo>
                    <a:pt x="1526956" y="167572"/>
                  </a:lnTo>
                  <a:lnTo>
                    <a:pt x="1487306" y="142105"/>
                  </a:lnTo>
                  <a:lnTo>
                    <a:pt x="1446381" y="118524"/>
                  </a:lnTo>
                  <a:lnTo>
                    <a:pt x="1404242" y="96890"/>
                  </a:lnTo>
                  <a:lnTo>
                    <a:pt x="1360949" y="77265"/>
                  </a:lnTo>
                  <a:lnTo>
                    <a:pt x="1316565" y="59710"/>
                  </a:lnTo>
                  <a:lnTo>
                    <a:pt x="1271150" y="44286"/>
                  </a:lnTo>
                  <a:lnTo>
                    <a:pt x="1224767" y="31055"/>
                  </a:lnTo>
                  <a:lnTo>
                    <a:pt x="1177476" y="20078"/>
                  </a:lnTo>
                  <a:lnTo>
                    <a:pt x="1129338" y="11416"/>
                  </a:lnTo>
                  <a:lnTo>
                    <a:pt x="1080416" y="5130"/>
                  </a:lnTo>
                  <a:lnTo>
                    <a:pt x="1030770" y="1282"/>
                  </a:lnTo>
                  <a:lnTo>
                    <a:pt x="9829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257096" y="6528358"/>
            <a:ext cx="1217295" cy="2047239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3900" spc="-280">
                <a:solidFill>
                  <a:srgbClr val="1E2F47"/>
                </a:solidFill>
                <a:latin typeface="Arial Black"/>
                <a:cs typeface="Arial Black"/>
              </a:rPr>
              <a:t>2023</a:t>
            </a:r>
            <a:endParaRPr sz="3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3900" spc="-25">
                <a:solidFill>
                  <a:srgbClr val="1E2F47"/>
                </a:solidFill>
                <a:latin typeface="Arial Black"/>
                <a:cs typeface="Arial Black"/>
              </a:rPr>
              <a:t>203</a:t>
            </a:r>
            <a:endParaRPr sz="3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3900" spc="-50">
                <a:solidFill>
                  <a:srgbClr val="1E2F47"/>
                </a:solidFill>
                <a:latin typeface="Arial Black"/>
                <a:cs typeface="Arial Black"/>
              </a:rPr>
              <a:t>0</a:t>
            </a:r>
            <a:endParaRPr sz="3900">
              <a:latin typeface="Arial Black"/>
              <a:cs typeface="Arial Black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63827" y="4174947"/>
            <a:ext cx="993775" cy="1522095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4250" spc="-340">
                <a:solidFill>
                  <a:srgbClr val="1E2F47"/>
                </a:solidFill>
                <a:latin typeface="Arial Black"/>
                <a:cs typeface="Arial Black"/>
              </a:rPr>
              <a:t>202</a:t>
            </a:r>
            <a:endParaRPr sz="42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4250" spc="-335">
                <a:solidFill>
                  <a:srgbClr val="1E2F47"/>
                </a:solidFill>
                <a:latin typeface="Arial Black"/>
                <a:cs typeface="Arial Black"/>
              </a:rPr>
              <a:t>3</a:t>
            </a:r>
            <a:endParaRPr sz="425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624834" y="3748407"/>
            <a:ext cx="3390900" cy="438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dirty="0" sz="4450" spc="-29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405">
                <a:solidFill>
                  <a:srgbClr val="FFFFFF"/>
                </a:solidFill>
                <a:latin typeface="Arial"/>
                <a:cs typeface="Arial"/>
              </a:rPr>
              <a:t>SIZE </a:t>
            </a:r>
            <a:r>
              <a:rPr dirty="0" sz="4450" spc="-2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5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75">
                <a:solidFill>
                  <a:srgbClr val="FFFFFF"/>
                </a:solidFill>
                <a:latin typeface="Arial"/>
                <a:cs typeface="Arial"/>
              </a:rPr>
              <a:t>5.9</a:t>
            </a:r>
            <a:endParaRPr sz="4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44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  <a:p>
            <a:pPr marL="1162050" marR="768350" indent="-201930">
              <a:lnSpc>
                <a:spcPct val="115900"/>
              </a:lnSpc>
              <a:spcBef>
                <a:spcPts val="2940"/>
              </a:spcBef>
            </a:pPr>
            <a:r>
              <a:rPr dirty="0" sz="460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20">
                <a:solidFill>
                  <a:srgbClr val="FFFFFF"/>
                </a:solidFill>
                <a:latin typeface="Arial"/>
                <a:cs typeface="Arial"/>
              </a:rPr>
              <a:t>7.5%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128384" y="-84226"/>
            <a:ext cx="4172585" cy="251396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00"/>
              </a:spcBef>
            </a:pPr>
            <a:r>
              <a:rPr dirty="0" sz="7000" spc="-25"/>
              <a:t>KEY </a:t>
            </a:r>
            <a:r>
              <a:rPr dirty="0" sz="7000" spc="-415"/>
              <a:t>INSIGHTS</a:t>
            </a:r>
            <a:endParaRPr sz="7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pc="-135"/>
              <a:t>REVENUE</a:t>
            </a:r>
            <a:r>
              <a:rPr dirty="0" spc="-640"/>
              <a:t> </a:t>
            </a:r>
            <a:r>
              <a:rPr dirty="0" spc="-125"/>
              <a:t>MARKET</a:t>
            </a:r>
            <a:r>
              <a:rPr dirty="0" spc="-640"/>
              <a:t> </a:t>
            </a:r>
            <a:r>
              <a:rPr dirty="0" spc="-220"/>
              <a:t>SHARE</a:t>
            </a:r>
            <a:r>
              <a:rPr dirty="0" spc="-610"/>
              <a:t> </a:t>
            </a:r>
            <a:r>
              <a:rPr dirty="0"/>
              <a:t>BY</a:t>
            </a:r>
            <a:r>
              <a:rPr dirty="0" spc="-610"/>
              <a:t> </a:t>
            </a:r>
            <a:r>
              <a:rPr dirty="0" spc="-175"/>
              <a:t>SEGMENTS</a:t>
            </a:r>
            <a:r>
              <a:rPr dirty="0" spc="-605"/>
              <a:t> </a:t>
            </a:r>
            <a:r>
              <a:rPr dirty="0" spc="-335"/>
              <a:t>2022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23036" y="5316728"/>
            <a:ext cx="2232025" cy="86741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725"/>
              </a:spcBef>
            </a:pPr>
            <a:r>
              <a:rPr dirty="0" sz="3000" spc="5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000" spc="65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67004" y="7606112"/>
            <a:ext cx="1595120" cy="10922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3000" spc="50">
                <a:solidFill>
                  <a:srgbClr val="43B4BD"/>
                </a:solidFill>
                <a:latin typeface="Verdana"/>
                <a:cs typeface="Verdana"/>
              </a:rPr>
              <a:t>Filling </a:t>
            </a: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Material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33247" y="3184627"/>
            <a:ext cx="1812925" cy="10922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Material </a:t>
            </a:r>
            <a:r>
              <a:rPr dirty="0" sz="3000" spc="65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906136" y="2649217"/>
            <a:ext cx="3185160" cy="175260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2500" spc="-300">
                <a:solidFill>
                  <a:srgbClr val="FFFFFF"/>
                </a:solidFill>
                <a:latin typeface="Verdana"/>
                <a:cs typeface="Verdana"/>
              </a:rPr>
              <a:t>100%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Cotton</a:t>
            </a:r>
            <a:endParaRPr sz="2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2500" spc="-300">
                <a:solidFill>
                  <a:srgbClr val="FFFFFF"/>
                </a:solidFill>
                <a:latin typeface="Verdana"/>
                <a:cs typeface="Verdana"/>
              </a:rPr>
              <a:t>100%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Verdana"/>
                <a:cs typeface="Verdana"/>
              </a:rPr>
              <a:t>Bamboo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Fiber</a:t>
            </a:r>
            <a:endParaRPr sz="2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2500" spc="-305">
                <a:solidFill>
                  <a:srgbClr val="FFFFFF"/>
                </a:solidFill>
                <a:latin typeface="Verdana"/>
                <a:cs typeface="Verdana"/>
              </a:rPr>
              <a:t>100%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Silk</a:t>
            </a:r>
            <a:endParaRPr sz="2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2500" spc="-300">
                <a:solidFill>
                  <a:srgbClr val="FFFFFF"/>
                </a:solidFill>
                <a:latin typeface="Verdana"/>
                <a:cs typeface="Verdana"/>
              </a:rPr>
              <a:t>100%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Polyester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06136" y="4960111"/>
            <a:ext cx="1747520" cy="15811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 marR="5080">
              <a:lnSpc>
                <a:spcPts val="2450"/>
              </a:lnSpc>
              <a:spcBef>
                <a:spcPts val="635"/>
              </a:spcBef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Decorative Sleeping</a:t>
            </a:r>
            <a:endParaRPr sz="2500">
              <a:latin typeface="Verdana"/>
              <a:cs typeface="Verdana"/>
            </a:endParaRPr>
          </a:p>
          <a:p>
            <a:pPr marL="12700" marR="348615">
              <a:lnSpc>
                <a:spcPct val="76800"/>
              </a:lnSpc>
              <a:spcBef>
                <a:spcPts val="2205"/>
              </a:spcBef>
            </a:pPr>
            <a:r>
              <a:rPr dirty="0" sz="2500" spc="80">
                <a:solidFill>
                  <a:srgbClr val="FFFFFF"/>
                </a:solidFill>
                <a:latin typeface="Verdana"/>
                <a:cs typeface="Verdana"/>
              </a:rPr>
              <a:t>Bedding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Travel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06136" y="7005573"/>
            <a:ext cx="2359660" cy="157988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 marR="5080">
              <a:lnSpc>
                <a:spcPts val="2450"/>
              </a:lnSpc>
              <a:spcBef>
                <a:spcPts val="635"/>
              </a:spcBef>
            </a:pP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Memory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5">
                <a:solidFill>
                  <a:srgbClr val="FFFFFF"/>
                </a:solidFill>
                <a:latin typeface="Verdana"/>
                <a:cs typeface="Verdana"/>
              </a:rPr>
              <a:t>Foam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Hollow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Fibre</a:t>
            </a:r>
            <a:endParaRPr sz="2500">
              <a:latin typeface="Verdana"/>
              <a:cs typeface="Verdana"/>
            </a:endParaRPr>
          </a:p>
          <a:p>
            <a:pPr marL="12700" marR="720090">
              <a:lnSpc>
                <a:spcPct val="76400"/>
              </a:lnSpc>
              <a:spcBef>
                <a:spcPts val="2220"/>
              </a:spcBef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Latex Microfiber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281150" y="3835425"/>
            <a:ext cx="1649095" cy="175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3399"/>
              </a:lnSpc>
              <a:spcBef>
                <a:spcPts val="95"/>
              </a:spcBef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Square Rectangle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Wave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Round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281150" y="6134480"/>
            <a:ext cx="2125345" cy="157988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 marR="815975">
              <a:lnSpc>
                <a:spcPts val="2450"/>
              </a:lnSpc>
              <a:spcBef>
                <a:spcPts val="635"/>
              </a:spcBef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Therapy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Cooling</a:t>
            </a:r>
            <a:endParaRPr sz="2500">
              <a:latin typeface="Verdana"/>
              <a:cs typeface="Verdana"/>
            </a:endParaRPr>
          </a:p>
          <a:p>
            <a:pPr marL="12700" marR="5080">
              <a:lnSpc>
                <a:spcPct val="76400"/>
              </a:lnSpc>
              <a:spcBef>
                <a:spcPts val="2220"/>
              </a:spcBef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Anti-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Static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Anti-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Bacteria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528175" y="4407789"/>
            <a:ext cx="3115945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00">
                <a:solidFill>
                  <a:srgbClr val="43B4BD"/>
                </a:solidFill>
                <a:latin typeface="Verdana"/>
                <a:cs typeface="Verdana"/>
              </a:rPr>
              <a:t>Shape</a:t>
            </a:r>
            <a:r>
              <a:rPr dirty="0" sz="3000" spc="-1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775317" y="6769100"/>
            <a:ext cx="3402965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00">
                <a:solidFill>
                  <a:srgbClr val="43B4BD"/>
                </a:solidFill>
                <a:latin typeface="Verdana"/>
                <a:cs typeface="Verdana"/>
              </a:rPr>
              <a:t>Feature</a:t>
            </a:r>
            <a:r>
              <a:rPr dirty="0" sz="3000" spc="-5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100"/>
              </a:spcBef>
            </a:pPr>
            <a:r>
              <a:rPr dirty="0" sz="5500" spc="110">
                <a:solidFill>
                  <a:srgbClr val="000000"/>
                </a:solidFill>
              </a:rPr>
              <a:t>Global</a:t>
            </a:r>
            <a:r>
              <a:rPr dirty="0" sz="5500" spc="-170">
                <a:solidFill>
                  <a:srgbClr val="000000"/>
                </a:solidFill>
              </a:rPr>
              <a:t> </a:t>
            </a:r>
            <a:r>
              <a:rPr dirty="0" sz="5500" spc="175">
                <a:solidFill>
                  <a:srgbClr val="000000"/>
                </a:solidFill>
              </a:rPr>
              <a:t>Pillow</a:t>
            </a:r>
            <a:r>
              <a:rPr dirty="0" sz="5500" spc="-180">
                <a:solidFill>
                  <a:srgbClr val="000000"/>
                </a:solidFill>
              </a:rPr>
              <a:t> </a:t>
            </a:r>
            <a:r>
              <a:rPr dirty="0" sz="5500">
                <a:solidFill>
                  <a:srgbClr val="000000"/>
                </a:solidFill>
              </a:rPr>
              <a:t>Market</a:t>
            </a:r>
            <a:r>
              <a:rPr dirty="0" sz="5500" spc="-185">
                <a:solidFill>
                  <a:srgbClr val="000000"/>
                </a:solidFill>
              </a:rPr>
              <a:t> </a:t>
            </a:r>
            <a:r>
              <a:rPr dirty="0" sz="5500">
                <a:solidFill>
                  <a:srgbClr val="000000"/>
                </a:solidFill>
              </a:rPr>
              <a:t>Revenue</a:t>
            </a:r>
            <a:r>
              <a:rPr dirty="0" sz="5500" spc="-160">
                <a:solidFill>
                  <a:srgbClr val="000000"/>
                </a:solidFill>
              </a:rPr>
              <a:t> </a:t>
            </a:r>
            <a:r>
              <a:rPr dirty="0" sz="5500">
                <a:solidFill>
                  <a:srgbClr val="000000"/>
                </a:solidFill>
              </a:rPr>
              <a:t>share</a:t>
            </a:r>
            <a:r>
              <a:rPr dirty="0" sz="5500" spc="-175">
                <a:solidFill>
                  <a:srgbClr val="000000"/>
                </a:solidFill>
              </a:rPr>
              <a:t> </a:t>
            </a:r>
            <a:r>
              <a:rPr dirty="0" sz="5500" spc="125">
                <a:solidFill>
                  <a:srgbClr val="000000"/>
                </a:solidFill>
              </a:rPr>
              <a:t>for </a:t>
            </a:r>
            <a:r>
              <a:rPr dirty="0" sz="5500" spc="-20">
                <a:solidFill>
                  <a:srgbClr val="000000"/>
                </a:solidFill>
              </a:rPr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0838815" y="5055184"/>
            <a:ext cx="565975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30">
                <a:latin typeface="Verdana"/>
                <a:cs typeface="Verdana"/>
              </a:rPr>
              <a:t>North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116890" y="1851619"/>
              <a:ext cx="8245475" cy="3034030"/>
            </a:xfrm>
            <a:custGeom>
              <a:avLst/>
              <a:gdLst/>
              <a:ahLst/>
              <a:cxnLst/>
              <a:rect l="l" t="t" r="r" b="b"/>
              <a:pathLst>
                <a:path w="8245475" h="3034029">
                  <a:moveTo>
                    <a:pt x="8095483" y="0"/>
                  </a:moveTo>
                  <a:lnTo>
                    <a:pt x="149379" y="0"/>
                  </a:lnTo>
                  <a:lnTo>
                    <a:pt x="102316" y="7673"/>
                  </a:lnTo>
                  <a:lnTo>
                    <a:pt x="61269" y="28968"/>
                  </a:lnTo>
                  <a:lnTo>
                    <a:pt x="28861" y="61368"/>
                  </a:lnTo>
                  <a:lnTo>
                    <a:pt x="7587" y="102377"/>
                  </a:lnTo>
                  <a:lnTo>
                    <a:pt x="10" y="149079"/>
                  </a:lnTo>
                  <a:lnTo>
                    <a:pt x="0" y="2884573"/>
                  </a:lnTo>
                  <a:lnTo>
                    <a:pt x="7575" y="2931315"/>
                  </a:lnTo>
                  <a:lnTo>
                    <a:pt x="28817" y="2972303"/>
                  </a:lnTo>
                  <a:lnTo>
                    <a:pt x="61178" y="3004697"/>
                  </a:lnTo>
                  <a:lnTo>
                    <a:pt x="102167" y="3026016"/>
                  </a:lnTo>
                  <a:lnTo>
                    <a:pt x="149297" y="3033779"/>
                  </a:lnTo>
                  <a:lnTo>
                    <a:pt x="8095143" y="3033779"/>
                  </a:lnTo>
                  <a:lnTo>
                    <a:pt x="8142337" y="3026035"/>
                  </a:lnTo>
                  <a:lnTo>
                    <a:pt x="8183402" y="3004837"/>
                  </a:lnTo>
                  <a:lnTo>
                    <a:pt x="8215858" y="2972539"/>
                  </a:lnTo>
                  <a:lnTo>
                    <a:pt x="8237226" y="2931624"/>
                  </a:lnTo>
                  <a:lnTo>
                    <a:pt x="8245026" y="2884573"/>
                  </a:lnTo>
                  <a:lnTo>
                    <a:pt x="8245026" y="149079"/>
                  </a:lnTo>
                  <a:lnTo>
                    <a:pt x="8237238" y="102040"/>
                  </a:lnTo>
                  <a:lnTo>
                    <a:pt x="8215902" y="61140"/>
                  </a:lnTo>
                  <a:lnTo>
                    <a:pt x="8183493" y="28850"/>
                  </a:lnTo>
                  <a:lnTo>
                    <a:pt x="8142486" y="7640"/>
                  </a:lnTo>
                  <a:lnTo>
                    <a:pt x="8095483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7614" y="1676980"/>
              <a:ext cx="9014460" cy="3316604"/>
            </a:xfrm>
            <a:custGeom>
              <a:avLst/>
              <a:gdLst/>
              <a:ahLst/>
              <a:cxnLst/>
              <a:rect l="l" t="t" r="r" b="b"/>
              <a:pathLst>
                <a:path w="9014460" h="3316604">
                  <a:moveTo>
                    <a:pt x="8864419" y="0"/>
                  </a:moveTo>
                  <a:lnTo>
                    <a:pt x="149719" y="0"/>
                  </a:lnTo>
                  <a:lnTo>
                    <a:pt x="102464" y="7644"/>
                  </a:lnTo>
                  <a:lnTo>
                    <a:pt x="61360" y="28914"/>
                  </a:lnTo>
                  <a:lnTo>
                    <a:pt x="28905" y="61313"/>
                  </a:lnTo>
                  <a:lnTo>
                    <a:pt x="7598" y="102348"/>
                  </a:lnTo>
                  <a:lnTo>
                    <a:pt x="9" y="149100"/>
                  </a:lnTo>
                  <a:lnTo>
                    <a:pt x="0" y="3167020"/>
                  </a:lnTo>
                  <a:lnTo>
                    <a:pt x="7599" y="3213848"/>
                  </a:lnTo>
                  <a:lnTo>
                    <a:pt x="28905" y="3254894"/>
                  </a:lnTo>
                  <a:lnTo>
                    <a:pt x="61360" y="3287304"/>
                  </a:lnTo>
                  <a:lnTo>
                    <a:pt x="102465" y="3308580"/>
                  </a:lnTo>
                  <a:lnTo>
                    <a:pt x="149719" y="3316227"/>
                  </a:lnTo>
                  <a:lnTo>
                    <a:pt x="8864419" y="3316227"/>
                  </a:lnTo>
                  <a:lnTo>
                    <a:pt x="8864419" y="3316099"/>
                  </a:lnTo>
                  <a:lnTo>
                    <a:pt x="8911614" y="3308482"/>
                  </a:lnTo>
                  <a:lnTo>
                    <a:pt x="8952679" y="3287284"/>
                  </a:lnTo>
                  <a:lnTo>
                    <a:pt x="8985135" y="3254986"/>
                  </a:lnTo>
                  <a:lnTo>
                    <a:pt x="9006502" y="3214071"/>
                  </a:lnTo>
                  <a:lnTo>
                    <a:pt x="9014303" y="3167020"/>
                  </a:lnTo>
                  <a:lnTo>
                    <a:pt x="9014302" y="149100"/>
                  </a:lnTo>
                  <a:lnTo>
                    <a:pt x="9006502" y="102051"/>
                  </a:lnTo>
                  <a:lnTo>
                    <a:pt x="8985134" y="61131"/>
                  </a:lnTo>
                  <a:lnTo>
                    <a:pt x="8952678" y="28826"/>
                  </a:lnTo>
                  <a:lnTo>
                    <a:pt x="8911613" y="7620"/>
                  </a:lnTo>
                  <a:lnTo>
                    <a:pt x="8864419" y="0"/>
                  </a:lnTo>
                  <a:close/>
                </a:path>
              </a:pathLst>
            </a:custGeom>
            <a:solidFill>
              <a:srgbClr val="635D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23499" y="2321051"/>
              <a:ext cx="3114040" cy="2095500"/>
            </a:xfrm>
            <a:custGeom>
              <a:avLst/>
              <a:gdLst/>
              <a:ahLst/>
              <a:cxnLst/>
              <a:rect l="l" t="t" r="r" b="b"/>
              <a:pathLst>
                <a:path w="3114040" h="2095500">
                  <a:moveTo>
                    <a:pt x="3113862" y="1047496"/>
                  </a:moveTo>
                  <a:lnTo>
                    <a:pt x="2581783" y="740714"/>
                  </a:lnTo>
                  <a:lnTo>
                    <a:pt x="2581783" y="149313"/>
                  </a:lnTo>
                  <a:lnTo>
                    <a:pt x="2574163" y="102349"/>
                  </a:lnTo>
                  <a:lnTo>
                    <a:pt x="2552852" y="61315"/>
                  </a:lnTo>
                  <a:lnTo>
                    <a:pt x="2520378" y="28917"/>
                  </a:lnTo>
                  <a:lnTo>
                    <a:pt x="2479243" y="7645"/>
                  </a:lnTo>
                  <a:lnTo>
                    <a:pt x="2431935" y="0"/>
                  </a:lnTo>
                  <a:lnTo>
                    <a:pt x="149821" y="0"/>
                  </a:lnTo>
                  <a:lnTo>
                    <a:pt x="102565" y="7645"/>
                  </a:lnTo>
                  <a:lnTo>
                    <a:pt x="61506" y="28867"/>
                  </a:lnTo>
                  <a:lnTo>
                    <a:pt x="29044" y="61226"/>
                  </a:lnTo>
                  <a:lnTo>
                    <a:pt x="7708" y="102196"/>
                  </a:lnTo>
                  <a:lnTo>
                    <a:pt x="0" y="149313"/>
                  </a:lnTo>
                  <a:lnTo>
                    <a:pt x="0" y="1945589"/>
                  </a:lnTo>
                  <a:lnTo>
                    <a:pt x="7708" y="1992706"/>
                  </a:lnTo>
                  <a:lnTo>
                    <a:pt x="29044" y="2033689"/>
                  </a:lnTo>
                  <a:lnTo>
                    <a:pt x="61506" y="2066036"/>
                  </a:lnTo>
                  <a:lnTo>
                    <a:pt x="102590" y="2087283"/>
                  </a:lnTo>
                  <a:lnTo>
                    <a:pt x="149821" y="2094903"/>
                  </a:lnTo>
                  <a:lnTo>
                    <a:pt x="2431935" y="2094903"/>
                  </a:lnTo>
                  <a:lnTo>
                    <a:pt x="2479243" y="2087257"/>
                  </a:lnTo>
                  <a:lnTo>
                    <a:pt x="2520378" y="2065985"/>
                  </a:lnTo>
                  <a:lnTo>
                    <a:pt x="2552852" y="2033574"/>
                  </a:lnTo>
                  <a:lnTo>
                    <a:pt x="2574163" y="1992528"/>
                  </a:lnTo>
                  <a:lnTo>
                    <a:pt x="2581783" y="1945589"/>
                  </a:lnTo>
                  <a:lnTo>
                    <a:pt x="2581783" y="1354188"/>
                  </a:lnTo>
                  <a:lnTo>
                    <a:pt x="3113862" y="1047496"/>
                  </a:lnTo>
                  <a:close/>
                </a:path>
              </a:pathLst>
            </a:custGeom>
            <a:solidFill>
              <a:srgbClr val="4536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116890" y="5474167"/>
              <a:ext cx="8245475" cy="3034030"/>
            </a:xfrm>
            <a:custGeom>
              <a:avLst/>
              <a:gdLst/>
              <a:ahLst/>
              <a:cxnLst/>
              <a:rect l="l" t="t" r="r" b="b"/>
              <a:pathLst>
                <a:path w="8245475" h="3034029">
                  <a:moveTo>
                    <a:pt x="8095483" y="0"/>
                  </a:moveTo>
                  <a:lnTo>
                    <a:pt x="149379" y="0"/>
                  </a:lnTo>
                  <a:lnTo>
                    <a:pt x="102316" y="7673"/>
                  </a:lnTo>
                  <a:lnTo>
                    <a:pt x="61269" y="28968"/>
                  </a:lnTo>
                  <a:lnTo>
                    <a:pt x="28861" y="61368"/>
                  </a:lnTo>
                  <a:lnTo>
                    <a:pt x="7587" y="102377"/>
                  </a:lnTo>
                  <a:lnTo>
                    <a:pt x="10" y="149079"/>
                  </a:lnTo>
                  <a:lnTo>
                    <a:pt x="0" y="2884573"/>
                  </a:lnTo>
                  <a:lnTo>
                    <a:pt x="7575" y="2931315"/>
                  </a:lnTo>
                  <a:lnTo>
                    <a:pt x="28817" y="2972303"/>
                  </a:lnTo>
                  <a:lnTo>
                    <a:pt x="61178" y="3004697"/>
                  </a:lnTo>
                  <a:lnTo>
                    <a:pt x="102167" y="3026016"/>
                  </a:lnTo>
                  <a:lnTo>
                    <a:pt x="149297" y="3033779"/>
                  </a:lnTo>
                  <a:lnTo>
                    <a:pt x="8095143" y="3033779"/>
                  </a:lnTo>
                  <a:lnTo>
                    <a:pt x="8142337" y="3026035"/>
                  </a:lnTo>
                  <a:lnTo>
                    <a:pt x="8183402" y="3004837"/>
                  </a:lnTo>
                  <a:lnTo>
                    <a:pt x="8215858" y="2972539"/>
                  </a:lnTo>
                  <a:lnTo>
                    <a:pt x="8237226" y="2931624"/>
                  </a:lnTo>
                  <a:lnTo>
                    <a:pt x="8245026" y="2884573"/>
                  </a:lnTo>
                  <a:lnTo>
                    <a:pt x="8245026" y="149079"/>
                  </a:lnTo>
                  <a:lnTo>
                    <a:pt x="8237238" y="102040"/>
                  </a:lnTo>
                  <a:lnTo>
                    <a:pt x="8215902" y="61140"/>
                  </a:lnTo>
                  <a:lnTo>
                    <a:pt x="8183493" y="28850"/>
                  </a:lnTo>
                  <a:lnTo>
                    <a:pt x="8142486" y="7640"/>
                  </a:lnTo>
                  <a:lnTo>
                    <a:pt x="8095483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347614" y="5299528"/>
              <a:ext cx="9014460" cy="3316604"/>
            </a:xfrm>
            <a:custGeom>
              <a:avLst/>
              <a:gdLst/>
              <a:ahLst/>
              <a:cxnLst/>
              <a:rect l="l" t="t" r="r" b="b"/>
              <a:pathLst>
                <a:path w="9014460" h="3316604">
                  <a:moveTo>
                    <a:pt x="8864419" y="0"/>
                  </a:moveTo>
                  <a:lnTo>
                    <a:pt x="149719" y="0"/>
                  </a:lnTo>
                  <a:lnTo>
                    <a:pt x="102465" y="7644"/>
                  </a:lnTo>
                  <a:lnTo>
                    <a:pt x="61360" y="28914"/>
                  </a:lnTo>
                  <a:lnTo>
                    <a:pt x="28905" y="61313"/>
                  </a:lnTo>
                  <a:lnTo>
                    <a:pt x="7599" y="102348"/>
                  </a:lnTo>
                  <a:lnTo>
                    <a:pt x="10" y="149100"/>
                  </a:lnTo>
                  <a:lnTo>
                    <a:pt x="0" y="3167020"/>
                  </a:lnTo>
                  <a:lnTo>
                    <a:pt x="7575" y="3213762"/>
                  </a:lnTo>
                  <a:lnTo>
                    <a:pt x="28817" y="3254750"/>
                  </a:lnTo>
                  <a:lnTo>
                    <a:pt x="61178" y="3287144"/>
                  </a:lnTo>
                  <a:lnTo>
                    <a:pt x="102167" y="3308463"/>
                  </a:lnTo>
                  <a:lnTo>
                    <a:pt x="149297" y="3316225"/>
                  </a:lnTo>
                  <a:lnTo>
                    <a:pt x="8864419" y="3316226"/>
                  </a:lnTo>
                  <a:lnTo>
                    <a:pt x="8911614" y="3308482"/>
                  </a:lnTo>
                  <a:lnTo>
                    <a:pt x="8952679" y="3287284"/>
                  </a:lnTo>
                  <a:lnTo>
                    <a:pt x="8985135" y="3254986"/>
                  </a:lnTo>
                  <a:lnTo>
                    <a:pt x="9006503" y="3214071"/>
                  </a:lnTo>
                  <a:lnTo>
                    <a:pt x="9014303" y="3167020"/>
                  </a:lnTo>
                  <a:lnTo>
                    <a:pt x="9014303" y="149100"/>
                  </a:lnTo>
                  <a:lnTo>
                    <a:pt x="9006502" y="102051"/>
                  </a:lnTo>
                  <a:lnTo>
                    <a:pt x="8985134" y="61131"/>
                  </a:lnTo>
                  <a:lnTo>
                    <a:pt x="8952678" y="28826"/>
                  </a:lnTo>
                  <a:lnTo>
                    <a:pt x="8911613" y="7620"/>
                  </a:lnTo>
                  <a:lnTo>
                    <a:pt x="8864419" y="0"/>
                  </a:lnTo>
                  <a:close/>
                </a:path>
              </a:pathLst>
            </a:custGeom>
            <a:solidFill>
              <a:srgbClr val="4536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23499" y="5943599"/>
              <a:ext cx="3114040" cy="2095500"/>
            </a:xfrm>
            <a:custGeom>
              <a:avLst/>
              <a:gdLst/>
              <a:ahLst/>
              <a:cxnLst/>
              <a:rect l="l" t="t" r="r" b="b"/>
              <a:pathLst>
                <a:path w="3114040" h="2095500">
                  <a:moveTo>
                    <a:pt x="3113862" y="1047496"/>
                  </a:moveTo>
                  <a:lnTo>
                    <a:pt x="2581783" y="740714"/>
                  </a:lnTo>
                  <a:lnTo>
                    <a:pt x="2581783" y="149313"/>
                  </a:lnTo>
                  <a:lnTo>
                    <a:pt x="2574163" y="102349"/>
                  </a:lnTo>
                  <a:lnTo>
                    <a:pt x="2552852" y="61315"/>
                  </a:lnTo>
                  <a:lnTo>
                    <a:pt x="2520378" y="28917"/>
                  </a:lnTo>
                  <a:lnTo>
                    <a:pt x="2479243" y="7645"/>
                  </a:lnTo>
                  <a:lnTo>
                    <a:pt x="2431935" y="0"/>
                  </a:lnTo>
                  <a:lnTo>
                    <a:pt x="149821" y="0"/>
                  </a:lnTo>
                  <a:lnTo>
                    <a:pt x="102565" y="7645"/>
                  </a:lnTo>
                  <a:lnTo>
                    <a:pt x="61506" y="28867"/>
                  </a:lnTo>
                  <a:lnTo>
                    <a:pt x="29044" y="61214"/>
                  </a:lnTo>
                  <a:lnTo>
                    <a:pt x="7708" y="102196"/>
                  </a:lnTo>
                  <a:lnTo>
                    <a:pt x="0" y="149313"/>
                  </a:lnTo>
                  <a:lnTo>
                    <a:pt x="0" y="1945589"/>
                  </a:lnTo>
                  <a:lnTo>
                    <a:pt x="7708" y="1992706"/>
                  </a:lnTo>
                  <a:lnTo>
                    <a:pt x="29044" y="2033689"/>
                  </a:lnTo>
                  <a:lnTo>
                    <a:pt x="61506" y="2066036"/>
                  </a:lnTo>
                  <a:lnTo>
                    <a:pt x="102590" y="2087283"/>
                  </a:lnTo>
                  <a:lnTo>
                    <a:pt x="149821" y="2094903"/>
                  </a:lnTo>
                  <a:lnTo>
                    <a:pt x="2431935" y="2094903"/>
                  </a:lnTo>
                  <a:lnTo>
                    <a:pt x="2479243" y="2087257"/>
                  </a:lnTo>
                  <a:lnTo>
                    <a:pt x="2520378" y="2065985"/>
                  </a:lnTo>
                  <a:lnTo>
                    <a:pt x="2552852" y="2033574"/>
                  </a:lnTo>
                  <a:lnTo>
                    <a:pt x="2574163" y="1992528"/>
                  </a:lnTo>
                  <a:lnTo>
                    <a:pt x="2581783" y="1945589"/>
                  </a:lnTo>
                  <a:lnTo>
                    <a:pt x="2581783" y="1354188"/>
                  </a:lnTo>
                  <a:lnTo>
                    <a:pt x="3113862" y="1047496"/>
                  </a:lnTo>
                  <a:close/>
                </a:path>
              </a:pathLst>
            </a:custGeom>
            <a:solidFill>
              <a:srgbClr val="635D5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334" y="2907157"/>
              <a:ext cx="1644650" cy="59283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0334" y="3478733"/>
              <a:ext cx="475488" cy="59314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4098" y="6625463"/>
              <a:ext cx="2357501" cy="59283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4098" y="7196963"/>
              <a:ext cx="475488" cy="59283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082409" y="2417571"/>
              <a:ext cx="455930" cy="355600"/>
            </a:xfrm>
            <a:custGeom>
              <a:avLst/>
              <a:gdLst/>
              <a:ahLst/>
              <a:cxnLst/>
              <a:rect l="l" t="t" r="r" b="b"/>
              <a:pathLst>
                <a:path w="455929" h="355600">
                  <a:moveTo>
                    <a:pt x="229870" y="2286"/>
                  </a:moveTo>
                  <a:lnTo>
                    <a:pt x="227711" y="0"/>
                  </a:lnTo>
                  <a:lnTo>
                    <a:pt x="2159" y="0"/>
                  </a:lnTo>
                  <a:lnTo>
                    <a:pt x="0" y="2286"/>
                  </a:lnTo>
                  <a:lnTo>
                    <a:pt x="0" y="353060"/>
                  </a:lnTo>
                  <a:lnTo>
                    <a:pt x="2159" y="355219"/>
                  </a:lnTo>
                  <a:lnTo>
                    <a:pt x="227711" y="355219"/>
                  </a:lnTo>
                  <a:lnTo>
                    <a:pt x="229870" y="353060"/>
                  </a:lnTo>
                  <a:lnTo>
                    <a:pt x="229870" y="326009"/>
                  </a:lnTo>
                  <a:lnTo>
                    <a:pt x="227711" y="323850"/>
                  </a:lnTo>
                  <a:lnTo>
                    <a:pt x="36830" y="323850"/>
                  </a:lnTo>
                  <a:lnTo>
                    <a:pt x="36068" y="322961"/>
                  </a:lnTo>
                  <a:lnTo>
                    <a:pt x="36068" y="193167"/>
                  </a:lnTo>
                  <a:lnTo>
                    <a:pt x="36830" y="192405"/>
                  </a:lnTo>
                  <a:lnTo>
                    <a:pt x="171831" y="192405"/>
                  </a:lnTo>
                  <a:lnTo>
                    <a:pt x="174117" y="190119"/>
                  </a:lnTo>
                  <a:lnTo>
                    <a:pt x="174117" y="163068"/>
                  </a:lnTo>
                  <a:lnTo>
                    <a:pt x="171831" y="160909"/>
                  </a:lnTo>
                  <a:lnTo>
                    <a:pt x="36830" y="160909"/>
                  </a:lnTo>
                  <a:lnTo>
                    <a:pt x="36068" y="160020"/>
                  </a:lnTo>
                  <a:lnTo>
                    <a:pt x="36068" y="32385"/>
                  </a:lnTo>
                  <a:lnTo>
                    <a:pt x="36830" y="31496"/>
                  </a:lnTo>
                  <a:lnTo>
                    <a:pt x="227711" y="31496"/>
                  </a:lnTo>
                  <a:lnTo>
                    <a:pt x="229870" y="29337"/>
                  </a:lnTo>
                  <a:lnTo>
                    <a:pt x="229870" y="24892"/>
                  </a:lnTo>
                  <a:lnTo>
                    <a:pt x="229870" y="2286"/>
                  </a:lnTo>
                  <a:close/>
                </a:path>
                <a:path w="455929" h="355600">
                  <a:moveTo>
                    <a:pt x="455549" y="183896"/>
                  </a:moveTo>
                  <a:lnTo>
                    <a:pt x="453390" y="181737"/>
                  </a:lnTo>
                  <a:lnTo>
                    <a:pt x="297307" y="181737"/>
                  </a:lnTo>
                  <a:lnTo>
                    <a:pt x="295148" y="183896"/>
                  </a:lnTo>
                  <a:lnTo>
                    <a:pt x="295148" y="210947"/>
                  </a:lnTo>
                  <a:lnTo>
                    <a:pt x="297307" y="213233"/>
                  </a:lnTo>
                  <a:lnTo>
                    <a:pt x="301752" y="213233"/>
                  </a:lnTo>
                  <a:lnTo>
                    <a:pt x="453390" y="213233"/>
                  </a:lnTo>
                  <a:lnTo>
                    <a:pt x="455549" y="210947"/>
                  </a:lnTo>
                  <a:lnTo>
                    <a:pt x="455549" y="183896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10845" y="2413507"/>
              <a:ext cx="3934978" cy="36385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82409" y="2938272"/>
              <a:ext cx="5920994" cy="35979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82409" y="6234429"/>
              <a:ext cx="5404866" cy="45669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71349" y="3454400"/>
              <a:ext cx="5236220" cy="45783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71349" y="6751573"/>
              <a:ext cx="4515425" cy="460756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82409" y="7274814"/>
              <a:ext cx="4902581" cy="4541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06068" y="1542288"/>
              <a:ext cx="14979650" cy="7200900"/>
            </a:xfrm>
            <a:custGeom>
              <a:avLst/>
              <a:gdLst/>
              <a:ahLst/>
              <a:cxnLst/>
              <a:rect l="l" t="t" r="r" b="b"/>
              <a:pathLst>
                <a:path w="14979650" h="7200900">
                  <a:moveTo>
                    <a:pt x="14979396" y="0"/>
                  </a:moveTo>
                  <a:lnTo>
                    <a:pt x="0" y="0"/>
                  </a:lnTo>
                  <a:lnTo>
                    <a:pt x="0" y="7200900"/>
                  </a:lnTo>
                  <a:lnTo>
                    <a:pt x="14979396" y="7200900"/>
                  </a:lnTo>
                  <a:lnTo>
                    <a:pt x="14979396" y="0"/>
                  </a:lnTo>
                  <a:close/>
                </a:path>
              </a:pathLst>
            </a:custGeom>
            <a:solidFill>
              <a:srgbClr val="D4C2A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3372" y="3180588"/>
              <a:ext cx="115823" cy="1143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3372" y="3675888"/>
              <a:ext cx="115823" cy="11429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3372" y="5657088"/>
              <a:ext cx="115823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33372" y="7142988"/>
              <a:ext cx="115823" cy="114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33372" y="8133588"/>
              <a:ext cx="115823" cy="1143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240529" y="1646681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5">
                <a:solidFill>
                  <a:srgbClr val="000000"/>
                </a:solidFill>
              </a:rPr>
              <a:t>AUTHOR'S</a:t>
            </a:r>
            <a:r>
              <a:rPr dirty="0" spc="-575">
                <a:solidFill>
                  <a:srgbClr val="000000"/>
                </a:solidFill>
              </a:rPr>
              <a:t> </a:t>
            </a:r>
            <a:r>
              <a:rPr dirty="0" spc="-130">
                <a:solidFill>
                  <a:srgbClr val="000000"/>
                </a:solidFill>
              </a:rPr>
              <a:t>PERSPECTIVE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145"/>
              <a:t> </a:t>
            </a:r>
            <a:r>
              <a:rPr dirty="0"/>
              <a:t>Global</a:t>
            </a:r>
            <a:r>
              <a:rPr dirty="0" spc="-155"/>
              <a:t> </a:t>
            </a:r>
            <a:r>
              <a:rPr dirty="0" spc="75"/>
              <a:t>Pillow</a:t>
            </a:r>
            <a:r>
              <a:rPr dirty="0" spc="-150"/>
              <a:t> </a:t>
            </a:r>
            <a:r>
              <a:rPr dirty="0"/>
              <a:t>Market</a:t>
            </a:r>
            <a:r>
              <a:rPr dirty="0" spc="-130"/>
              <a:t> </a:t>
            </a:r>
            <a:r>
              <a:rPr dirty="0" spc="-65"/>
              <a:t>is</a:t>
            </a:r>
            <a:r>
              <a:rPr dirty="0" spc="-155"/>
              <a:t> </a:t>
            </a:r>
            <a:r>
              <a:rPr dirty="0"/>
              <a:t>witnessing</a:t>
            </a:r>
            <a:r>
              <a:rPr dirty="0" spc="-170"/>
              <a:t> </a:t>
            </a:r>
            <a:r>
              <a:rPr dirty="0"/>
              <a:t>significant</a:t>
            </a:r>
            <a:r>
              <a:rPr dirty="0" spc="-135"/>
              <a:t> </a:t>
            </a:r>
            <a:r>
              <a:rPr dirty="0" spc="65"/>
              <a:t>growth</a:t>
            </a:r>
            <a:r>
              <a:rPr dirty="0" spc="-140"/>
              <a:t> </a:t>
            </a:r>
            <a:r>
              <a:rPr dirty="0" spc="50"/>
              <a:t>in</a:t>
            </a:r>
            <a:r>
              <a:rPr dirty="0" spc="-135"/>
              <a:t> </a:t>
            </a:r>
            <a:r>
              <a:rPr dirty="0"/>
              <a:t>the</a:t>
            </a:r>
            <a:r>
              <a:rPr dirty="0" spc="-145"/>
              <a:t> </a:t>
            </a:r>
            <a:r>
              <a:rPr dirty="0"/>
              <a:t>near</a:t>
            </a:r>
            <a:r>
              <a:rPr dirty="0" spc="-135"/>
              <a:t> </a:t>
            </a:r>
            <a:r>
              <a:rPr dirty="0" spc="-10"/>
              <a:t>future. </a:t>
            </a:r>
            <a:r>
              <a:rPr dirty="0"/>
              <a:t>Bamboo's</a:t>
            </a:r>
            <a:r>
              <a:rPr dirty="0" spc="-110"/>
              <a:t> </a:t>
            </a:r>
            <a:r>
              <a:rPr dirty="0"/>
              <a:t>rapid</a:t>
            </a:r>
            <a:r>
              <a:rPr dirty="0" spc="-85"/>
              <a:t> </a:t>
            </a:r>
            <a:r>
              <a:rPr dirty="0"/>
              <a:t>renewability</a:t>
            </a:r>
            <a:r>
              <a:rPr dirty="0" spc="-110"/>
              <a:t> </a:t>
            </a:r>
            <a:r>
              <a:rPr dirty="0"/>
              <a:t>aligns</a:t>
            </a:r>
            <a:r>
              <a:rPr dirty="0" spc="-95"/>
              <a:t> </a:t>
            </a:r>
            <a:r>
              <a:rPr dirty="0" spc="65"/>
              <a:t>with</a:t>
            </a:r>
            <a:r>
              <a:rPr dirty="0" spc="-110"/>
              <a:t> </a:t>
            </a:r>
            <a:r>
              <a:rPr dirty="0"/>
              <a:t>environmental</a:t>
            </a:r>
            <a:r>
              <a:rPr dirty="0" spc="-90"/>
              <a:t> </a:t>
            </a:r>
            <a:r>
              <a:rPr dirty="0" spc="-35"/>
              <a:t>preferences,</a:t>
            </a:r>
            <a:r>
              <a:rPr dirty="0" spc="-80"/>
              <a:t> </a:t>
            </a:r>
            <a:r>
              <a:rPr dirty="0" spc="40"/>
              <a:t>and </a:t>
            </a:r>
            <a:r>
              <a:rPr dirty="0"/>
              <a:t>these</a:t>
            </a:r>
            <a:r>
              <a:rPr dirty="0" spc="-185"/>
              <a:t> </a:t>
            </a:r>
            <a:r>
              <a:rPr dirty="0"/>
              <a:t>pillows</a:t>
            </a:r>
            <a:r>
              <a:rPr dirty="0" spc="-175"/>
              <a:t> </a:t>
            </a:r>
            <a:r>
              <a:rPr dirty="0" spc="-20"/>
              <a:t>excel</a:t>
            </a:r>
            <a:r>
              <a:rPr dirty="0" spc="-165"/>
              <a:t> </a:t>
            </a:r>
            <a:r>
              <a:rPr dirty="0" spc="50"/>
              <a:t>in</a:t>
            </a:r>
            <a:r>
              <a:rPr dirty="0" spc="-175"/>
              <a:t> </a:t>
            </a:r>
            <a:r>
              <a:rPr dirty="0" spc="-35"/>
              <a:t>breathability,</a:t>
            </a:r>
            <a:r>
              <a:rPr dirty="0" spc="-175"/>
              <a:t> </a:t>
            </a:r>
            <a:r>
              <a:rPr dirty="0"/>
              <a:t>moisture-wicking,</a:t>
            </a:r>
            <a:r>
              <a:rPr dirty="0" spc="-155"/>
              <a:t> </a:t>
            </a:r>
            <a:r>
              <a:rPr dirty="0" spc="65"/>
              <a:t>and</a:t>
            </a:r>
            <a:r>
              <a:rPr dirty="0" spc="-160"/>
              <a:t> </a:t>
            </a:r>
            <a:r>
              <a:rPr dirty="0" spc="-10"/>
              <a:t>antimicrobial </a:t>
            </a:r>
            <a:r>
              <a:rPr dirty="0" spc="-35"/>
              <a:t>properties,</a:t>
            </a:r>
            <a:r>
              <a:rPr dirty="0" spc="-140"/>
              <a:t> </a:t>
            </a:r>
            <a:r>
              <a:rPr dirty="0"/>
              <a:t>appealing</a:t>
            </a:r>
            <a:r>
              <a:rPr dirty="0" spc="-135"/>
              <a:t> </a:t>
            </a:r>
            <a:r>
              <a:rPr dirty="0"/>
              <a:t>to</a:t>
            </a:r>
            <a:r>
              <a:rPr dirty="0" spc="-150"/>
              <a:t> </a:t>
            </a:r>
            <a:r>
              <a:rPr dirty="0"/>
              <a:t>those</a:t>
            </a:r>
            <a:r>
              <a:rPr dirty="0" spc="-150"/>
              <a:t> </a:t>
            </a:r>
            <a:r>
              <a:rPr dirty="0"/>
              <a:t>seeking</a:t>
            </a:r>
            <a:r>
              <a:rPr dirty="0" spc="-145"/>
              <a:t> </a:t>
            </a:r>
            <a:r>
              <a:rPr dirty="0" spc="75"/>
              <a:t>both</a:t>
            </a:r>
            <a:r>
              <a:rPr dirty="0" spc="-135"/>
              <a:t> </a:t>
            </a:r>
            <a:r>
              <a:rPr dirty="0" spc="-20"/>
              <a:t>eco-</a:t>
            </a:r>
            <a:r>
              <a:rPr dirty="0"/>
              <a:t>friendliness</a:t>
            </a:r>
            <a:r>
              <a:rPr dirty="0" spc="-160"/>
              <a:t> </a:t>
            </a:r>
            <a:r>
              <a:rPr dirty="0" spc="65"/>
              <a:t>and</a:t>
            </a:r>
            <a:r>
              <a:rPr dirty="0" spc="-130"/>
              <a:t> </a:t>
            </a:r>
            <a:r>
              <a:rPr dirty="0" spc="-60"/>
              <a:t>a</a:t>
            </a:r>
            <a:r>
              <a:rPr dirty="0" spc="-150"/>
              <a:t> </a:t>
            </a:r>
            <a:r>
              <a:rPr dirty="0" spc="-10"/>
              <a:t>healthy </a:t>
            </a:r>
            <a:r>
              <a:rPr dirty="0"/>
              <a:t>sleep</a:t>
            </a:r>
            <a:r>
              <a:rPr dirty="0" spc="-180"/>
              <a:t> </a:t>
            </a:r>
            <a:r>
              <a:rPr dirty="0" spc="-10"/>
              <a:t>environment.</a:t>
            </a:r>
          </a:p>
          <a:p>
            <a:pPr marL="12700" marR="30480">
              <a:lnSpc>
                <a:spcPct val="116100"/>
              </a:lnSpc>
            </a:pPr>
            <a:r>
              <a:rPr dirty="0" spc="-80"/>
              <a:t>Travel</a:t>
            </a:r>
            <a:r>
              <a:rPr dirty="0" spc="-180"/>
              <a:t> </a:t>
            </a:r>
            <a:r>
              <a:rPr dirty="0" spc="50"/>
              <a:t>Pillows</a:t>
            </a:r>
            <a:r>
              <a:rPr dirty="0" spc="-200"/>
              <a:t> </a:t>
            </a:r>
            <a:r>
              <a:rPr dirty="0" spc="-55"/>
              <a:t>are</a:t>
            </a:r>
            <a:r>
              <a:rPr dirty="0" spc="-190"/>
              <a:t> </a:t>
            </a:r>
            <a:r>
              <a:rPr dirty="0"/>
              <a:t>the</a:t>
            </a:r>
            <a:r>
              <a:rPr dirty="0" spc="-190"/>
              <a:t> </a:t>
            </a:r>
            <a:r>
              <a:rPr dirty="0" spc="-55"/>
              <a:t>fastest-</a:t>
            </a:r>
            <a:r>
              <a:rPr dirty="0" spc="80"/>
              <a:t>growing</a:t>
            </a:r>
            <a:r>
              <a:rPr dirty="0" spc="-165"/>
              <a:t> </a:t>
            </a:r>
            <a:r>
              <a:rPr dirty="0" spc="65"/>
              <a:t>segment</a:t>
            </a:r>
            <a:r>
              <a:rPr dirty="0" spc="-200"/>
              <a:t> </a:t>
            </a:r>
            <a:r>
              <a:rPr dirty="0" spc="85"/>
              <a:t>due</a:t>
            </a:r>
            <a:r>
              <a:rPr dirty="0" spc="-180"/>
              <a:t> </a:t>
            </a:r>
            <a:r>
              <a:rPr dirty="0"/>
              <a:t>to</a:t>
            </a:r>
            <a:r>
              <a:rPr dirty="0" spc="-200"/>
              <a:t> </a:t>
            </a:r>
            <a:r>
              <a:rPr dirty="0"/>
              <a:t>increased</a:t>
            </a:r>
            <a:r>
              <a:rPr dirty="0" spc="-185"/>
              <a:t> </a:t>
            </a:r>
            <a:r>
              <a:rPr dirty="0" spc="-55"/>
              <a:t>travel</a:t>
            </a:r>
            <a:r>
              <a:rPr dirty="0" spc="-175"/>
              <a:t> </a:t>
            </a:r>
            <a:r>
              <a:rPr dirty="0" spc="40"/>
              <a:t>and </a:t>
            </a:r>
            <a:r>
              <a:rPr dirty="0"/>
              <a:t>the</a:t>
            </a:r>
            <a:r>
              <a:rPr dirty="0" spc="-150"/>
              <a:t> </a:t>
            </a:r>
            <a:r>
              <a:rPr dirty="0" spc="70"/>
              <a:t>need</a:t>
            </a:r>
            <a:r>
              <a:rPr dirty="0" spc="-150"/>
              <a:t> </a:t>
            </a:r>
            <a:r>
              <a:rPr dirty="0" spc="-35"/>
              <a:t>for</a:t>
            </a:r>
            <a:r>
              <a:rPr dirty="0" spc="-165"/>
              <a:t> </a:t>
            </a:r>
            <a:r>
              <a:rPr dirty="0"/>
              <a:t>comfort</a:t>
            </a:r>
            <a:r>
              <a:rPr dirty="0" spc="-135"/>
              <a:t> </a:t>
            </a:r>
            <a:r>
              <a:rPr dirty="0" spc="60"/>
              <a:t>during</a:t>
            </a:r>
            <a:r>
              <a:rPr dirty="0" spc="-130"/>
              <a:t> </a:t>
            </a:r>
            <a:r>
              <a:rPr dirty="0" spc="70"/>
              <a:t>long</a:t>
            </a:r>
            <a:r>
              <a:rPr dirty="0" spc="-160"/>
              <a:t> </a:t>
            </a:r>
            <a:r>
              <a:rPr dirty="0" spc="-85"/>
              <a:t>journeys,</a:t>
            </a:r>
            <a:r>
              <a:rPr dirty="0" spc="-160"/>
              <a:t> </a:t>
            </a:r>
            <a:r>
              <a:rPr dirty="0"/>
              <a:t>providing</a:t>
            </a:r>
            <a:r>
              <a:rPr dirty="0" spc="-140"/>
              <a:t> </a:t>
            </a:r>
            <a:r>
              <a:rPr dirty="0" spc="-20"/>
              <a:t>essential</a:t>
            </a:r>
            <a:r>
              <a:rPr dirty="0" spc="-180"/>
              <a:t> </a:t>
            </a:r>
            <a:r>
              <a:rPr dirty="0" spc="65"/>
              <a:t>neck</a:t>
            </a:r>
            <a:r>
              <a:rPr dirty="0" spc="-150"/>
              <a:t> </a:t>
            </a:r>
            <a:r>
              <a:rPr dirty="0" spc="40"/>
              <a:t>and </a:t>
            </a:r>
            <a:r>
              <a:rPr dirty="0" spc="50"/>
              <a:t>head</a:t>
            </a:r>
            <a:r>
              <a:rPr dirty="0" spc="-195"/>
              <a:t> </a:t>
            </a:r>
            <a:r>
              <a:rPr dirty="0"/>
              <a:t>support</a:t>
            </a:r>
            <a:r>
              <a:rPr dirty="0" spc="-170"/>
              <a:t> </a:t>
            </a:r>
            <a:r>
              <a:rPr dirty="0" spc="80"/>
              <a:t>enhancing</a:t>
            </a:r>
            <a:r>
              <a:rPr dirty="0" spc="-175"/>
              <a:t> </a:t>
            </a:r>
            <a:r>
              <a:rPr dirty="0" spc="-20"/>
              <a:t>restfulness</a:t>
            </a:r>
            <a:r>
              <a:rPr dirty="0" spc="-200"/>
              <a:t> </a:t>
            </a:r>
            <a:r>
              <a:rPr dirty="0" spc="60"/>
              <a:t>during</a:t>
            </a:r>
            <a:r>
              <a:rPr dirty="0" spc="-175"/>
              <a:t> </a:t>
            </a:r>
            <a:r>
              <a:rPr dirty="0" spc="-45"/>
              <a:t>flights,</a:t>
            </a:r>
            <a:r>
              <a:rPr dirty="0" spc="-200"/>
              <a:t> </a:t>
            </a:r>
            <a:r>
              <a:rPr dirty="0"/>
              <a:t>road</a:t>
            </a:r>
            <a:r>
              <a:rPr dirty="0" spc="-200"/>
              <a:t> </a:t>
            </a:r>
            <a:r>
              <a:rPr dirty="0" spc="-85"/>
              <a:t>trips,</a:t>
            </a:r>
            <a:r>
              <a:rPr dirty="0" spc="-204"/>
              <a:t> </a:t>
            </a:r>
            <a:r>
              <a:rPr dirty="0" spc="65"/>
              <a:t>and</a:t>
            </a:r>
            <a:r>
              <a:rPr dirty="0" spc="-185"/>
              <a:t> </a:t>
            </a:r>
            <a:r>
              <a:rPr dirty="0" spc="-10"/>
              <a:t>train </a:t>
            </a:r>
            <a:r>
              <a:rPr dirty="0" spc="-80"/>
              <a:t>journeys.</a:t>
            </a:r>
            <a:r>
              <a:rPr dirty="0" spc="-65"/>
              <a:t> </a:t>
            </a:r>
            <a:r>
              <a:rPr dirty="0"/>
              <a:t>Microfiber</a:t>
            </a:r>
            <a:r>
              <a:rPr dirty="0" spc="-50"/>
              <a:t> </a:t>
            </a:r>
            <a:r>
              <a:rPr dirty="0"/>
              <a:t>pillows</a:t>
            </a:r>
            <a:r>
              <a:rPr dirty="0" spc="-75"/>
              <a:t> </a:t>
            </a:r>
            <a:r>
              <a:rPr dirty="0" spc="-35"/>
              <a:t>offer</a:t>
            </a:r>
            <a:r>
              <a:rPr dirty="0" spc="-55"/>
              <a:t> </a:t>
            </a:r>
            <a:r>
              <a:rPr dirty="0"/>
              <a:t>plush</a:t>
            </a:r>
            <a:r>
              <a:rPr dirty="0" spc="-35"/>
              <a:t> </a:t>
            </a:r>
            <a:r>
              <a:rPr dirty="0"/>
              <a:t>comfort</a:t>
            </a:r>
            <a:r>
              <a:rPr dirty="0" spc="-30"/>
              <a:t> </a:t>
            </a:r>
            <a:r>
              <a:rPr dirty="0" spc="65"/>
              <a:t>and</a:t>
            </a:r>
            <a:r>
              <a:rPr dirty="0" spc="-55"/>
              <a:t> </a:t>
            </a:r>
            <a:r>
              <a:rPr dirty="0"/>
              <a:t>hypoallergenic</a:t>
            </a:r>
            <a:r>
              <a:rPr dirty="0" spc="-55"/>
              <a:t> </a:t>
            </a:r>
            <a:r>
              <a:rPr dirty="0" spc="-10"/>
              <a:t>features </a:t>
            </a:r>
            <a:r>
              <a:rPr dirty="0" spc="-35"/>
              <a:t>for</a:t>
            </a:r>
            <a:r>
              <a:rPr dirty="0" spc="-200"/>
              <a:t> </a:t>
            </a:r>
            <a:r>
              <a:rPr dirty="0" spc="-55"/>
              <a:t>a</a:t>
            </a:r>
            <a:r>
              <a:rPr dirty="0" spc="-190"/>
              <a:t> </a:t>
            </a:r>
            <a:r>
              <a:rPr dirty="0" spc="-50"/>
              <a:t>luxurious,</a:t>
            </a:r>
            <a:r>
              <a:rPr dirty="0" spc="-175"/>
              <a:t> </a:t>
            </a:r>
            <a:r>
              <a:rPr dirty="0" spc="-45"/>
              <a:t>allergy-</a:t>
            </a:r>
            <a:r>
              <a:rPr dirty="0" spc="-35"/>
              <a:t>free</a:t>
            </a:r>
            <a:r>
              <a:rPr dirty="0" spc="-190"/>
              <a:t> </a:t>
            </a:r>
            <a:r>
              <a:rPr dirty="0"/>
              <a:t>sleep</a:t>
            </a:r>
            <a:r>
              <a:rPr dirty="0" spc="-210"/>
              <a:t> </a:t>
            </a:r>
            <a:r>
              <a:rPr dirty="0" spc="-10"/>
              <a:t>experience.</a:t>
            </a: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pc="85"/>
              <a:t>Round</a:t>
            </a:r>
            <a:r>
              <a:rPr dirty="0" spc="-120"/>
              <a:t> </a:t>
            </a:r>
            <a:r>
              <a:rPr dirty="0"/>
              <a:t>pillows</a:t>
            </a:r>
            <a:r>
              <a:rPr dirty="0" spc="-150"/>
              <a:t> </a:t>
            </a:r>
            <a:r>
              <a:rPr dirty="0" spc="-70"/>
              <a:t>serve</a:t>
            </a:r>
            <a:r>
              <a:rPr dirty="0" spc="-140"/>
              <a:t> </a:t>
            </a:r>
            <a:r>
              <a:rPr dirty="0" spc="60"/>
              <a:t>multiple</a:t>
            </a:r>
            <a:r>
              <a:rPr dirty="0" spc="-140"/>
              <a:t> </a:t>
            </a:r>
            <a:r>
              <a:rPr dirty="0" spc="-35"/>
              <a:t>purposes,</a:t>
            </a:r>
            <a:r>
              <a:rPr dirty="0" spc="-140"/>
              <a:t> </a:t>
            </a:r>
            <a:r>
              <a:rPr dirty="0"/>
              <a:t>from</a:t>
            </a:r>
            <a:r>
              <a:rPr dirty="0" spc="-114"/>
              <a:t> </a:t>
            </a:r>
            <a:r>
              <a:rPr dirty="0"/>
              <a:t>lumbar</a:t>
            </a:r>
            <a:r>
              <a:rPr dirty="0" spc="-120"/>
              <a:t> </a:t>
            </a:r>
            <a:r>
              <a:rPr dirty="0"/>
              <a:t>support</a:t>
            </a:r>
            <a:r>
              <a:rPr dirty="0" spc="-114"/>
              <a:t> </a:t>
            </a:r>
            <a:r>
              <a:rPr dirty="0"/>
              <a:t>to</a:t>
            </a:r>
            <a:r>
              <a:rPr dirty="0" spc="-135"/>
              <a:t> </a:t>
            </a:r>
            <a:r>
              <a:rPr dirty="0" spc="-10"/>
              <a:t>decoration.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6401" y="490702"/>
            <a:ext cx="3916045" cy="251396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00"/>
              </a:spcBef>
            </a:pPr>
            <a:r>
              <a:rPr dirty="0" sz="7000" spc="-25">
                <a:solidFill>
                  <a:srgbClr val="000000"/>
                </a:solidFill>
              </a:rPr>
              <a:t>KEY </a:t>
            </a:r>
            <a:r>
              <a:rPr dirty="0" sz="7000" spc="-110">
                <a:solidFill>
                  <a:srgbClr val="000000"/>
                </a:solidFill>
              </a:rPr>
              <a:t>PLAYERS</a:t>
            </a:r>
            <a:endParaRPr sz="7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1464" y="2186939"/>
              <a:ext cx="3724655" cy="237286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934712" y="8572500"/>
              <a:ext cx="11866245" cy="1574800"/>
            </a:xfrm>
            <a:custGeom>
              <a:avLst/>
              <a:gdLst/>
              <a:ahLst/>
              <a:cxnLst/>
              <a:rect l="l" t="t" r="r" b="b"/>
              <a:pathLst>
                <a:path w="11866244" h="1574800">
                  <a:moveTo>
                    <a:pt x="634492" y="1536192"/>
                  </a:moveTo>
                  <a:lnTo>
                    <a:pt x="0" y="1536192"/>
                  </a:lnTo>
                  <a:lnTo>
                    <a:pt x="0" y="1574292"/>
                  </a:lnTo>
                  <a:lnTo>
                    <a:pt x="634492" y="1574292"/>
                  </a:lnTo>
                  <a:lnTo>
                    <a:pt x="634492" y="1536192"/>
                  </a:lnTo>
                  <a:close/>
                </a:path>
                <a:path w="11866244" h="1574800">
                  <a:moveTo>
                    <a:pt x="3446653" y="1536192"/>
                  </a:moveTo>
                  <a:lnTo>
                    <a:pt x="753237" y="1536192"/>
                  </a:lnTo>
                  <a:lnTo>
                    <a:pt x="753237" y="1574292"/>
                  </a:lnTo>
                  <a:lnTo>
                    <a:pt x="3446653" y="1574292"/>
                  </a:lnTo>
                  <a:lnTo>
                    <a:pt x="3446653" y="1536192"/>
                  </a:lnTo>
                  <a:close/>
                </a:path>
                <a:path w="11866244" h="1574800">
                  <a:moveTo>
                    <a:pt x="4744085" y="0"/>
                  </a:moveTo>
                  <a:lnTo>
                    <a:pt x="3933444" y="0"/>
                  </a:lnTo>
                  <a:lnTo>
                    <a:pt x="3933444" y="47244"/>
                  </a:lnTo>
                  <a:lnTo>
                    <a:pt x="4744085" y="47244"/>
                  </a:lnTo>
                  <a:lnTo>
                    <a:pt x="4744085" y="0"/>
                  </a:lnTo>
                  <a:close/>
                </a:path>
                <a:path w="11866244" h="1574800">
                  <a:moveTo>
                    <a:pt x="6652768" y="0"/>
                  </a:moveTo>
                  <a:lnTo>
                    <a:pt x="4895850" y="0"/>
                  </a:lnTo>
                  <a:lnTo>
                    <a:pt x="4895850" y="47244"/>
                  </a:lnTo>
                  <a:lnTo>
                    <a:pt x="6652768" y="47244"/>
                  </a:lnTo>
                  <a:lnTo>
                    <a:pt x="6652768" y="0"/>
                  </a:lnTo>
                  <a:close/>
                </a:path>
                <a:path w="11866244" h="1574800">
                  <a:moveTo>
                    <a:pt x="9380220" y="1536192"/>
                  </a:moveTo>
                  <a:lnTo>
                    <a:pt x="3706749" y="1536192"/>
                  </a:lnTo>
                  <a:lnTo>
                    <a:pt x="3706749" y="1574292"/>
                  </a:lnTo>
                  <a:lnTo>
                    <a:pt x="9380220" y="1574292"/>
                  </a:lnTo>
                  <a:lnTo>
                    <a:pt x="9380220" y="1536192"/>
                  </a:lnTo>
                  <a:close/>
                </a:path>
                <a:path w="11866244" h="1574800">
                  <a:moveTo>
                    <a:pt x="9964928" y="0"/>
                  </a:moveTo>
                  <a:lnTo>
                    <a:pt x="6822313" y="0"/>
                  </a:lnTo>
                  <a:lnTo>
                    <a:pt x="6822313" y="47244"/>
                  </a:lnTo>
                  <a:lnTo>
                    <a:pt x="9964928" y="47244"/>
                  </a:lnTo>
                  <a:lnTo>
                    <a:pt x="9964928" y="0"/>
                  </a:lnTo>
                  <a:close/>
                </a:path>
                <a:path w="11866244" h="1574800">
                  <a:moveTo>
                    <a:pt x="10197846" y="0"/>
                  </a:moveTo>
                  <a:lnTo>
                    <a:pt x="10173716" y="0"/>
                  </a:lnTo>
                  <a:lnTo>
                    <a:pt x="10173716" y="47244"/>
                  </a:lnTo>
                  <a:lnTo>
                    <a:pt x="10197846" y="47244"/>
                  </a:lnTo>
                  <a:lnTo>
                    <a:pt x="10197846" y="0"/>
                  </a:lnTo>
                  <a:close/>
                </a:path>
                <a:path w="11866244" h="1574800">
                  <a:moveTo>
                    <a:pt x="11865864" y="0"/>
                  </a:moveTo>
                  <a:lnTo>
                    <a:pt x="10349611" y="0"/>
                  </a:lnTo>
                  <a:lnTo>
                    <a:pt x="10349611" y="47244"/>
                  </a:lnTo>
                  <a:lnTo>
                    <a:pt x="11865864" y="47244"/>
                  </a:lnTo>
                  <a:lnTo>
                    <a:pt x="118658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111366" y="554228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111366" y="773937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6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7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933194" y="4033123"/>
            <a:ext cx="13237844" cy="5363210"/>
          </a:xfrm>
          <a:prstGeom prst="rect">
            <a:avLst/>
          </a:prstGeom>
        </p:spPr>
        <p:txBody>
          <a:bodyPr wrap="square" lIns="0" tIns="501015" rIns="0" bIns="0" rtlCol="0" vert="horz">
            <a:spAutoFit/>
          </a:bodyPr>
          <a:lstStyle/>
          <a:p>
            <a:pPr algn="ctr" marL="849630">
              <a:lnSpc>
                <a:spcPct val="100000"/>
              </a:lnSpc>
              <a:spcBef>
                <a:spcPts val="3945"/>
              </a:spcBef>
            </a:pPr>
            <a:r>
              <a:rPr dirty="0" sz="6550" spc="-735">
                <a:latin typeface="Arial Black"/>
                <a:cs typeface="Arial Black"/>
              </a:rPr>
              <a:t>COGNITIVE</a:t>
            </a:r>
            <a:r>
              <a:rPr dirty="0" sz="6550" spc="-580">
                <a:latin typeface="Arial Black"/>
                <a:cs typeface="Arial Black"/>
              </a:rPr>
              <a:t> </a:t>
            </a:r>
            <a:r>
              <a:rPr dirty="0" sz="6550" spc="-855">
                <a:latin typeface="Arial Black"/>
                <a:cs typeface="Arial Black"/>
              </a:rPr>
              <a:t>MARKET</a:t>
            </a:r>
            <a:r>
              <a:rPr dirty="0" sz="6550" spc="-610">
                <a:latin typeface="Arial Black"/>
                <a:cs typeface="Arial Black"/>
              </a:rPr>
              <a:t> </a:t>
            </a:r>
            <a:r>
              <a:rPr dirty="0" sz="6550" spc="-969">
                <a:latin typeface="Arial Black"/>
                <a:cs typeface="Arial Black"/>
              </a:rPr>
              <a:t>RESEARCH</a:t>
            </a:r>
            <a:endParaRPr sz="6550">
              <a:latin typeface="Arial Black"/>
              <a:cs typeface="Arial Black"/>
            </a:endParaRPr>
          </a:p>
          <a:p>
            <a:pPr algn="ctr" marL="864869">
              <a:lnSpc>
                <a:spcPct val="100000"/>
              </a:lnSpc>
              <a:spcBef>
                <a:spcPts val="2085"/>
              </a:spcBef>
              <a:tabLst>
                <a:tab pos="1905000" algn="l"/>
                <a:tab pos="2649220" algn="l"/>
                <a:tab pos="6121400" algn="l"/>
                <a:tab pos="6560820" algn="l"/>
                <a:tab pos="7597775" algn="l"/>
              </a:tabLst>
            </a:pPr>
            <a:r>
              <a:rPr dirty="0" sz="3500" spc="175">
                <a:latin typeface="Arial"/>
                <a:cs typeface="Arial"/>
              </a:rPr>
              <a:t>Tel: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-50">
                <a:latin typeface="Arial"/>
                <a:cs typeface="Arial"/>
              </a:rPr>
              <a:t>+</a:t>
            </a:r>
            <a:r>
              <a:rPr dirty="0" sz="3500" spc="-655">
                <a:latin typeface="Arial"/>
                <a:cs typeface="Arial"/>
              </a:rPr>
              <a:t> </a:t>
            </a:r>
            <a:r>
              <a:rPr dirty="0" sz="3500" spc="5">
                <a:latin typeface="Arial"/>
                <a:cs typeface="Arial"/>
              </a:rPr>
              <a:t>1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265">
                <a:latin typeface="Arial"/>
                <a:cs typeface="Arial"/>
              </a:rPr>
              <a:t>312</a:t>
            </a:r>
            <a:r>
              <a:rPr dirty="0" sz="3500" spc="-615">
                <a:latin typeface="Arial"/>
                <a:cs typeface="Arial"/>
              </a:rPr>
              <a:t> </a:t>
            </a:r>
            <a:r>
              <a:rPr dirty="0" sz="3500" spc="-40">
                <a:latin typeface="Arial"/>
                <a:cs typeface="Arial"/>
              </a:rPr>
              <a:t>-</a:t>
            </a:r>
            <a:r>
              <a:rPr dirty="0" sz="3500" spc="-660">
                <a:latin typeface="Arial"/>
                <a:cs typeface="Arial"/>
              </a:rPr>
              <a:t> </a:t>
            </a:r>
            <a:r>
              <a:rPr dirty="0" sz="3500" spc="270">
                <a:latin typeface="Arial"/>
                <a:cs typeface="Arial"/>
              </a:rPr>
              <a:t>376-</a:t>
            </a:r>
            <a:r>
              <a:rPr dirty="0" sz="3500" spc="-660">
                <a:latin typeface="Arial"/>
                <a:cs typeface="Arial"/>
              </a:rPr>
              <a:t> </a:t>
            </a:r>
            <a:r>
              <a:rPr dirty="0" sz="3500" spc="265">
                <a:latin typeface="Arial"/>
                <a:cs typeface="Arial"/>
              </a:rPr>
              <a:t>8303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969">
                <a:latin typeface="Arial"/>
                <a:cs typeface="Arial"/>
              </a:rPr>
              <a:t>|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-50">
                <a:latin typeface="Arial"/>
                <a:cs typeface="Arial"/>
              </a:rPr>
              <a:t>+</a:t>
            </a:r>
            <a:r>
              <a:rPr dirty="0" sz="3500" spc="-655">
                <a:latin typeface="Arial"/>
                <a:cs typeface="Arial"/>
              </a:rPr>
              <a:t> </a:t>
            </a:r>
            <a:r>
              <a:rPr dirty="0" sz="3500" spc="175">
                <a:latin typeface="Arial"/>
                <a:cs typeface="Arial"/>
              </a:rPr>
              <a:t>44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265">
                <a:latin typeface="Arial"/>
                <a:cs typeface="Arial"/>
              </a:rPr>
              <a:t>020</a:t>
            </a:r>
            <a:r>
              <a:rPr dirty="0" sz="3500" spc="-600">
                <a:latin typeface="Arial"/>
                <a:cs typeface="Arial"/>
              </a:rPr>
              <a:t> </a:t>
            </a:r>
            <a:r>
              <a:rPr dirty="0" sz="3500" spc="-40">
                <a:latin typeface="Arial"/>
                <a:cs typeface="Arial"/>
              </a:rPr>
              <a:t>-</a:t>
            </a:r>
            <a:r>
              <a:rPr dirty="0" sz="3500" spc="-660">
                <a:latin typeface="Arial"/>
                <a:cs typeface="Arial"/>
              </a:rPr>
              <a:t> </a:t>
            </a:r>
            <a:r>
              <a:rPr dirty="0" sz="3500" spc="290">
                <a:latin typeface="Arial"/>
                <a:cs typeface="Arial"/>
              </a:rPr>
              <a:t>8123-</a:t>
            </a:r>
            <a:r>
              <a:rPr dirty="0" sz="3500" spc="-665">
                <a:latin typeface="Arial"/>
                <a:cs typeface="Arial"/>
              </a:rPr>
              <a:t> </a:t>
            </a:r>
            <a:r>
              <a:rPr dirty="0" sz="3500" spc="270">
                <a:latin typeface="Arial"/>
                <a:cs typeface="Arial"/>
              </a:rPr>
              <a:t>0732</a:t>
            </a:r>
            <a:endParaRPr sz="3500">
              <a:latin typeface="Arial"/>
              <a:cs typeface="Arial"/>
            </a:endParaRPr>
          </a:p>
          <a:p>
            <a:pPr algn="ctr" marL="862965">
              <a:lnSpc>
                <a:spcPct val="100000"/>
              </a:lnSpc>
              <a:spcBef>
                <a:spcPts val="705"/>
              </a:spcBef>
              <a:tabLst>
                <a:tab pos="2404745" algn="l"/>
                <a:tab pos="3782695" algn="l"/>
              </a:tabLst>
            </a:pPr>
            <a:r>
              <a:rPr dirty="0" sz="3500" spc="320">
                <a:latin typeface="Arial"/>
                <a:cs typeface="Arial"/>
              </a:rPr>
              <a:t>India: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-135">
                <a:latin typeface="Arial"/>
                <a:cs typeface="Arial"/>
              </a:rPr>
              <a:t>(</a:t>
            </a:r>
            <a:r>
              <a:rPr dirty="0" sz="3500" spc="-655">
                <a:latin typeface="Arial"/>
                <a:cs typeface="Arial"/>
              </a:rPr>
              <a:t> </a:t>
            </a:r>
            <a:r>
              <a:rPr dirty="0" sz="3500" spc="-50">
                <a:latin typeface="Arial"/>
                <a:cs typeface="Arial"/>
              </a:rPr>
              <a:t>+</a:t>
            </a:r>
            <a:r>
              <a:rPr dirty="0" sz="3500" spc="-650">
                <a:latin typeface="Arial"/>
                <a:cs typeface="Arial"/>
              </a:rPr>
              <a:t> </a:t>
            </a:r>
            <a:r>
              <a:rPr dirty="0" sz="3500" spc="175">
                <a:latin typeface="Arial"/>
                <a:cs typeface="Arial"/>
              </a:rPr>
              <a:t>91)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265">
                <a:latin typeface="Arial"/>
                <a:cs typeface="Arial"/>
              </a:rPr>
              <a:t>983</a:t>
            </a:r>
            <a:r>
              <a:rPr dirty="0" sz="3500" spc="-600">
                <a:latin typeface="Arial"/>
                <a:cs typeface="Arial"/>
              </a:rPr>
              <a:t> </a:t>
            </a:r>
            <a:r>
              <a:rPr dirty="0" sz="3500" spc="-40">
                <a:latin typeface="Arial"/>
                <a:cs typeface="Arial"/>
              </a:rPr>
              <a:t>-</a:t>
            </a:r>
            <a:r>
              <a:rPr dirty="0" sz="3500" spc="-660">
                <a:latin typeface="Arial"/>
                <a:cs typeface="Arial"/>
              </a:rPr>
              <a:t> </a:t>
            </a:r>
            <a:r>
              <a:rPr dirty="0" sz="3500" spc="270">
                <a:latin typeface="Arial"/>
                <a:cs typeface="Arial"/>
              </a:rPr>
              <a:t>496-</a:t>
            </a:r>
            <a:r>
              <a:rPr dirty="0" sz="3500" spc="-660">
                <a:latin typeface="Arial"/>
                <a:cs typeface="Arial"/>
              </a:rPr>
              <a:t> </a:t>
            </a:r>
            <a:r>
              <a:rPr dirty="0" sz="3500" spc="265">
                <a:latin typeface="Arial"/>
                <a:cs typeface="Arial"/>
              </a:rPr>
              <a:t>8611</a:t>
            </a:r>
            <a:endParaRPr sz="3500">
              <a:latin typeface="Arial"/>
              <a:cs typeface="Arial"/>
            </a:endParaRPr>
          </a:p>
          <a:p>
            <a:pPr algn="ctr" marL="1053465">
              <a:lnSpc>
                <a:spcPct val="100000"/>
              </a:lnSpc>
              <a:spcBef>
                <a:spcPts val="1975"/>
              </a:spcBef>
            </a:pPr>
            <a:r>
              <a:rPr dirty="0" sz="3500" spc="180">
                <a:latin typeface="Arial"/>
                <a:cs typeface="Arial"/>
              </a:rPr>
              <a:t>sales@</a:t>
            </a:r>
            <a:r>
              <a:rPr dirty="0" sz="3500" spc="-610">
                <a:latin typeface="Arial"/>
                <a:cs typeface="Arial"/>
              </a:rPr>
              <a:t> </a:t>
            </a:r>
            <a:r>
              <a:rPr dirty="0" sz="3500" spc="385">
                <a:latin typeface="Arial"/>
                <a:cs typeface="Arial"/>
              </a:rPr>
              <a:t>cognitivemarketresearch.</a:t>
            </a:r>
            <a:r>
              <a:rPr dirty="0" sz="3500" spc="-590">
                <a:latin typeface="Arial"/>
                <a:cs typeface="Arial"/>
              </a:rPr>
              <a:t> </a:t>
            </a:r>
            <a:r>
              <a:rPr dirty="0" sz="3500" spc="165">
                <a:latin typeface="Arial"/>
                <a:cs typeface="Arial"/>
              </a:rPr>
              <a:t>co</a:t>
            </a:r>
            <a:endParaRPr sz="35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2235"/>
              </a:spcBef>
              <a:tabLst>
                <a:tab pos="2144395" algn="l"/>
                <a:tab pos="4490720" algn="l"/>
                <a:tab pos="6602095" algn="l"/>
              </a:tabLst>
            </a:pPr>
            <a:r>
              <a:rPr dirty="0" sz="4100" spc="200">
                <a:latin typeface="Arial"/>
                <a:cs typeface="Arial"/>
              </a:rPr>
              <a:t>Access</a:t>
            </a:r>
            <a:r>
              <a:rPr dirty="0" sz="4100">
                <a:latin typeface="Arial"/>
                <a:cs typeface="Arial"/>
              </a:rPr>
              <a:t>	</a:t>
            </a:r>
            <a:r>
              <a:rPr dirty="0" sz="4100" spc="465">
                <a:latin typeface="Arial"/>
                <a:cs typeface="Arial"/>
              </a:rPr>
              <a:t>t</a:t>
            </a:r>
            <a:r>
              <a:rPr dirty="0" sz="4100" spc="470">
                <a:latin typeface="Arial"/>
                <a:cs typeface="Arial"/>
              </a:rPr>
              <a:t>h</a:t>
            </a:r>
            <a:r>
              <a:rPr dirty="0" sz="4100" spc="-690">
                <a:latin typeface="Arial"/>
                <a:cs typeface="Arial"/>
              </a:rPr>
              <a:t>e</a:t>
            </a:r>
            <a:r>
              <a:rPr dirty="0" baseline="34126" sz="5250" spc="-705">
                <a:latin typeface="Arial"/>
                <a:cs typeface="Arial"/>
              </a:rPr>
              <a:t>m</a:t>
            </a:r>
            <a:r>
              <a:rPr dirty="0" sz="4100" spc="475">
                <a:latin typeface="Arial"/>
                <a:cs typeface="Arial"/>
              </a:rPr>
              <a:t>F</a:t>
            </a:r>
            <a:r>
              <a:rPr dirty="0" sz="4100" spc="470">
                <a:latin typeface="Arial"/>
                <a:cs typeface="Arial"/>
              </a:rPr>
              <a:t>ul</a:t>
            </a:r>
            <a:r>
              <a:rPr dirty="0" sz="4100" spc="114">
                <a:latin typeface="Arial"/>
                <a:cs typeface="Arial"/>
              </a:rPr>
              <a:t>l</a:t>
            </a:r>
            <a:r>
              <a:rPr dirty="0" sz="4100">
                <a:latin typeface="Arial"/>
                <a:cs typeface="Arial"/>
              </a:rPr>
              <a:t>	</a:t>
            </a:r>
            <a:r>
              <a:rPr dirty="0" sz="4100" spc="400">
                <a:latin typeface="Arial"/>
                <a:cs typeface="Arial"/>
              </a:rPr>
              <a:t>Report</a:t>
            </a:r>
            <a:r>
              <a:rPr dirty="0" sz="4100">
                <a:latin typeface="Arial"/>
                <a:cs typeface="Arial"/>
              </a:rPr>
              <a:t>	</a:t>
            </a:r>
            <a:r>
              <a:rPr dirty="0" sz="4100" spc="-50">
                <a:latin typeface="Arial"/>
                <a:cs typeface="Arial"/>
              </a:rPr>
              <a:t>:</a:t>
            </a:r>
            <a:endParaRPr sz="41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875"/>
              </a:spcBef>
            </a:pPr>
            <a:r>
              <a:rPr dirty="0" u="sng" sz="4100" spc="5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http://tinyurl.com/55jp6f74 </a:t>
            </a:r>
            <a:endParaRPr sz="41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860285" y="9221216"/>
            <a:ext cx="5441950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604010" algn="l"/>
                <a:tab pos="2675255" algn="l"/>
                <a:tab pos="3592195" algn="l"/>
              </a:tabLst>
            </a:pPr>
            <a:r>
              <a:rPr dirty="0" u="sng" sz="3200" spc="2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Please</a:t>
            </a:r>
            <a:r>
              <a:rPr dirty="0" u="sng" sz="3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	</a:t>
            </a:r>
            <a:r>
              <a:rPr dirty="0" u="sng" sz="3200" spc="29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visit</a:t>
            </a:r>
            <a:r>
              <a:rPr dirty="0" u="sng" sz="3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	</a:t>
            </a:r>
            <a:r>
              <a:rPr dirty="0" u="sng" sz="3200" spc="36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our</a:t>
            </a:r>
            <a:r>
              <a:rPr dirty="0" u="sng" sz="3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	</a:t>
            </a:r>
            <a:r>
              <a:rPr dirty="0" u="sng" sz="3200" spc="3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website: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034407" y="10104170"/>
            <a:ext cx="9139555" cy="20320"/>
          </a:xfrm>
          <a:custGeom>
            <a:avLst/>
            <a:gdLst/>
            <a:ahLst/>
            <a:cxnLst/>
            <a:rect l="l" t="t" r="r" b="b"/>
            <a:pathLst>
              <a:path w="9139555" h="20320">
                <a:moveTo>
                  <a:pt x="9139427" y="0"/>
                </a:moveTo>
                <a:lnTo>
                  <a:pt x="0" y="0"/>
                </a:lnTo>
                <a:lnTo>
                  <a:pt x="0" y="19811"/>
                </a:lnTo>
                <a:lnTo>
                  <a:pt x="9139427" y="19811"/>
                </a:lnTo>
                <a:lnTo>
                  <a:pt x="913942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022341" y="9652507"/>
            <a:ext cx="9114155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375">
                <a:solidFill>
                  <a:srgbClr val="0000FF"/>
                </a:solidFill>
                <a:latin typeface="Arial"/>
                <a:cs typeface="Arial"/>
                <a:hlinkClick r:id="rId5"/>
              </a:rPr>
              <a:t>https://www.cognitivemarketresearch.co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2024-01-10T11:06:58Z</dcterms:created>
  <dcterms:modified xsi:type="dcterms:W3CDTF">2024-01-10T11:06:58Z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