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6/3/2024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2fznek5m"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333" b="-9333"/>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0"/>
            <a:ext cx="1791964" cy="1840400"/>
          </a:xfrm>
          <a:prstGeom prst="rect">
            <a:avLst/>
          </a:prstGeom>
        </p:spPr>
      </p:pic>
      <p:sp>
        <p:nvSpPr>
          <p:cNvPr id="4" name="TextBox 4"/>
          <p:cNvSpPr txBox="1"/>
          <p:nvPr/>
        </p:nvSpPr>
        <p:spPr>
          <a:xfrm>
            <a:off x="227374" y="3757613"/>
            <a:ext cx="18287998" cy="2928494"/>
          </a:xfrm>
          <a:prstGeom prst="rect">
            <a:avLst/>
          </a:prstGeom>
        </p:spPr>
        <p:txBody>
          <a:bodyPr wrap="square" lIns="0" tIns="0" rIns="0" bIns="0" rtlCol="0" anchor="t">
            <a:spAutoFit/>
          </a:bodyPr>
          <a:lstStyle/>
          <a:p>
            <a:pPr algn="l">
              <a:lnSpc>
                <a:spcPts val="7574"/>
              </a:lnSpc>
            </a:pPr>
            <a:r>
              <a:rPr lang="en-US" sz="7499">
                <a:solidFill>
                  <a:srgbClr val="000000"/>
                </a:solidFill>
                <a:latin typeface="Canva Sans"/>
              </a:rPr>
              <a:t>PET PRODUCT</a:t>
            </a:r>
          </a:p>
          <a:p>
            <a:pPr algn="l">
              <a:lnSpc>
                <a:spcPts val="7574"/>
              </a:lnSpc>
            </a:pPr>
            <a:r>
              <a:rPr lang="en-US" sz="7499">
                <a:solidFill>
                  <a:srgbClr val="000000"/>
                </a:solidFill>
                <a:latin typeface="Canva Sans"/>
              </a:rPr>
              <a:t>MARKET REPORT </a:t>
            </a:r>
          </a:p>
          <a:p>
            <a:pPr algn="l">
              <a:lnSpc>
                <a:spcPts val="7574"/>
              </a:lnSpc>
            </a:pPr>
            <a:r>
              <a:rPr lang="en-US" sz="7499">
                <a:solidFill>
                  <a:srgbClr val="000000"/>
                </a:solidFill>
                <a:latin typeface="Canva Sans"/>
              </a:rPr>
              <a:t>2024</a:t>
            </a:r>
          </a:p>
        </p:txBody>
      </p:sp>
      <p:sp>
        <p:nvSpPr>
          <p:cNvPr id="5" name="TextBox 5"/>
          <p:cNvSpPr txBox="1"/>
          <p:nvPr/>
        </p:nvSpPr>
        <p:spPr>
          <a:xfrm>
            <a:off x="0" y="9548834"/>
            <a:ext cx="9220200" cy="537844"/>
          </a:xfrm>
          <a:prstGeom prst="rect">
            <a:avLst/>
          </a:prstGeom>
        </p:spPr>
        <p:txBody>
          <a:bodyPr lIns="0" tIns="0" rIns="0" bIns="0" rtlCol="0" anchor="t">
            <a:spAutoFit/>
          </a:bodyPr>
          <a:lstStyle/>
          <a:p>
            <a:pPr algn="ctr">
              <a:lnSpc>
                <a:spcPts val="4480"/>
              </a:lnSpc>
            </a:pPr>
            <a:r>
              <a:rPr lang="en-US" sz="32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192723" y="1229730"/>
            <a:ext cx="16236544" cy="8028570"/>
            <a:chExt cx="4276291" cy="2114521"/>
          </a:xfrm>
        </p:grpSpPr>
        <p:sp>
          <p:nvSpPr>
            <p:cNvPr id="4" name="Freeform 4"/>
            <p:cNvSpPr/>
            <p:nvPr/>
          </p:nvSpPr>
          <p:spPr>
            <a:xfrm>
              <a:off x="0" y="0"/>
              <a:ext cx="4276291" cy="2114521"/>
            </a:xfrm>
            <a:custGeom>
              <a:rect l="l" t="t" r="r" b="b"/>
              <a:pathLst>
                <a:path w="4276291" h="2114521">
                  <a:moveTo>
                    <a:pt x="0" y="0"/>
                  </a:moveTo>
                  <a:lnTo>
                    <a:pt x="4276291" y="0"/>
                  </a:lnTo>
                  <a:lnTo>
                    <a:pt x="4276291" y="2114521"/>
                  </a:lnTo>
                  <a:lnTo>
                    <a:pt x="0" y="2114521"/>
                  </a:lnTo>
                  <a:close/>
                </a:path>
              </a:pathLst>
            </a:custGeom>
            <a:solidFill>
              <a:srgbClr val="000000">
                <a:alpha val="62745"/>
              </a:srgbClr>
            </a:solidFill>
          </p:spPr>
          <p:txBody>
            <a:bodyPr/>
            <a:lstStyle/>
            <a:p/>
          </p:txBody>
        </p:sp>
        <p:sp>
          <p:nvSpPr>
            <p:cNvPr id="5" name="TextBox 5"/>
            <p:cNvSpPr txBox="1"/>
            <p:nvPr/>
          </p:nvSpPr>
          <p:spPr>
            <a:xfrm>
              <a:off x="0" y="-47625"/>
              <a:ext cx="4276291" cy="2162146"/>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58733" y="546100"/>
            <a:ext cx="2102460" cy="1895005"/>
          </a:xfrm>
          <a:prstGeom prst="rect">
            <a:avLst/>
          </a:prstGeom>
        </p:spPr>
      </p:pic>
      <p:sp>
        <p:nvSpPr>
          <p:cNvPr id="7" name="TextBox 7"/>
          <p:cNvSpPr txBox="1"/>
          <p:nvPr/>
        </p:nvSpPr>
        <p:spPr>
          <a:xfrm>
            <a:off x="1536513" y="2494915"/>
            <a:ext cx="15548966" cy="6483985"/>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Canva Sans"/>
              </a:rPr>
              <a:t>The Pet product marketplace contains a large array of products and services designed to fulfill the needs and alternatives of pup proprietors for their animal companions. This marketplace consists of several lessons along with Pet food, treats, toys, grooming merchandise, accessories, healthcare devices, and services like veterinary care and Pet grooming. It caters to a various style of pets, consisting of dogs, cats, birds, fish, small mammals, and reptiles. The market is driven by factors such as the growing pet possession quotes, the humanization fashion of treating pets as a circle of relatives members, growing attention to Pet fitness and nutrition, and advancements in Pet care technology. With a focal point on improving the well-being and happiness of pets, the Pet product marketplace maintains to conform and innovate to fulfill the evolving dreams of pup proprietors</a:t>
            </a:r>
          </a:p>
        </p:txBody>
      </p:sp>
      <p:sp>
        <p:nvSpPr>
          <p:cNvPr id="8" name="TextBox 8"/>
          <p:cNvSpPr txBox="1"/>
          <p:nvPr/>
        </p:nvSpPr>
        <p:spPr>
          <a:xfrm>
            <a:off x="5247092" y="160862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45414" y="6225786"/>
            <a:ext cx="9014491" cy="2613487"/>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799779" y="659653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7" name="Group 7"/>
          <p:cNvGrpSpPr/>
          <p:nvPr/>
        </p:nvGrpSpPr>
        <p:grpSpPr>
          <a:xfrm>
            <a:off x="725021" y="6496715"/>
            <a:ext cx="2071628" cy="207162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445414" y="3224596"/>
            <a:ext cx="9014491" cy="2613487"/>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80000"/>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799779" y="3595340"/>
            <a:ext cx="2102594" cy="2099966"/>
          </a:xfrm>
          <a:custGeom>
            <a:rect l="l" t="t" r="r" b="b"/>
            <a:pathLst>
              <a:path w="2102594" h="2099966">
                <a:moveTo>
                  <a:pt x="0" y="0"/>
                </a:moveTo>
                <a:lnTo>
                  <a:pt x="2102594" y="0"/>
                </a:lnTo>
                <a:lnTo>
                  <a:pt x="2102594" y="2099966"/>
                </a:lnTo>
                <a:lnTo>
                  <a:pt x="0" y="2099966"/>
                </a:lnTo>
                <a:lnTo>
                  <a:pt x="0" y="0"/>
                </a:lnTo>
                <a:close/>
              </a:path>
            </a:pathLst>
          </a:custGeom>
          <a:blipFill>
            <a:blip r:embed="rId3"/>
            <a:stretch>
              <a:fillRect/>
            </a:stretch>
          </a:blipFill>
        </p:spPr>
        <p:txBody>
          <a:bodyPr/>
          <a:lstStyle/>
          <a:p/>
        </p:txBody>
      </p:sp>
      <p:grpSp>
        <p:nvGrpSpPr>
          <p:cNvPr id="15" name="Group 15"/>
          <p:cNvGrpSpPr/>
          <p:nvPr/>
        </p:nvGrpSpPr>
        <p:grpSpPr>
          <a:xfrm>
            <a:off x="725021" y="3495525"/>
            <a:ext cx="2071628" cy="2071628"/>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1027793" y="7151165"/>
            <a:ext cx="1517558" cy="1152990"/>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2024- 2031</a:t>
            </a:r>
          </a:p>
        </p:txBody>
      </p:sp>
      <p:sp>
        <p:nvSpPr>
          <p:cNvPr id="19" name="TextBox 19"/>
          <p:cNvSpPr txBox="1"/>
          <p:nvPr/>
        </p:nvSpPr>
        <p:spPr>
          <a:xfrm>
            <a:off x="3397390" y="6751378"/>
            <a:ext cx="5086580" cy="1477077"/>
          </a:xfrm>
          <a:prstGeom prst="rect">
            <a:avLst/>
          </a:prstGeom>
        </p:spPr>
        <p:txBody>
          <a:bodyPr lIns="0" tIns="0" rIns="0" bIns="0" rtlCol="0" anchor="t">
            <a:spAutoFit/>
          </a:bodyPr>
          <a:lstStyle/>
          <a:p>
            <a:pPr algn="ctr">
              <a:lnSpc>
                <a:spcPts val="5923"/>
              </a:lnSpc>
            </a:pPr>
            <a:r>
              <a:rPr lang="en-US" sz="4815">
                <a:solidFill>
                  <a:srgbClr val="FFFFFF"/>
                </a:solidFill>
                <a:latin typeface="Canva Sans"/>
              </a:rPr>
              <a:t>CAGR</a:t>
            </a:r>
          </a:p>
          <a:p>
            <a:pPr algn="ctr">
              <a:lnSpc>
                <a:spcPts val="5923"/>
              </a:lnSpc>
            </a:pPr>
            <a:r>
              <a:rPr lang="en-US" sz="4815">
                <a:solidFill>
                  <a:srgbClr val="FFFFFF"/>
                </a:solidFill>
                <a:latin typeface="Canva Sans"/>
              </a:rPr>
              <a:t>5.00%</a:t>
            </a:r>
          </a:p>
        </p:txBody>
      </p:sp>
      <p:sp>
        <p:nvSpPr>
          <p:cNvPr id="20" name="TextBox 20"/>
          <p:cNvSpPr txBox="1"/>
          <p:nvPr/>
        </p:nvSpPr>
        <p:spPr>
          <a:xfrm>
            <a:off x="1496401" y="643321"/>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1002057" y="4429778"/>
            <a:ext cx="1517558" cy="441247"/>
          </a:xfrm>
          <a:prstGeom prst="rect">
            <a:avLst/>
          </a:prstGeom>
        </p:spPr>
        <p:txBody>
          <a:bodyPr lIns="0" tIns="0" rIns="0" bIns="0" rtlCol="0" anchor="t">
            <a:spAutoFit/>
          </a:bodyPr>
          <a:lstStyle/>
          <a:p>
            <a:pPr algn="ctr">
              <a:lnSpc>
                <a:spcPts val="2815"/>
              </a:lnSpc>
            </a:pPr>
            <a:r>
              <a:rPr lang="en-US" sz="4468">
                <a:solidFill>
                  <a:srgbClr val="1E3048"/>
                </a:solidFill>
                <a:latin typeface="Canva Sans Bold"/>
              </a:rPr>
              <a:t>2024</a:t>
            </a:r>
          </a:p>
        </p:txBody>
      </p:sp>
      <p:sp>
        <p:nvSpPr>
          <p:cNvPr id="22" name="TextBox 22"/>
          <p:cNvSpPr txBox="1"/>
          <p:nvPr/>
        </p:nvSpPr>
        <p:spPr>
          <a:xfrm>
            <a:off x="2796650" y="3788038"/>
            <a:ext cx="6499750" cy="1477077"/>
          </a:xfrm>
          <a:prstGeom prst="rect">
            <a:avLst/>
          </a:prstGeom>
        </p:spPr>
        <p:txBody>
          <a:bodyPr lIns="0" tIns="0" rIns="0" bIns="0" rtlCol="0" anchor="t">
            <a:spAutoFit/>
          </a:bodyPr>
          <a:lstStyle/>
          <a:p>
            <a:pPr algn="ctr">
              <a:lnSpc>
                <a:spcPts val="5923"/>
              </a:lnSpc>
            </a:pPr>
            <a:r>
              <a:rPr lang="en-US" sz="4815">
                <a:solidFill>
                  <a:srgbClr val="FFFFFF"/>
                </a:solidFill>
                <a:latin typeface="Canva Sans"/>
              </a:rPr>
              <a:t>MARKET SIZE</a:t>
            </a:r>
          </a:p>
          <a:p>
            <a:pPr algn="ctr">
              <a:lnSpc>
                <a:spcPts val="5923"/>
              </a:lnSpc>
            </a:pPr>
            <a:r>
              <a:rPr lang="en-US" sz="4815">
                <a:solidFill>
                  <a:srgbClr val="FFFFFF"/>
                </a:solidFill>
                <a:latin typeface="Canva Sans"/>
              </a:rPr>
              <a:t>USD 296815.2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391971" y="2460717"/>
            <a:ext cx="6792855" cy="6408679"/>
            <a:chExt cx="8455667" cy="7977449"/>
          </a:xfrm>
        </p:grpSpPr>
        <p:sp>
          <p:nvSpPr>
            <p:cNvPr id="4" name="Freeform 4"/>
            <p:cNvSpPr/>
            <p:nvPr/>
          </p:nvSpPr>
          <p:spPr>
            <a:xfrm>
              <a:off x="0" y="0"/>
              <a:ext cx="8455667" cy="7977449"/>
            </a:xfrm>
            <a:custGeom>
              <a:rect l="l" t="t" r="r" b="b"/>
              <a:pathLst>
                <a:path w="8455667" h="7977449">
                  <a:moveTo>
                    <a:pt x="8331207" y="7977449"/>
                  </a:moveTo>
                  <a:lnTo>
                    <a:pt x="124460" y="7977449"/>
                  </a:lnTo>
                  <a:cubicBezTo>
                    <a:pt x="55880" y="7977449"/>
                    <a:pt x="0" y="7921568"/>
                    <a:pt x="0" y="7852989"/>
                  </a:cubicBezTo>
                  <a:lnTo>
                    <a:pt x="0" y="124460"/>
                  </a:lnTo>
                  <a:cubicBezTo>
                    <a:pt x="0" y="55880"/>
                    <a:pt x="55880" y="0"/>
                    <a:pt x="124460" y="0"/>
                  </a:cubicBezTo>
                  <a:lnTo>
                    <a:pt x="8331207" y="0"/>
                  </a:lnTo>
                  <a:cubicBezTo>
                    <a:pt x="8399787" y="0"/>
                    <a:pt x="8455667" y="55880"/>
                    <a:pt x="8455667" y="124460"/>
                  </a:cubicBezTo>
                  <a:lnTo>
                    <a:pt x="8455667" y="7852989"/>
                  </a:lnTo>
                  <a:cubicBezTo>
                    <a:pt x="8455667" y="7921568"/>
                    <a:pt x="8399787" y="7977449"/>
                    <a:pt x="8331207" y="7977449"/>
                  </a:cubicBezTo>
                  <a:close/>
                </a:path>
              </a:pathLst>
            </a:custGeom>
            <a:solidFill>
              <a:srgbClr val="000000">
                <a:alpha val="72941"/>
              </a:srgbClr>
            </a:solidFill>
          </p:spPr>
          <p:txBody>
            <a:bodyPr/>
            <a:lstStyle/>
            <a:p/>
          </p:txBody>
        </p:sp>
      </p:grpSp>
      <p:grpSp>
        <p:nvGrpSpPr>
          <p:cNvPr id="5" name="Group 5"/>
          <p:cNvGrpSpPr/>
          <p:nvPr/>
        </p:nvGrpSpPr>
        <p:grpSpPr>
          <a:xfrm rot="5400000">
            <a:off x="1318082" y="3658604"/>
            <a:ext cx="907920" cy="3467904"/>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92717" y="118705"/>
            <a:ext cx="17301600" cy="903607"/>
          </a:xfrm>
          <a:prstGeom prst="rect">
            <a:avLst/>
          </a:prstGeom>
        </p:spPr>
        <p:txBody>
          <a:bodyPr lIns="0" tIns="0" rIns="0" bIns="0" rtlCol="0" anchor="t">
            <a:spAutoFit/>
          </a:bodyPr>
          <a:lstStyle/>
          <a:p>
            <a:pPr algn="ctr">
              <a:lnSpc>
                <a:spcPts val="7419"/>
              </a:lnSpc>
            </a:pPr>
            <a:r>
              <a:rPr lang="en-US" sz="5299">
                <a:solidFill>
                  <a:srgbClr val="000000"/>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9" name="Group 9"/>
          <p:cNvGrpSpPr/>
          <p:nvPr/>
        </p:nvGrpSpPr>
        <p:grpSpPr>
          <a:xfrm>
            <a:off x="11829722" y="2912978"/>
            <a:ext cx="6458278" cy="2608010"/>
            <a:chExt cx="8039189" cy="3246420"/>
          </a:xfrm>
        </p:grpSpPr>
        <p:sp>
          <p:nvSpPr>
            <p:cNvPr id="10" name="Freeform 10"/>
            <p:cNvSpPr/>
            <p:nvPr/>
          </p:nvSpPr>
          <p:spPr>
            <a:xfrm>
              <a:off x="0" y="0"/>
              <a:ext cx="8039189" cy="3246420"/>
            </a:xfrm>
            <a:custGeom>
              <a:rect l="l" t="t" r="r" b="b"/>
              <a:pathLst>
                <a:path w="8039188" h="3246420">
                  <a:moveTo>
                    <a:pt x="7914729" y="3246420"/>
                  </a:moveTo>
                  <a:lnTo>
                    <a:pt x="124460" y="3246420"/>
                  </a:lnTo>
                  <a:cubicBezTo>
                    <a:pt x="55880" y="3246420"/>
                    <a:pt x="0" y="3190540"/>
                    <a:pt x="0" y="3121960"/>
                  </a:cubicBezTo>
                  <a:lnTo>
                    <a:pt x="0" y="124460"/>
                  </a:lnTo>
                  <a:cubicBezTo>
                    <a:pt x="0" y="55880"/>
                    <a:pt x="55880" y="0"/>
                    <a:pt x="124460" y="0"/>
                  </a:cubicBezTo>
                  <a:lnTo>
                    <a:pt x="7914729" y="0"/>
                  </a:lnTo>
                  <a:cubicBezTo>
                    <a:pt x="7983310" y="0"/>
                    <a:pt x="8039189" y="55880"/>
                    <a:pt x="8039189" y="124460"/>
                  </a:cubicBezTo>
                  <a:lnTo>
                    <a:pt x="8039189" y="3121960"/>
                  </a:lnTo>
                  <a:cubicBezTo>
                    <a:pt x="8039189" y="3190540"/>
                    <a:pt x="7983310" y="3246420"/>
                    <a:pt x="7914729" y="3246420"/>
                  </a:cubicBezTo>
                  <a:close/>
                </a:path>
              </a:pathLst>
            </a:custGeom>
            <a:solidFill>
              <a:srgbClr val="000000">
                <a:alpha val="72941"/>
              </a:srgbClr>
            </a:solidFill>
          </p:spPr>
          <p:txBody>
            <a:bodyPr/>
            <a:lstStyle/>
            <a:p/>
          </p:txBody>
        </p:sp>
      </p:grpSp>
      <p:grpSp>
        <p:nvGrpSpPr>
          <p:cNvPr id="11" name="Group 11"/>
          <p:cNvGrpSpPr/>
          <p:nvPr/>
        </p:nvGrpSpPr>
        <p:grpSpPr>
          <a:xfrm rot="5400000">
            <a:off x="10755834" y="2423970"/>
            <a:ext cx="907920" cy="3467904"/>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791631" y="5946354"/>
            <a:ext cx="6458278" cy="2608010"/>
            <a:chExt cx="8039189" cy="3246420"/>
          </a:xfrm>
        </p:grpSpPr>
        <p:sp>
          <p:nvSpPr>
            <p:cNvPr id="14" name="Freeform 14"/>
            <p:cNvSpPr/>
            <p:nvPr/>
          </p:nvSpPr>
          <p:spPr>
            <a:xfrm>
              <a:off x="0" y="0"/>
              <a:ext cx="8039189" cy="3246420"/>
            </a:xfrm>
            <a:custGeom>
              <a:rect l="l" t="t" r="r" b="b"/>
              <a:pathLst>
                <a:path w="8039188" h="3246420">
                  <a:moveTo>
                    <a:pt x="7914729" y="3246420"/>
                  </a:moveTo>
                  <a:lnTo>
                    <a:pt x="124460" y="3246420"/>
                  </a:lnTo>
                  <a:cubicBezTo>
                    <a:pt x="55880" y="3246420"/>
                    <a:pt x="0" y="3190540"/>
                    <a:pt x="0" y="3121960"/>
                  </a:cubicBezTo>
                  <a:lnTo>
                    <a:pt x="0" y="124460"/>
                  </a:lnTo>
                  <a:cubicBezTo>
                    <a:pt x="0" y="55880"/>
                    <a:pt x="55880" y="0"/>
                    <a:pt x="124460" y="0"/>
                  </a:cubicBezTo>
                  <a:lnTo>
                    <a:pt x="7914729" y="0"/>
                  </a:lnTo>
                  <a:cubicBezTo>
                    <a:pt x="7983310" y="0"/>
                    <a:pt x="8039189" y="55880"/>
                    <a:pt x="8039189" y="124460"/>
                  </a:cubicBezTo>
                  <a:lnTo>
                    <a:pt x="8039189" y="3121960"/>
                  </a:lnTo>
                  <a:cubicBezTo>
                    <a:pt x="8039189" y="3190540"/>
                    <a:pt x="7983310" y="3246420"/>
                    <a:pt x="7914729" y="3246420"/>
                  </a:cubicBezTo>
                  <a:close/>
                </a:path>
              </a:pathLst>
            </a:custGeom>
            <a:solidFill>
              <a:srgbClr val="000000">
                <a:alpha val="72941"/>
              </a:srgbClr>
            </a:solidFill>
          </p:spPr>
          <p:txBody>
            <a:bodyPr/>
            <a:lstStyle/>
            <a:p/>
          </p:txBody>
        </p:sp>
      </p:grpSp>
      <p:grpSp>
        <p:nvGrpSpPr>
          <p:cNvPr id="15" name="Group 15"/>
          <p:cNvGrpSpPr/>
          <p:nvPr/>
        </p:nvGrpSpPr>
        <p:grpSpPr>
          <a:xfrm rot="5400000">
            <a:off x="10717743" y="5457346"/>
            <a:ext cx="907920" cy="3467904"/>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7" name="TextBox 17"/>
          <p:cNvSpPr txBox="1"/>
          <p:nvPr/>
        </p:nvSpPr>
        <p:spPr>
          <a:xfrm>
            <a:off x="209451" y="5223926"/>
            <a:ext cx="3125184" cy="384883"/>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Type Segment</a:t>
            </a:r>
          </a:p>
        </p:txBody>
      </p:sp>
      <p:sp>
        <p:nvSpPr>
          <p:cNvPr id="18" name="TextBox 18"/>
          <p:cNvSpPr txBox="1"/>
          <p:nvPr/>
        </p:nvSpPr>
        <p:spPr>
          <a:xfrm>
            <a:off x="3258516" y="3140500"/>
            <a:ext cx="5864910" cy="4703826"/>
          </a:xfrm>
          <a:prstGeom prst="rect">
            <a:avLst/>
          </a:prstGeom>
        </p:spPr>
        <p:txBody>
          <a:bodyPr lIns="0" tIns="0" rIns="0" bIns="0" rtlCol="0" anchor="t">
            <a:spAutoFit/>
          </a:bodyPr>
          <a:lstStyle/>
          <a:p>
            <a:pPr marL="734058" lvl="1" indent="-367029" algn="l">
              <a:lnSpc>
                <a:spcPts val="4691"/>
              </a:lnSpc>
              <a:buFont typeface="Arial"/>
              <a:buChar char="•"/>
            </a:pPr>
            <a:r>
              <a:rPr lang="en-US" sz="3399">
                <a:solidFill>
                  <a:srgbClr val="FFFFFF"/>
                </a:solidFill>
                <a:latin typeface="Canva Sans"/>
              </a:rPr>
              <a:t>Pet Food Products</a:t>
            </a:r>
          </a:p>
          <a:p>
            <a:pPr marL="734058" lvl="1" indent="-367029" algn="l">
              <a:lnSpc>
                <a:spcPts val="4691"/>
              </a:lnSpc>
              <a:buFont typeface="Arial"/>
              <a:buChar char="•"/>
            </a:pPr>
            <a:r>
              <a:rPr lang="en-US" sz="3399">
                <a:solidFill>
                  <a:srgbClr val="FFFFFF"/>
                </a:solidFill>
                <a:latin typeface="Canva Sans"/>
              </a:rPr>
              <a:t>Pet Health Products</a:t>
            </a:r>
          </a:p>
          <a:p>
            <a:pPr marL="734058" lvl="1" indent="-367029" algn="l">
              <a:lnSpc>
                <a:spcPts val="4691"/>
              </a:lnSpc>
              <a:buFont typeface="Arial"/>
              <a:buChar char="•"/>
            </a:pPr>
            <a:r>
              <a:rPr lang="en-US" sz="3399">
                <a:solidFill>
                  <a:srgbClr val="FFFFFF"/>
                </a:solidFill>
                <a:latin typeface="Canva Sans"/>
              </a:rPr>
              <a:t>Pet Feeding Products</a:t>
            </a:r>
          </a:p>
          <a:p>
            <a:pPr marL="734058" lvl="1" indent="-367029" algn="l">
              <a:lnSpc>
                <a:spcPts val="4691"/>
              </a:lnSpc>
              <a:buFont typeface="Arial"/>
              <a:buChar char="•"/>
            </a:pPr>
            <a:r>
              <a:rPr lang="en-US" sz="3399">
                <a:solidFill>
                  <a:srgbClr val="FFFFFF"/>
                </a:solidFill>
                <a:latin typeface="Canva Sans"/>
              </a:rPr>
              <a:t>Pet Clothing Products</a:t>
            </a:r>
          </a:p>
          <a:p>
            <a:pPr marL="734058" lvl="1" indent="-367029" algn="l">
              <a:lnSpc>
                <a:spcPts val="4691"/>
              </a:lnSpc>
              <a:buFont typeface="Arial"/>
              <a:buChar char="•"/>
            </a:pPr>
            <a:r>
              <a:rPr lang="en-US" sz="3399">
                <a:solidFill>
                  <a:srgbClr val="FFFFFF"/>
                </a:solidFill>
                <a:latin typeface="Canva Sans"/>
              </a:rPr>
              <a:t>Pet Cleaning Products</a:t>
            </a:r>
          </a:p>
          <a:p>
            <a:pPr marL="734058" lvl="1" indent="-367029" algn="l">
              <a:lnSpc>
                <a:spcPts val="4691"/>
              </a:lnSpc>
              <a:buFont typeface="Arial"/>
              <a:buChar char="•"/>
            </a:pPr>
            <a:r>
              <a:rPr lang="en-US" sz="3399">
                <a:solidFill>
                  <a:srgbClr val="FFFFFF"/>
                </a:solidFill>
                <a:latin typeface="Canva Sans"/>
              </a:rPr>
              <a:t>Pet Beauty Products</a:t>
            </a:r>
          </a:p>
          <a:p>
            <a:pPr marL="734058" lvl="1" indent="-367029" algn="l">
              <a:lnSpc>
                <a:spcPts val="4691"/>
              </a:lnSpc>
              <a:buFont typeface="Arial"/>
              <a:buChar char="•"/>
            </a:pPr>
            <a:r>
              <a:rPr lang="en-US" sz="3399">
                <a:solidFill>
                  <a:srgbClr val="FFFFFF"/>
                </a:solidFill>
                <a:latin typeface="Canva Sans"/>
              </a:rPr>
              <a:t>Pet Toys Products</a:t>
            </a:r>
          </a:p>
          <a:p>
            <a:pPr marL="734058" lvl="1" indent="-367029" algn="l">
              <a:lnSpc>
                <a:spcPts val="4691"/>
              </a:lnSpc>
              <a:buFont typeface="Arial"/>
              <a:buChar char="•"/>
            </a:pPr>
            <a:r>
              <a:rPr lang="en-US" sz="3399">
                <a:solidFill>
                  <a:srgbClr val="FFFFFF"/>
                </a:solidFill>
                <a:latin typeface="Canva Sans"/>
              </a:rPr>
              <a:t>Other Pet Products</a:t>
            </a:r>
          </a:p>
        </p:txBody>
      </p:sp>
      <p:sp>
        <p:nvSpPr>
          <p:cNvPr id="19" name="TextBox 19"/>
          <p:cNvSpPr txBox="1"/>
          <p:nvPr/>
        </p:nvSpPr>
        <p:spPr>
          <a:xfrm>
            <a:off x="9609111" y="3808009"/>
            <a:ext cx="3125184" cy="747451"/>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Application Segment </a:t>
            </a:r>
          </a:p>
        </p:txBody>
      </p:sp>
      <p:sp>
        <p:nvSpPr>
          <p:cNvPr id="20" name="TextBox 20"/>
          <p:cNvSpPr txBox="1"/>
          <p:nvPr/>
        </p:nvSpPr>
        <p:spPr>
          <a:xfrm>
            <a:off x="13239021" y="3150025"/>
            <a:ext cx="4659683" cy="2074545"/>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Cat</a:t>
            </a:r>
          </a:p>
          <a:p>
            <a:pPr marL="647700" lvl="1" indent="-323850" algn="l">
              <a:lnSpc>
                <a:spcPts val="4140"/>
              </a:lnSpc>
              <a:buFont typeface="Arial"/>
              <a:buChar char="•"/>
            </a:pPr>
            <a:r>
              <a:rPr lang="en-US" sz="3000">
                <a:solidFill>
                  <a:srgbClr val="FFFFFF"/>
                </a:solidFill>
                <a:latin typeface="Canva Sans"/>
              </a:rPr>
              <a:t>Dog</a:t>
            </a:r>
          </a:p>
          <a:p>
            <a:pPr marL="647700" lvl="1" indent="-323850" algn="l">
              <a:lnSpc>
                <a:spcPts val="4140"/>
              </a:lnSpc>
              <a:buFont typeface="Arial"/>
              <a:buChar char="•"/>
            </a:pPr>
            <a:r>
              <a:rPr lang="en-US" sz="3000">
                <a:solidFill>
                  <a:srgbClr val="FFFFFF"/>
                </a:solidFill>
                <a:latin typeface="Canva Sans"/>
              </a:rPr>
              <a:t>Fish</a:t>
            </a:r>
          </a:p>
          <a:p>
            <a:pPr marL="647700" lvl="1" indent="-323850" algn="l">
              <a:lnSpc>
                <a:spcPts val="4140"/>
              </a:lnSpc>
              <a:buFont typeface="Arial"/>
              <a:buChar char="•"/>
            </a:pPr>
            <a:r>
              <a:rPr lang="en-US" sz="3000">
                <a:solidFill>
                  <a:srgbClr val="FFFFFF"/>
                </a:solidFill>
                <a:latin typeface="Canva Sans"/>
              </a:rPr>
              <a:t>Rabbit</a:t>
            </a:r>
          </a:p>
        </p:txBody>
      </p:sp>
      <p:sp>
        <p:nvSpPr>
          <p:cNvPr id="21" name="TextBox 21"/>
          <p:cNvSpPr txBox="1"/>
          <p:nvPr/>
        </p:nvSpPr>
        <p:spPr>
          <a:xfrm>
            <a:off x="9609111" y="6841384"/>
            <a:ext cx="3125184" cy="747451"/>
          </a:xfrm>
          <a:prstGeom prst="rect">
            <a:avLst/>
          </a:prstGeom>
        </p:spPr>
        <p:txBody>
          <a:bodyPr lIns="0" tIns="0" rIns="0" bIns="0" rtlCol="0" anchor="t">
            <a:spAutoFit/>
          </a:bodyPr>
          <a:lstStyle/>
          <a:p>
            <a:pPr algn="ctr">
              <a:lnSpc>
                <a:spcPts val="2927"/>
              </a:lnSpc>
            </a:pPr>
            <a:r>
              <a:rPr lang="en-US" sz="2898">
                <a:solidFill>
                  <a:srgbClr val="43B4BE"/>
                </a:solidFill>
                <a:latin typeface="Canva Sans"/>
              </a:rPr>
              <a:t>Distribution channel</a:t>
            </a:r>
          </a:p>
        </p:txBody>
      </p:sp>
      <p:sp>
        <p:nvSpPr>
          <p:cNvPr id="22" name="TextBox 22"/>
          <p:cNvSpPr txBox="1"/>
          <p:nvPr/>
        </p:nvSpPr>
        <p:spPr>
          <a:xfrm>
            <a:off x="13162831" y="6189274"/>
            <a:ext cx="4659683" cy="2074545"/>
          </a:xfrm>
          <a:prstGeom prst="rect">
            <a:avLst/>
          </a:prstGeom>
        </p:spPr>
        <p:txBody>
          <a:bodyPr lIns="0" tIns="0" rIns="0" bIns="0" rtlCol="0" anchor="t">
            <a:spAutoFit/>
          </a:bodyPr>
          <a:lstStyle/>
          <a:p>
            <a:pPr marL="647700" lvl="1" indent="-323850" algn="l">
              <a:lnSpc>
                <a:spcPts val="4140"/>
              </a:lnSpc>
              <a:buFont typeface="Arial"/>
              <a:buChar char="•"/>
            </a:pPr>
            <a:r>
              <a:rPr lang="en-US" sz="3000">
                <a:solidFill>
                  <a:srgbClr val="FFFFFF"/>
                </a:solidFill>
                <a:latin typeface="Canva Sans"/>
              </a:rPr>
              <a:t>Supermarkets</a:t>
            </a:r>
          </a:p>
          <a:p>
            <a:pPr marL="647700" lvl="1" indent="-323850" algn="l">
              <a:lnSpc>
                <a:spcPts val="4140"/>
              </a:lnSpc>
              <a:buFont typeface="Arial"/>
              <a:buChar char="•"/>
            </a:pPr>
            <a:r>
              <a:rPr lang="en-US" sz="3000">
                <a:solidFill>
                  <a:srgbClr val="FFFFFF"/>
                </a:solidFill>
                <a:latin typeface="Canva Sans"/>
              </a:rPr>
              <a:t>E-Commerce</a:t>
            </a:r>
          </a:p>
          <a:p>
            <a:pPr marL="647700" lvl="1" indent="-323850" algn="l">
              <a:lnSpc>
                <a:spcPts val="4140"/>
              </a:lnSpc>
              <a:buFont typeface="Arial"/>
              <a:buChar char="•"/>
            </a:pPr>
            <a:r>
              <a:rPr lang="en-US" sz="3000">
                <a:solidFill>
                  <a:srgbClr val="FFFFFF"/>
                </a:solidFill>
                <a:latin typeface="Canva Sans"/>
              </a:rPr>
              <a:t>Specialized Pet Shops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40863" y="1982759"/>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46044" y="2131603"/>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261399" y="2355023"/>
            <a:ext cx="3535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118726.08 million</a:t>
            </a:r>
          </a:p>
        </p:txBody>
      </p:sp>
      <p:sp>
        <p:nvSpPr>
          <p:cNvPr id="7" name="TextBox 7"/>
          <p:cNvSpPr txBox="1"/>
          <p:nvPr/>
        </p:nvSpPr>
        <p:spPr>
          <a:xfrm>
            <a:off x="14324899" y="3478973"/>
            <a:ext cx="34082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89044.56 million</a:t>
            </a:r>
          </a:p>
        </p:txBody>
      </p:sp>
      <p:sp>
        <p:nvSpPr>
          <p:cNvPr id="8" name="TextBox 8"/>
          <p:cNvSpPr txBox="1"/>
          <p:nvPr/>
        </p:nvSpPr>
        <p:spPr>
          <a:xfrm>
            <a:off x="14299499" y="4490211"/>
            <a:ext cx="3433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68267.50 million</a:t>
            </a:r>
          </a:p>
        </p:txBody>
      </p:sp>
      <p:sp>
        <p:nvSpPr>
          <p:cNvPr id="9" name="TextBox 9"/>
          <p:cNvSpPr txBox="1"/>
          <p:nvPr/>
        </p:nvSpPr>
        <p:spPr>
          <a:xfrm>
            <a:off x="14502699" y="5614161"/>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14840.76 million</a:t>
            </a:r>
          </a:p>
        </p:txBody>
      </p:sp>
      <p:sp>
        <p:nvSpPr>
          <p:cNvPr id="10" name="TextBox 10"/>
          <p:cNvSpPr txBox="1"/>
          <p:nvPr/>
        </p:nvSpPr>
        <p:spPr>
          <a:xfrm>
            <a:off x="14502699" y="7031798"/>
            <a:ext cx="3052625" cy="788035"/>
          </a:xfrm>
          <a:prstGeom prst="rect">
            <a:avLst/>
          </a:prstGeom>
        </p:spPr>
        <p:txBody>
          <a:bodyPr lIns="0" tIns="0" rIns="0" bIns="0" rtlCol="0" anchor="t">
            <a:spAutoFit/>
          </a:bodyPr>
          <a:lstStyle/>
          <a:p>
            <a:pPr algn="ctr">
              <a:lnSpc>
                <a:spcPts val="3080"/>
              </a:lnSpc>
            </a:pPr>
            <a:r>
              <a:rPr lang="en-US" sz="2800" spc="280">
                <a:solidFill>
                  <a:srgbClr val="000000"/>
                </a:solidFill>
                <a:latin typeface="Canva Sans Bold"/>
              </a:rPr>
              <a:t>USD 5936.30 million</a:t>
            </a:r>
          </a:p>
        </p:txBody>
      </p:sp>
      <p:sp>
        <p:nvSpPr>
          <p:cNvPr id="11" name="TextBox 11"/>
          <p:cNvSpPr txBox="1"/>
          <p:nvPr/>
        </p:nvSpPr>
        <p:spPr>
          <a:xfrm>
            <a:off x="636769" y="8794090"/>
            <a:ext cx="17014462" cy="973455"/>
          </a:xfrm>
          <a:prstGeom prst="rect">
            <a:avLst/>
          </a:prstGeom>
        </p:spPr>
        <p:txBody>
          <a:bodyPr lIns="0" tIns="0" rIns="0" bIns="0" rtlCol="0" anchor="t">
            <a:spAutoFit/>
          </a:bodyPr>
          <a:lstStyle/>
          <a:p>
            <a:pPr algn="l">
              <a:lnSpc>
                <a:spcPts val="3960"/>
              </a:lnSpc>
            </a:pPr>
            <a:r>
              <a:rPr lang="en-US" sz="3000">
                <a:solidFill>
                  <a:srgbClr val="000000"/>
                </a:solidFill>
                <a:latin typeface="Canva Sans"/>
              </a:rPr>
              <a:t>North America held the major market of more than 40% of the global revenue with a market size of </a:t>
            </a:r>
            <a:r>
              <a:rPr lang="en-US" sz="3000">
                <a:solidFill>
                  <a:srgbClr val="000000"/>
                </a:solidFill>
                <a:latin typeface="Canva Sans Bold"/>
              </a:rPr>
              <a:t>USD 118726.08 million</a:t>
            </a:r>
            <a:r>
              <a:rPr lang="en-US" sz="3000">
                <a:solidFill>
                  <a:srgbClr val="000000"/>
                </a:solidFill>
                <a:latin typeface="Canva Sans"/>
              </a:rPr>
              <a:t> in 2024 and will grow at a CAGR of </a:t>
            </a:r>
            <a:r>
              <a:rPr lang="en-US" sz="3000">
                <a:solidFill>
                  <a:srgbClr val="000000"/>
                </a:solidFill>
                <a:latin typeface="Canva Sans Bold"/>
              </a:rPr>
              <a:t>3.2%</a:t>
            </a:r>
            <a:r>
              <a:rPr lang="en-US" sz="3000">
                <a:solidFill>
                  <a:srgbClr val="000000"/>
                </a:solidFill>
                <a:latin typeface="Canva Sans"/>
              </a:rPr>
              <a:t> from 2024 to 2031.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598226" y="5329913"/>
            <a:ext cx="10234965" cy="3548818"/>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02A0B">
                <a:alpha val="85882"/>
              </a:srgbClr>
            </a:solidFill>
          </p:spPr>
          <p:txBody>
            <a:bodyPr/>
            <a:lstStyle/>
            <a:p/>
          </p:txBody>
        </p:sp>
      </p:grpSp>
      <p:grpSp>
        <p:nvGrpSpPr>
          <p:cNvPr id="5" name="Group 5"/>
          <p:cNvGrpSpPr/>
          <p:nvPr/>
        </p:nvGrpSpPr>
        <p:grpSpPr>
          <a:xfrm>
            <a:off x="4598226" y="1408269"/>
            <a:ext cx="10234965" cy="3563033"/>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2981455" y="2004764"/>
            <a:ext cx="2931436" cy="2382731"/>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2A0B">
                <a:alpha val="85882"/>
              </a:srgbClr>
            </a:solidFill>
          </p:spPr>
          <p:txBody>
            <a:bodyPr/>
            <a:lstStyle/>
            <a:p/>
          </p:txBody>
        </p:sp>
      </p:grpSp>
      <p:grpSp>
        <p:nvGrpSpPr>
          <p:cNvPr id="9" name="Group 9"/>
          <p:cNvGrpSpPr/>
          <p:nvPr/>
        </p:nvGrpSpPr>
        <p:grpSpPr>
          <a:xfrm>
            <a:off x="2981455" y="5942906"/>
            <a:ext cx="2931436" cy="2382731"/>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774088" y="2851302"/>
            <a:ext cx="796371" cy="689657"/>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2A0B">
                <a:alpha val="85882"/>
              </a:srgbClr>
            </a:solidFill>
          </p:spPr>
          <p:txBody>
            <a:bodyPr/>
            <a:lstStyle/>
            <a:p/>
          </p:txBody>
        </p:sp>
      </p:grpSp>
      <p:grpSp>
        <p:nvGrpSpPr>
          <p:cNvPr id="13" name="Group 13"/>
          <p:cNvGrpSpPr>
            <a:grpSpLocks noChangeAspect="1"/>
          </p:cNvGrpSpPr>
          <p:nvPr/>
        </p:nvGrpSpPr>
        <p:grpSpPr>
          <a:xfrm rot="5400000">
            <a:off x="5774088" y="6789443"/>
            <a:ext cx="796371" cy="689657"/>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198114" y="2995546"/>
            <a:ext cx="2629331"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Drivers</a:t>
            </a:r>
          </a:p>
        </p:txBody>
      </p:sp>
      <p:sp>
        <p:nvSpPr>
          <p:cNvPr id="17" name="TextBox 17"/>
          <p:cNvSpPr txBox="1"/>
          <p:nvPr/>
        </p:nvSpPr>
        <p:spPr>
          <a:xfrm>
            <a:off x="2896009" y="6750574"/>
            <a:ext cx="3233542" cy="622992"/>
          </a:xfrm>
          <a:prstGeom prst="rect">
            <a:avLst/>
          </a:prstGeom>
        </p:spPr>
        <p:txBody>
          <a:bodyPr lIns="0" tIns="0" rIns="0" bIns="0" rtlCol="0" anchor="t">
            <a:spAutoFit/>
          </a:bodyPr>
          <a:lstStyle/>
          <a:p>
            <a:pPr algn="ctr">
              <a:lnSpc>
                <a:spcPts val="5107"/>
              </a:lnSpc>
              <a:spcBef>
                <a:spcPct val="0"/>
              </a:spcBef>
            </a:pPr>
            <a:r>
              <a:rPr lang="en-US" sz="3648" spc="116">
                <a:solidFill>
                  <a:srgbClr val="FFFFFF"/>
                </a:solidFill>
                <a:latin typeface="Canva Sans Bold"/>
              </a:rPr>
              <a:t>Restraints</a:t>
            </a:r>
          </a:p>
        </p:txBody>
      </p:sp>
      <p:sp>
        <p:nvSpPr>
          <p:cNvPr id="18" name="TextBox 18"/>
          <p:cNvSpPr txBox="1"/>
          <p:nvPr/>
        </p:nvSpPr>
        <p:spPr>
          <a:xfrm>
            <a:off x="6172274" y="1759004"/>
            <a:ext cx="8490211" cy="2861564"/>
          </a:xfrm>
          <a:prstGeom prst="rect">
            <a:avLst/>
          </a:prstGeom>
        </p:spPr>
        <p:txBody>
          <a:bodyPr lIns="0" tIns="0" rIns="0" bIns="0" rtlCol="0" anchor="t">
            <a:spAutoFit/>
          </a:bodyPr>
          <a:lstStyle/>
          <a:p>
            <a:pPr marL="690882" lvl="1" indent="-345441" algn="l">
              <a:lnSpc>
                <a:spcPts val="3808"/>
              </a:lnSpc>
              <a:buFont typeface="Arial"/>
              <a:buChar char="•"/>
            </a:pPr>
            <a:r>
              <a:rPr lang="en-US" sz="3200" spc="102">
                <a:solidFill>
                  <a:srgbClr val="FFFFFF"/>
                </a:solidFill>
                <a:latin typeface="Canva Sans"/>
              </a:rPr>
              <a:t>Increasing pet ownership rates worldwide are driving the demand for a wide range of pet products</a:t>
            </a:r>
          </a:p>
          <a:p>
            <a:pPr marL="690882" lvl="1" indent="-345441" algn="l">
              <a:lnSpc>
                <a:spcPts val="3808"/>
              </a:lnSpc>
              <a:buFont typeface="Arial"/>
              <a:buChar char="•"/>
            </a:pPr>
            <a:r>
              <a:rPr lang="en-US" sz="3200" spc="102">
                <a:solidFill>
                  <a:srgbClr val="FFFFFF"/>
                </a:solidFill>
                <a:latin typeface="Canva Sans"/>
              </a:rPr>
              <a:t>Rising disposable incomes allow pet owners to spend more on premium pet products</a:t>
            </a:r>
          </a:p>
        </p:txBody>
      </p:sp>
      <p:sp>
        <p:nvSpPr>
          <p:cNvPr id="19" name="TextBox 19"/>
          <p:cNvSpPr txBox="1"/>
          <p:nvPr/>
        </p:nvSpPr>
        <p:spPr>
          <a:xfrm>
            <a:off x="6813865" y="6084299"/>
            <a:ext cx="7626611" cy="1909064"/>
          </a:xfrm>
          <a:prstGeom prst="rect">
            <a:avLst/>
          </a:prstGeom>
        </p:spPr>
        <p:txBody>
          <a:bodyPr lIns="0" tIns="0" rIns="0" bIns="0" rtlCol="0" anchor="t">
            <a:spAutoFit/>
          </a:bodyPr>
          <a:lstStyle/>
          <a:p>
            <a:pPr algn="l">
              <a:lnSpc>
                <a:spcPts val="3808"/>
              </a:lnSpc>
            </a:pPr>
            <a:r>
              <a:rPr lang="en-US" sz="3200" spc="102">
                <a:solidFill>
                  <a:srgbClr val="FFFFFF"/>
                </a:solidFill>
                <a:latin typeface="Canva Sans"/>
              </a:rPr>
              <a:t>Stringent regulations governing pet product safety and labeling may pose compliance challenges for manufacturers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8345" b="-10320"/>
            </a:stretch>
          </a:blipFill>
        </p:spPr>
        <p:txBody>
          <a:bodyPr/>
          <a:lstStyle/>
          <a:p/>
        </p:txBody>
      </p:sp>
      <p:pic>
        <p:nvPicPr>
          <p:cNvPr id="3" name="Picture 3"/>
          <p:cNvPicPr>
            <a:picLocks noChangeAspect="1"/>
          </p:cNvPicPr>
          <p:nvPr/>
        </p:nvPicPr>
        <p:blipFill>
          <a:blip r:embed="rId3"/>
          <a:srcRect l="36500" t="25150" r="39942" b="24794"/>
          <a:stretch>
            <a:fillRect/>
          </a:stretch>
        </p:blipFill>
        <p:spPr>
          <a:xfrm>
            <a:off x="0" y="0"/>
            <a:ext cx="1632124" cy="1950735"/>
          </a:xfrm>
          <a:prstGeom prst="rect">
            <a:avLst/>
          </a:prstGeom>
        </p:spPr>
      </p:pic>
      <p:sp>
        <p:nvSpPr>
          <p:cNvPr id="4" name="TextBox 4"/>
          <p:cNvSpPr txBox="1"/>
          <p:nvPr/>
        </p:nvSpPr>
        <p:spPr>
          <a:xfrm>
            <a:off x="229479" y="2260600"/>
            <a:ext cx="14566021" cy="7407275"/>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000000"/>
                </a:solidFill>
                <a:latin typeface="Canva Sans"/>
              </a:rPr>
              <a:t>The global Pet Product market will expand significantly by 5.00% CAGR between 2024 to 2031.</a:t>
            </a:r>
          </a:p>
          <a:p>
            <a:pPr marL="755651" lvl="1" indent="-377825" algn="l">
              <a:lnSpc>
                <a:spcPts val="4900"/>
              </a:lnSpc>
              <a:buFont typeface="Arial"/>
              <a:buChar char="•"/>
            </a:pPr>
            <a:r>
              <a:rPr lang="en-US" sz="3500">
                <a:solidFill>
                  <a:srgbClr val="000000"/>
                </a:solidFill>
                <a:latin typeface="Canva Sans"/>
              </a:rPr>
              <a:t>The market is driven by factors such as the growing pet possession quotes, the humanization fashion of treating pets as a circle of relatives members, growing attention to Pet fitness and nutrition, and advancements in Pet care technology.</a:t>
            </a:r>
          </a:p>
          <a:p>
            <a:pPr marL="755651" lvl="1" indent="-377825" algn="l">
              <a:lnSpc>
                <a:spcPts val="4900"/>
              </a:lnSpc>
              <a:buFont typeface="Arial"/>
              <a:buChar char="•"/>
            </a:pPr>
            <a:r>
              <a:rPr lang="en-US" sz="3500">
                <a:solidFill>
                  <a:srgbClr val="000000"/>
                </a:solidFill>
                <a:latin typeface="Canva Sans"/>
              </a:rPr>
              <a:t>The phase of pet meals merchandise features a wide variety of items, inclusive of dry and moist food, treats, and distinctiveness diets tailor-made to precise dietary wishes or alternatives. </a:t>
            </a:r>
          </a:p>
          <a:p>
            <a:pPr marL="755651" lvl="1" indent="-377825" algn="l">
              <a:lnSpc>
                <a:spcPts val="4900"/>
              </a:lnSpc>
              <a:buFont typeface="Arial"/>
              <a:buChar char="•"/>
            </a:pPr>
            <a:r>
              <a:rPr lang="en-US" sz="3500">
                <a:solidFill>
                  <a:srgbClr val="000000"/>
                </a:solidFill>
                <a:latin typeface="Canva Sans"/>
              </a:rPr>
              <a:t>It is pushed by elements inclusive of Pet owners' desire for outstanding nutrition and convenience.</a:t>
            </a:r>
          </a:p>
        </p:txBody>
      </p:sp>
      <p:sp>
        <p:nvSpPr>
          <p:cNvPr id="5" name="TextBox 5"/>
          <p:cNvSpPr txBox="1"/>
          <p:nvPr/>
        </p:nvSpPr>
        <p:spPr>
          <a:xfrm>
            <a:off x="3911736" y="608537"/>
            <a:ext cx="10129252" cy="800337"/>
          </a:xfrm>
          <a:prstGeom prst="rect">
            <a:avLst/>
          </a:prstGeom>
        </p:spPr>
        <p:txBody>
          <a:bodyPr lIns="0" tIns="0" rIns="0" bIns="0" rtlCol="0" anchor="t">
            <a:spAutoFit/>
          </a:bodyPr>
          <a:lstStyle/>
          <a:p>
            <a:pPr algn="ctr">
              <a:lnSpc>
                <a:spcPts val="6119"/>
              </a:lnSpc>
            </a:pPr>
            <a:r>
              <a:rPr lang="en-US" sz="5719">
                <a:solidFill>
                  <a:srgbClr val="000000"/>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0"/>
            <a:ext cx="1837067" cy="1984756"/>
          </a:xfrm>
          <a:prstGeom prst="rect">
            <a:avLst/>
          </a:prstGeom>
        </p:spPr>
      </p:pic>
      <p:sp>
        <p:nvSpPr>
          <p:cNvPr id="4" name="Freeform 4"/>
          <p:cNvSpPr/>
          <p:nvPr/>
        </p:nvSpPr>
        <p:spPr>
          <a:xfrm>
            <a:off x="181909" y="2572131"/>
            <a:ext cx="3794749" cy="1222745"/>
          </a:xfrm>
          <a:custGeom>
            <a:rect l="l" t="t" r="r" b="b"/>
            <a:pathLst>
              <a:path w="3794749" h="1222745">
                <a:moveTo>
                  <a:pt x="0" y="0"/>
                </a:moveTo>
                <a:lnTo>
                  <a:pt x="3794748" y="0"/>
                </a:lnTo>
                <a:lnTo>
                  <a:pt x="3794748" y="1222745"/>
                </a:lnTo>
                <a:lnTo>
                  <a:pt x="0" y="1222745"/>
                </a:lnTo>
                <a:lnTo>
                  <a:pt x="0" y="0"/>
                </a:lnTo>
                <a:close/>
              </a:path>
            </a:pathLst>
          </a:custGeom>
          <a:blipFill>
            <a:blip r:embed="rId4"/>
            <a:stretch>
              <a:fillRect l="-11547" t="-139203" r="-12985" b="-149006"/>
            </a:stretch>
          </a:blipFill>
        </p:spPr>
        <p:txBody>
          <a:bodyPr/>
          <a:lstStyle/>
          <a:p/>
        </p:txBody>
      </p:sp>
      <p:sp>
        <p:nvSpPr>
          <p:cNvPr id="5" name="Freeform 5"/>
          <p:cNvSpPr/>
          <p:nvPr/>
        </p:nvSpPr>
        <p:spPr>
          <a:xfrm>
            <a:off x="4273836" y="2397008"/>
            <a:ext cx="4822189" cy="1280347"/>
          </a:xfrm>
          <a:custGeom>
            <a:rect l="l" t="t" r="r" b="b"/>
            <a:pathLst>
              <a:path w="4822189" h="1280347">
                <a:moveTo>
                  <a:pt x="0" y="0"/>
                </a:moveTo>
                <a:lnTo>
                  <a:pt x="4822189" y="0"/>
                </a:lnTo>
                <a:lnTo>
                  <a:pt x="4822189" y="1280347"/>
                </a:lnTo>
                <a:lnTo>
                  <a:pt x="0" y="1280347"/>
                </a:lnTo>
                <a:lnTo>
                  <a:pt x="0" y="0"/>
                </a:lnTo>
                <a:close/>
              </a:path>
            </a:pathLst>
          </a:custGeom>
          <a:blipFill>
            <a:blip r:embed="rId5"/>
            <a:stretch>
              <a:fillRect l="-16869" r="-15885"/>
            </a:stretch>
          </a:blipFill>
        </p:spPr>
        <p:txBody>
          <a:bodyPr/>
          <a:lstStyle/>
          <a:p/>
        </p:txBody>
      </p:sp>
      <p:sp>
        <p:nvSpPr>
          <p:cNvPr id="6" name="Freeform 6"/>
          <p:cNvSpPr/>
          <p:nvPr/>
        </p:nvSpPr>
        <p:spPr>
          <a:xfrm>
            <a:off x="9723378" y="2527192"/>
            <a:ext cx="4356731" cy="1019980"/>
          </a:xfrm>
          <a:custGeom>
            <a:rect l="l" t="t" r="r" b="b"/>
            <a:pathLst>
              <a:path w="4356731" h="1019980">
                <a:moveTo>
                  <a:pt x="0" y="0"/>
                </a:moveTo>
                <a:lnTo>
                  <a:pt x="4356730" y="0"/>
                </a:lnTo>
                <a:lnTo>
                  <a:pt x="4356730" y="1019980"/>
                </a:lnTo>
                <a:lnTo>
                  <a:pt x="0" y="1019980"/>
                </a:lnTo>
                <a:lnTo>
                  <a:pt x="0" y="0"/>
                </a:lnTo>
                <a:close/>
              </a:path>
            </a:pathLst>
          </a:custGeom>
          <a:blipFill>
            <a:blip r:embed="rId6"/>
            <a:stretch>
              <a:fillRect t="-2975" b="-7724"/>
            </a:stretch>
          </a:blipFill>
        </p:spPr>
        <p:txBody>
          <a:bodyPr/>
          <a:lstStyle/>
          <a:p/>
        </p:txBody>
      </p:sp>
      <p:sp>
        <p:nvSpPr>
          <p:cNvPr id="7" name="Freeform 7"/>
          <p:cNvSpPr/>
          <p:nvPr/>
        </p:nvSpPr>
        <p:spPr>
          <a:xfrm>
            <a:off x="14708758" y="2514529"/>
            <a:ext cx="3301382" cy="997100"/>
          </a:xfrm>
          <a:custGeom>
            <a:rect l="l" t="t" r="r" b="b"/>
            <a:pathLst>
              <a:path w="3301382" h="997100">
                <a:moveTo>
                  <a:pt x="0" y="0"/>
                </a:moveTo>
                <a:lnTo>
                  <a:pt x="3301382" y="0"/>
                </a:lnTo>
                <a:lnTo>
                  <a:pt x="3301382" y="997100"/>
                </a:lnTo>
                <a:lnTo>
                  <a:pt x="0" y="997100"/>
                </a:lnTo>
                <a:lnTo>
                  <a:pt x="0" y="0"/>
                </a:lnTo>
                <a:close/>
              </a:path>
            </a:pathLst>
          </a:custGeom>
          <a:blipFill>
            <a:blip r:embed="rId7"/>
            <a:stretch>
              <a:fillRect t="-2975" b="-2975"/>
            </a:stretch>
          </a:blipFill>
        </p:spPr>
        <p:txBody>
          <a:bodyPr/>
          <a:lstStyle/>
          <a:p/>
        </p:txBody>
      </p:sp>
      <p:sp>
        <p:nvSpPr>
          <p:cNvPr id="8" name="Freeform 8"/>
          <p:cNvSpPr/>
          <p:nvPr/>
        </p:nvSpPr>
        <p:spPr>
          <a:xfrm>
            <a:off x="181909" y="4175876"/>
            <a:ext cx="6045235" cy="861095"/>
          </a:xfrm>
          <a:custGeom>
            <a:rect l="l" t="t" r="r" b="b"/>
            <a:pathLst>
              <a:path w="6045235" h="861095">
                <a:moveTo>
                  <a:pt x="0" y="0"/>
                </a:moveTo>
                <a:lnTo>
                  <a:pt x="6045235" y="0"/>
                </a:lnTo>
                <a:lnTo>
                  <a:pt x="6045235" y="861094"/>
                </a:lnTo>
                <a:lnTo>
                  <a:pt x="0" y="861094"/>
                </a:lnTo>
                <a:lnTo>
                  <a:pt x="0" y="0"/>
                </a:lnTo>
                <a:close/>
              </a:path>
            </a:pathLst>
          </a:custGeom>
          <a:blipFill>
            <a:blip r:embed="rId8"/>
            <a:stretch>
              <a:fillRect/>
            </a:stretch>
          </a:blipFill>
        </p:spPr>
        <p:txBody>
          <a:bodyPr/>
          <a:lstStyle/>
          <a:p/>
        </p:txBody>
      </p:sp>
      <p:sp>
        <p:nvSpPr>
          <p:cNvPr id="9" name="Freeform 9"/>
          <p:cNvSpPr/>
          <p:nvPr/>
        </p:nvSpPr>
        <p:spPr>
          <a:xfrm>
            <a:off x="6784494" y="3956018"/>
            <a:ext cx="3894025" cy="1755506"/>
          </a:xfrm>
          <a:custGeom>
            <a:rect l="l" t="t" r="r" b="b"/>
            <a:pathLst>
              <a:path w="3894024" h="1755506">
                <a:moveTo>
                  <a:pt x="0" y="0"/>
                </a:moveTo>
                <a:lnTo>
                  <a:pt x="3894025" y="0"/>
                </a:lnTo>
                <a:lnTo>
                  <a:pt x="3894025" y="1755505"/>
                </a:lnTo>
                <a:lnTo>
                  <a:pt x="0" y="1755505"/>
                </a:lnTo>
                <a:lnTo>
                  <a:pt x="0" y="0"/>
                </a:lnTo>
                <a:close/>
              </a:path>
            </a:pathLst>
          </a:custGeom>
          <a:blipFill>
            <a:blip r:embed="rId9"/>
            <a:stretch>
              <a:fillRect t="-7135" b="-9042"/>
            </a:stretch>
          </a:blipFill>
        </p:spPr>
        <p:txBody>
          <a:bodyPr/>
          <a:lstStyle/>
          <a:p/>
        </p:txBody>
      </p:sp>
      <p:sp>
        <p:nvSpPr>
          <p:cNvPr id="10" name="Freeform 10"/>
          <p:cNvSpPr/>
          <p:nvPr/>
        </p:nvSpPr>
        <p:spPr>
          <a:xfrm>
            <a:off x="11235870" y="3956018"/>
            <a:ext cx="3280055" cy="1754829"/>
          </a:xfrm>
          <a:custGeom>
            <a:rect l="l" t="t" r="r" b="b"/>
            <a:pathLst>
              <a:path w="3280055" h="1754829">
                <a:moveTo>
                  <a:pt x="0" y="0"/>
                </a:moveTo>
                <a:lnTo>
                  <a:pt x="3280055" y="0"/>
                </a:lnTo>
                <a:lnTo>
                  <a:pt x="3280055" y="1754829"/>
                </a:lnTo>
                <a:lnTo>
                  <a:pt x="0" y="1754829"/>
                </a:lnTo>
                <a:lnTo>
                  <a:pt x="0" y="0"/>
                </a:lnTo>
                <a:close/>
              </a:path>
            </a:pathLst>
          </a:custGeom>
          <a:blipFill>
            <a:blip r:embed="rId10"/>
            <a:stretch>
              <a:fillRect/>
            </a:stretch>
          </a:blipFill>
        </p:spPr>
        <p:txBody>
          <a:bodyPr/>
          <a:lstStyle/>
          <a:p/>
        </p:txBody>
      </p:sp>
      <p:sp>
        <p:nvSpPr>
          <p:cNvPr id="11" name="Freeform 11"/>
          <p:cNvSpPr/>
          <p:nvPr/>
        </p:nvSpPr>
        <p:spPr>
          <a:xfrm>
            <a:off x="14708758" y="3956018"/>
            <a:ext cx="3397333" cy="1815147"/>
          </a:xfrm>
          <a:custGeom>
            <a:rect l="l" t="t" r="r" b="b"/>
            <a:pathLst>
              <a:path w="3397333" h="1815147">
                <a:moveTo>
                  <a:pt x="0" y="0"/>
                </a:moveTo>
                <a:lnTo>
                  <a:pt x="3397333" y="0"/>
                </a:lnTo>
                <a:lnTo>
                  <a:pt x="3397333" y="1815146"/>
                </a:lnTo>
                <a:lnTo>
                  <a:pt x="0" y="1815146"/>
                </a:lnTo>
                <a:lnTo>
                  <a:pt x="0" y="0"/>
                </a:lnTo>
                <a:close/>
              </a:path>
            </a:pathLst>
          </a:custGeom>
          <a:blipFill>
            <a:blip r:embed="rId11"/>
            <a:stretch>
              <a:fillRect/>
            </a:stretch>
          </a:blipFill>
        </p:spPr>
        <p:txBody>
          <a:bodyPr/>
          <a:lstStyle/>
          <a:p/>
        </p:txBody>
      </p:sp>
      <p:sp>
        <p:nvSpPr>
          <p:cNvPr id="12" name="TextBox 12"/>
          <p:cNvSpPr txBox="1"/>
          <p:nvPr/>
        </p:nvSpPr>
        <p:spPr>
          <a:xfrm>
            <a:off x="5715833" y="483108"/>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2fznek5m"/>
              </a:rPr>
              <a:t>https://tinyurl.com/2fznek5m</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Pet Product Market Report 2024</dc:title>
  <cp:lastModifiedBy>decipher market</cp:lastModifiedBy>
  <cp:revision>2</cp:revision>
  <dcterms:created xsi:type="dcterms:W3CDTF">2006-08-16T00:00:00Z</dcterms:created>
  <dcterms:modified xsi:type="dcterms:W3CDTF">2024-06-03T09:02:03Z</dcterms:modified>
</cp:coreProperties>
</file>