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3.jpeg" /><Relationship Id="rId4" Type="http://schemas.openxmlformats.org/officeDocument/2006/relationships/image" Target="../media/image9.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1.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2.jpeg" /><Relationship Id="rId3" Type="http://schemas.openxmlformats.org/officeDocument/2006/relationships/image" Target="../media/image3.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15.jpeg" /><Relationship Id="rId7" Type="http://schemas.openxmlformats.org/officeDocument/2006/relationships/image" Target="../media/image16.jpeg" /><Relationship Id="rId8" Type="http://schemas.openxmlformats.org/officeDocument/2006/relationships/image" Target="../media/image17.jpeg" /><Relationship Id="rId9" Type="http://schemas.openxmlformats.org/officeDocument/2006/relationships/image" Target="../media/image1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38xrhfp6"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800" r="-19460" b="-31694"/>
            </a:stretch>
          </a:blipFill>
        </p:spPr>
        <p:txBody>
          <a:bodyPr/>
          <a:lstStyle/>
          <a:p/>
        </p:txBody>
      </p:sp>
      <p:sp>
        <p:nvSpPr>
          <p:cNvPr id="3" name="Freeform 3"/>
          <p:cNvSpPr/>
          <p:nvPr/>
        </p:nvSpPr>
        <p:spPr>
          <a:xfrm>
            <a:off x="0" y="-914035"/>
            <a:ext cx="11201035" cy="11201035"/>
          </a:xfrm>
          <a:custGeom>
            <a:rect l="l" t="t" r="r" b="b"/>
            <a:pathLst>
              <a:path w="11201035" h="11201035">
                <a:moveTo>
                  <a:pt x="0" y="0"/>
                </a:moveTo>
                <a:lnTo>
                  <a:pt x="11201035" y="0"/>
                </a:lnTo>
                <a:lnTo>
                  <a:pt x="11201035" y="11201035"/>
                </a:lnTo>
                <a:lnTo>
                  <a:pt x="0" y="11201035"/>
                </a:lnTo>
                <a:lnTo>
                  <a:pt x="0" y="0"/>
                </a:lnTo>
                <a:close/>
              </a:path>
            </a:pathLst>
          </a:custGeom>
          <a:blipFill>
            <a:blip r:embed="rId3">
              <a:alphaModFix amt="59000"/>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431352" y="4222508"/>
            <a:ext cx="17628048" cy="2794098"/>
          </a:xfrm>
          <a:prstGeom prst="rect">
            <a:avLst/>
          </a:prstGeom>
        </p:spPr>
        <p:txBody>
          <a:bodyPr wrap="square" lIns="0" tIns="0" rIns="0" bIns="0" rtlCol="0" anchor="t">
            <a:spAutoFit/>
          </a:bodyPr>
          <a:lstStyle/>
          <a:p>
            <a:pPr>
              <a:lnSpc>
                <a:spcPts val="7242"/>
              </a:lnSpc>
            </a:pPr>
            <a:r>
              <a:rPr lang="en-US" sz="7100">
                <a:solidFill>
                  <a:srgbClr val="FFFFFF"/>
                </a:solidFill>
                <a:latin typeface="Poppins"/>
              </a:rPr>
              <a:t>PERCUSSION INSTRUMENT</a:t>
            </a:r>
          </a:p>
          <a:p>
            <a:pPr>
              <a:lnSpc>
                <a:spcPts val="7242"/>
              </a:lnSpc>
            </a:pPr>
            <a:r>
              <a:rPr lang="en-US" sz="7100">
                <a:solidFill>
                  <a:srgbClr val="FFFFFF"/>
                </a:solidFill>
                <a:latin typeface="Poppins"/>
              </a:rPr>
              <a:t>MARKET REPORT </a:t>
            </a:r>
          </a:p>
          <a:p>
            <a:pPr>
              <a:lnSpc>
                <a:spcPts val="7242"/>
              </a:lnSpc>
            </a:pPr>
            <a:r>
              <a:rPr lang="en-US" sz="7100">
                <a:solidFill>
                  <a:srgbClr val="FFFFFF"/>
                </a:solidFill>
                <a:latin typeface="Poppins"/>
              </a:rPr>
              <a:t>2024</a:t>
            </a:r>
          </a:p>
        </p:txBody>
      </p:sp>
      <p:sp>
        <p:nvSpPr>
          <p:cNvPr id="5" name="TextBox 5"/>
          <p:cNvSpPr txBox="1"/>
          <p:nvPr/>
        </p:nvSpPr>
        <p:spPr>
          <a:xfrm>
            <a:off x="0" y="9464772"/>
            <a:ext cx="10769683" cy="634999"/>
          </a:xfrm>
          <a:prstGeom prst="rect">
            <a:avLst/>
          </a:prstGeom>
        </p:spPr>
        <p:txBody>
          <a:bodyPr lIns="0" tIns="0" rIns="0" bIns="0" rtlCol="0" anchor="t">
            <a:spAutoFit/>
          </a:bodyPr>
          <a:lstStyle/>
          <a:p>
            <a:pPr algn="ctr">
              <a:lnSpc>
                <a:spcPts val="4900"/>
              </a:lnSpc>
            </a:pPr>
            <a:r>
              <a:rPr lang="en-US" sz="3500">
                <a:solidFill>
                  <a:srgbClr val="FFFFFF"/>
                </a:solidFill>
                <a:latin typeface="Poppins"/>
              </a:rPr>
              <a:t>Qualitative Analysis + Quantitative Analysis</a:t>
            </a:r>
          </a:p>
        </p:txBody>
      </p:sp>
      <p:pic>
        <p:nvPicPr>
          <p:cNvPr id="6" name="Picture 6"/>
          <p:cNvPicPr>
            <a:picLocks noChangeAspect="1"/>
          </p:cNvPicPr>
          <p:nvPr/>
        </p:nvPicPr>
        <p:blipFill>
          <a:blip r:embed="rId4"/>
          <a:srcRect l="36500" t="25150" r="38480" b="25681"/>
          <a:stretch>
            <a:fillRect/>
          </a:stretch>
        </p:blipFill>
        <p:spPr>
          <a:xfrm>
            <a:off x="0" y="23449"/>
            <a:ext cx="1818740" cy="2010502"/>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03040" y="1642982"/>
            <a:ext cx="16236544" cy="7774396"/>
            <a:chExt cx="4276291" cy="2047577"/>
          </a:xfrm>
        </p:grpSpPr>
        <p:sp>
          <p:nvSpPr>
            <p:cNvPr id="4" name="Freeform 4"/>
            <p:cNvSpPr/>
            <p:nvPr/>
          </p:nvSpPr>
          <p:spPr>
            <a:xfrm>
              <a:off x="0" y="0"/>
              <a:ext cx="4276291" cy="2047577"/>
            </a:xfrm>
            <a:custGeom>
              <a:rect l="l" t="t" r="r" b="b"/>
              <a:pathLst>
                <a:path w="4276291" h="2047577">
                  <a:moveTo>
                    <a:pt x="0" y="0"/>
                  </a:moveTo>
                  <a:lnTo>
                    <a:pt x="4276291" y="0"/>
                  </a:lnTo>
                  <a:lnTo>
                    <a:pt x="4276291" y="2047577"/>
                  </a:lnTo>
                  <a:lnTo>
                    <a:pt x="0" y="2047577"/>
                  </a:lnTo>
                  <a:close/>
                </a:path>
              </a:pathLst>
            </a:custGeom>
            <a:gradFill rotWithShape="1">
              <a:gsLst>
                <a:gs pos="0">
                  <a:srgbClr val="050404">
                    <a:alpha val="71000"/>
                  </a:srgbClr>
                </a:gs>
                <a:gs pos="100000">
                  <a:srgbClr val="020101">
                    <a:alpha val="71000"/>
                  </a:srgbClr>
                </a:gs>
              </a:gsLst>
              <a:lin ang="0"/>
            </a:gradFill>
          </p:spPr>
          <p:txBody>
            <a:bodyPr/>
            <a:lstStyle/>
            <a:p/>
          </p:txBody>
        </p:sp>
        <p:sp>
          <p:nvSpPr>
            <p:cNvPr id="5" name="TextBox 5"/>
            <p:cNvSpPr txBox="1"/>
            <p:nvPr/>
          </p:nvSpPr>
          <p:spPr>
            <a:xfrm>
              <a:off x="0" y="-47625"/>
              <a:ext cx="4276291" cy="209520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748416" y="347406"/>
            <a:ext cx="2094509" cy="2132148"/>
          </a:xfrm>
          <a:prstGeom prst="rect">
            <a:avLst/>
          </a:prstGeom>
        </p:spPr>
      </p:pic>
      <p:sp>
        <p:nvSpPr>
          <p:cNvPr id="7" name="TextBox 7"/>
          <p:cNvSpPr txBox="1"/>
          <p:nvPr/>
        </p:nvSpPr>
        <p:spPr>
          <a:xfrm>
            <a:off x="1795670" y="2874684"/>
            <a:ext cx="15421953" cy="6186170"/>
          </a:xfrm>
          <a:prstGeom prst="rect">
            <a:avLst/>
          </a:prstGeom>
        </p:spPr>
        <p:txBody>
          <a:bodyPr lIns="0" tIns="0" rIns="0" bIns="0" rtlCol="0" anchor="t">
            <a:spAutoFit/>
          </a:bodyPr>
          <a:lstStyle/>
          <a:p>
            <a:pPr>
              <a:lnSpc>
                <a:spcPts val="4479"/>
              </a:lnSpc>
              <a:spcBef>
                <a:spcPct val="0"/>
              </a:spcBef>
            </a:pPr>
            <a:r>
              <a:rPr lang="en-US" sz="3199">
                <a:solidFill>
                  <a:srgbClr val="FFFFFF"/>
                </a:solidFill>
                <a:latin typeface="Poppins"/>
              </a:rPr>
              <a:t>A percussion instrument is any musical instrument that makes a certain sound when it is shaken, hit, or scraped. There are two groups of percussion instruments: idiophones and membranophones. Idiophones are instrumenting whose own substance vibrates to produce sound, such as bells, clappers, and rattles. Membranophones emit sound by the vibration of a stretched membrane, like drums. While most percussion instruments are played by being struck, they can also be played by rubbing, shaking, plucking, and scraping. Percussion instruments are considered a backbone of the music industry, as they are one of the oldest instruments played. They play an important role in any kind of music, such as jazz, pop, rock, or orchestral music, due to their widespread acceptance.</a:t>
            </a:r>
          </a:p>
        </p:txBody>
      </p:sp>
      <p:sp>
        <p:nvSpPr>
          <p:cNvPr id="8" name="TextBox 8"/>
          <p:cNvSpPr txBox="1"/>
          <p:nvPr/>
        </p:nvSpPr>
        <p:spPr>
          <a:xfrm>
            <a:off x="5357409" y="184914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339904" y="7324246"/>
            <a:ext cx="7264046" cy="2199184"/>
            <a:chExt cx="860407" cy="260488"/>
          </a:xfrm>
        </p:grpSpPr>
        <p:sp>
          <p:nvSpPr>
            <p:cNvPr id="4" name="Freeform 4"/>
            <p:cNvSpPr/>
            <p:nvPr/>
          </p:nvSpPr>
          <p:spPr>
            <a:xfrm>
              <a:off x="0" y="0"/>
              <a:ext cx="860407" cy="260488"/>
            </a:xfrm>
            <a:custGeom>
              <a:rect l="l" t="t" r="r" b="b"/>
              <a:pathLst>
                <a:path w="860407" h="260488">
                  <a:moveTo>
                    <a:pt x="106579" y="0"/>
                  </a:moveTo>
                  <a:lnTo>
                    <a:pt x="753829" y="0"/>
                  </a:lnTo>
                  <a:cubicBezTo>
                    <a:pt x="782095" y="0"/>
                    <a:pt x="809204" y="11229"/>
                    <a:pt x="829191" y="31216"/>
                  </a:cubicBezTo>
                  <a:cubicBezTo>
                    <a:pt x="849178" y="51204"/>
                    <a:pt x="860407" y="78312"/>
                    <a:pt x="860407" y="106579"/>
                  </a:cubicBezTo>
                  <a:lnTo>
                    <a:pt x="860407" y="153909"/>
                  </a:lnTo>
                  <a:cubicBezTo>
                    <a:pt x="860407" y="182175"/>
                    <a:pt x="849178" y="209284"/>
                    <a:pt x="829191" y="229271"/>
                  </a:cubicBezTo>
                  <a:cubicBezTo>
                    <a:pt x="809204" y="249259"/>
                    <a:pt x="782095" y="260488"/>
                    <a:pt x="753829" y="260488"/>
                  </a:cubicBezTo>
                  <a:lnTo>
                    <a:pt x="106579" y="260488"/>
                  </a:lnTo>
                  <a:cubicBezTo>
                    <a:pt x="78312" y="260488"/>
                    <a:pt x="51204" y="249259"/>
                    <a:pt x="31216" y="229271"/>
                  </a:cubicBezTo>
                  <a:cubicBezTo>
                    <a:pt x="11229" y="209284"/>
                    <a:pt x="0" y="182175"/>
                    <a:pt x="0" y="153909"/>
                  </a:cubicBezTo>
                  <a:lnTo>
                    <a:pt x="0" y="106579"/>
                  </a:lnTo>
                  <a:cubicBezTo>
                    <a:pt x="0" y="78312"/>
                    <a:pt x="11229" y="51204"/>
                    <a:pt x="31216" y="31216"/>
                  </a:cubicBezTo>
                  <a:cubicBezTo>
                    <a:pt x="51204" y="11229"/>
                    <a:pt x="78312" y="0"/>
                    <a:pt x="106579" y="0"/>
                  </a:cubicBezTo>
                  <a:close/>
                </a:path>
              </a:pathLst>
            </a:custGeom>
            <a:solidFill>
              <a:srgbClr val="5B1D14">
                <a:alpha val="81961"/>
              </a:srgbClr>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44416" y="7642833"/>
            <a:ext cx="1806795" cy="1804536"/>
          </a:xfrm>
          <a:custGeom>
            <a:rect l="l" t="t" r="r" b="b"/>
            <a:pathLst>
              <a:path w="1806795" h="1804536">
                <a:moveTo>
                  <a:pt x="0" y="0"/>
                </a:moveTo>
                <a:lnTo>
                  <a:pt x="1806795" y="0"/>
                </a:lnTo>
                <a:lnTo>
                  <a:pt x="1806795" y="1804536"/>
                </a:lnTo>
                <a:lnTo>
                  <a:pt x="0" y="1804536"/>
                </a:lnTo>
                <a:lnTo>
                  <a:pt x="0" y="0"/>
                </a:lnTo>
                <a:close/>
              </a:path>
            </a:pathLst>
          </a:custGeom>
          <a:blipFill>
            <a:blip r:embed="rId3"/>
            <a:stretch>
              <a:fillRect/>
            </a:stretch>
          </a:blipFill>
        </p:spPr>
        <p:txBody>
          <a:bodyPr/>
          <a:lstStyle/>
          <a:p/>
        </p:txBody>
      </p:sp>
      <p:grpSp>
        <p:nvGrpSpPr>
          <p:cNvPr id="7" name="Group 7"/>
          <p:cNvGrpSpPr/>
          <p:nvPr/>
        </p:nvGrpSpPr>
        <p:grpSpPr>
          <a:xfrm>
            <a:off x="602291" y="7570619"/>
            <a:ext cx="1780185" cy="1780185"/>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339904" y="2682404"/>
            <a:ext cx="7264046" cy="2199184"/>
            <a:chExt cx="860407" cy="260488"/>
          </a:xfrm>
        </p:grpSpPr>
        <p:sp>
          <p:nvSpPr>
            <p:cNvPr id="11" name="Freeform 11"/>
            <p:cNvSpPr/>
            <p:nvPr/>
          </p:nvSpPr>
          <p:spPr>
            <a:xfrm>
              <a:off x="0" y="0"/>
              <a:ext cx="860407" cy="260488"/>
            </a:xfrm>
            <a:custGeom>
              <a:rect l="l" t="t" r="r" b="b"/>
              <a:pathLst>
                <a:path w="860407" h="260488">
                  <a:moveTo>
                    <a:pt x="106579" y="0"/>
                  </a:moveTo>
                  <a:lnTo>
                    <a:pt x="753829" y="0"/>
                  </a:lnTo>
                  <a:cubicBezTo>
                    <a:pt x="782095" y="0"/>
                    <a:pt x="809204" y="11229"/>
                    <a:pt x="829191" y="31216"/>
                  </a:cubicBezTo>
                  <a:cubicBezTo>
                    <a:pt x="849178" y="51204"/>
                    <a:pt x="860407" y="78312"/>
                    <a:pt x="860407" y="106579"/>
                  </a:cubicBezTo>
                  <a:lnTo>
                    <a:pt x="860407" y="153909"/>
                  </a:lnTo>
                  <a:cubicBezTo>
                    <a:pt x="860407" y="182175"/>
                    <a:pt x="849178" y="209284"/>
                    <a:pt x="829191" y="229271"/>
                  </a:cubicBezTo>
                  <a:cubicBezTo>
                    <a:pt x="809204" y="249259"/>
                    <a:pt x="782095" y="260488"/>
                    <a:pt x="753829" y="260488"/>
                  </a:cubicBezTo>
                  <a:lnTo>
                    <a:pt x="106579" y="260488"/>
                  </a:lnTo>
                  <a:cubicBezTo>
                    <a:pt x="78312" y="260488"/>
                    <a:pt x="51204" y="249259"/>
                    <a:pt x="31216" y="229271"/>
                  </a:cubicBezTo>
                  <a:cubicBezTo>
                    <a:pt x="11229" y="209284"/>
                    <a:pt x="0" y="182175"/>
                    <a:pt x="0" y="153909"/>
                  </a:cubicBezTo>
                  <a:lnTo>
                    <a:pt x="0" y="106579"/>
                  </a:lnTo>
                  <a:cubicBezTo>
                    <a:pt x="0" y="78312"/>
                    <a:pt x="11229" y="51204"/>
                    <a:pt x="31216" y="31216"/>
                  </a:cubicBezTo>
                  <a:cubicBezTo>
                    <a:pt x="51204" y="11229"/>
                    <a:pt x="78312" y="0"/>
                    <a:pt x="106579" y="0"/>
                  </a:cubicBezTo>
                  <a:close/>
                </a:path>
              </a:pathLst>
            </a:custGeom>
            <a:solidFill>
              <a:srgbClr val="5B1D14">
                <a:alpha val="81961"/>
              </a:srgbClr>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644416" y="2957567"/>
            <a:ext cx="1806795" cy="1804536"/>
          </a:xfrm>
          <a:custGeom>
            <a:rect l="l" t="t" r="r" b="b"/>
            <a:pathLst>
              <a:path w="1806795" h="1804536">
                <a:moveTo>
                  <a:pt x="0" y="0"/>
                </a:moveTo>
                <a:lnTo>
                  <a:pt x="1806795" y="0"/>
                </a:lnTo>
                <a:lnTo>
                  <a:pt x="1806795" y="1804536"/>
                </a:lnTo>
                <a:lnTo>
                  <a:pt x="0" y="1804536"/>
                </a:lnTo>
                <a:lnTo>
                  <a:pt x="0" y="0"/>
                </a:lnTo>
                <a:close/>
              </a:path>
            </a:pathLst>
          </a:custGeom>
          <a:blipFill>
            <a:blip r:embed="rId3"/>
            <a:stretch>
              <a:fillRect/>
            </a:stretch>
          </a:blipFill>
        </p:spPr>
        <p:txBody>
          <a:bodyPr/>
          <a:lstStyle/>
          <a:p/>
        </p:txBody>
      </p:sp>
      <p:grpSp>
        <p:nvGrpSpPr>
          <p:cNvPr id="14" name="Group 14"/>
          <p:cNvGrpSpPr/>
          <p:nvPr/>
        </p:nvGrpSpPr>
        <p:grpSpPr>
          <a:xfrm>
            <a:off x="602291" y="2885353"/>
            <a:ext cx="1780185" cy="1780185"/>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7" name="Picture 17"/>
          <p:cNvPicPr>
            <a:picLocks noChangeAspect="1"/>
          </p:cNvPicPr>
          <p:nvPr/>
        </p:nvPicPr>
        <p:blipFill>
          <a:blip r:embed="rId4"/>
          <a:srcRect l="36500" t="25150" r="38480" b="26949"/>
          <a:stretch>
            <a:fillRect/>
          </a:stretch>
        </p:blipFill>
        <p:spPr>
          <a:xfrm>
            <a:off x="0" y="0"/>
            <a:ext cx="1935043" cy="2083899"/>
          </a:xfrm>
          <a:prstGeom prst="rect">
            <a:avLst/>
          </a:prstGeom>
        </p:spPr>
      </p:pic>
      <p:grpSp>
        <p:nvGrpSpPr>
          <p:cNvPr id="18" name="Group 18"/>
          <p:cNvGrpSpPr/>
          <p:nvPr/>
        </p:nvGrpSpPr>
        <p:grpSpPr>
          <a:xfrm>
            <a:off x="366729" y="5003325"/>
            <a:ext cx="7264046" cy="2199184"/>
            <a:chExt cx="860407" cy="260488"/>
          </a:xfrm>
        </p:grpSpPr>
        <p:sp>
          <p:nvSpPr>
            <p:cNvPr id="19" name="Freeform 19"/>
            <p:cNvSpPr/>
            <p:nvPr/>
          </p:nvSpPr>
          <p:spPr>
            <a:xfrm>
              <a:off x="0" y="0"/>
              <a:ext cx="860407" cy="260488"/>
            </a:xfrm>
            <a:custGeom>
              <a:rect l="l" t="t" r="r" b="b"/>
              <a:pathLst>
                <a:path w="860407" h="260488">
                  <a:moveTo>
                    <a:pt x="106579" y="0"/>
                  </a:moveTo>
                  <a:lnTo>
                    <a:pt x="753829" y="0"/>
                  </a:lnTo>
                  <a:cubicBezTo>
                    <a:pt x="782095" y="0"/>
                    <a:pt x="809204" y="11229"/>
                    <a:pt x="829191" y="31216"/>
                  </a:cubicBezTo>
                  <a:cubicBezTo>
                    <a:pt x="849178" y="51204"/>
                    <a:pt x="860407" y="78312"/>
                    <a:pt x="860407" y="106579"/>
                  </a:cubicBezTo>
                  <a:lnTo>
                    <a:pt x="860407" y="153909"/>
                  </a:lnTo>
                  <a:cubicBezTo>
                    <a:pt x="860407" y="182175"/>
                    <a:pt x="849178" y="209284"/>
                    <a:pt x="829191" y="229271"/>
                  </a:cubicBezTo>
                  <a:cubicBezTo>
                    <a:pt x="809204" y="249259"/>
                    <a:pt x="782095" y="260488"/>
                    <a:pt x="753829" y="260488"/>
                  </a:cubicBezTo>
                  <a:lnTo>
                    <a:pt x="106579" y="260488"/>
                  </a:lnTo>
                  <a:cubicBezTo>
                    <a:pt x="78312" y="260488"/>
                    <a:pt x="51204" y="249259"/>
                    <a:pt x="31216" y="229271"/>
                  </a:cubicBezTo>
                  <a:cubicBezTo>
                    <a:pt x="11229" y="209284"/>
                    <a:pt x="0" y="182175"/>
                    <a:pt x="0" y="153909"/>
                  </a:cubicBezTo>
                  <a:lnTo>
                    <a:pt x="0" y="106579"/>
                  </a:lnTo>
                  <a:cubicBezTo>
                    <a:pt x="0" y="78312"/>
                    <a:pt x="11229" y="51204"/>
                    <a:pt x="31216" y="31216"/>
                  </a:cubicBezTo>
                  <a:cubicBezTo>
                    <a:pt x="51204" y="11229"/>
                    <a:pt x="78312" y="0"/>
                    <a:pt x="106579" y="0"/>
                  </a:cubicBezTo>
                  <a:close/>
                </a:path>
              </a:pathLst>
            </a:custGeom>
            <a:solidFill>
              <a:srgbClr val="5B1D14">
                <a:alpha val="81961"/>
              </a:srgbClr>
            </a:solidFill>
          </p:spPr>
          <p:txBody>
            <a:bodyPr/>
            <a:lstStyle/>
            <a:p/>
          </p:txBody>
        </p:sp>
        <p:sp>
          <p:nvSpPr>
            <p:cNvPr id="20" name="TextBox 20"/>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1" name="Freeform 21"/>
          <p:cNvSpPr/>
          <p:nvPr/>
        </p:nvSpPr>
        <p:spPr>
          <a:xfrm>
            <a:off x="671241" y="5278488"/>
            <a:ext cx="1806795" cy="1804536"/>
          </a:xfrm>
          <a:custGeom>
            <a:rect l="l" t="t" r="r" b="b"/>
            <a:pathLst>
              <a:path w="1806795" h="1804536">
                <a:moveTo>
                  <a:pt x="0" y="0"/>
                </a:moveTo>
                <a:lnTo>
                  <a:pt x="1806794" y="0"/>
                </a:lnTo>
                <a:lnTo>
                  <a:pt x="1806794" y="1804536"/>
                </a:lnTo>
                <a:lnTo>
                  <a:pt x="0" y="1804536"/>
                </a:lnTo>
                <a:lnTo>
                  <a:pt x="0" y="0"/>
                </a:lnTo>
                <a:close/>
              </a:path>
            </a:pathLst>
          </a:custGeom>
          <a:blipFill>
            <a:blip r:embed="rId3"/>
            <a:stretch>
              <a:fillRect/>
            </a:stretch>
          </a:blipFill>
        </p:spPr>
        <p:txBody>
          <a:bodyPr/>
          <a:lstStyle/>
          <a:p/>
        </p:txBody>
      </p:sp>
      <p:grpSp>
        <p:nvGrpSpPr>
          <p:cNvPr id="22" name="Group 22"/>
          <p:cNvGrpSpPr/>
          <p:nvPr/>
        </p:nvGrpSpPr>
        <p:grpSpPr>
          <a:xfrm>
            <a:off x="629116" y="5206274"/>
            <a:ext cx="1780185" cy="1780185"/>
            <a:chExt cx="812800" cy="812800"/>
          </a:xfrm>
        </p:grpSpPr>
        <p:sp>
          <p:nvSpPr>
            <p:cNvPr id="23" name="Freeform 23"/>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4" name="TextBox 24"/>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5" name="TextBox 25"/>
          <p:cNvSpPr txBox="1"/>
          <p:nvPr/>
        </p:nvSpPr>
        <p:spPr>
          <a:xfrm>
            <a:off x="5162248" y="344824"/>
            <a:ext cx="7963503" cy="914400"/>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sp>
        <p:nvSpPr>
          <p:cNvPr id="26" name="TextBox 26"/>
          <p:cNvSpPr txBox="1"/>
          <p:nvPr/>
        </p:nvSpPr>
        <p:spPr>
          <a:xfrm>
            <a:off x="840352" y="8047211"/>
            <a:ext cx="1304063" cy="1020940"/>
          </a:xfrm>
          <a:prstGeom prst="rect">
            <a:avLst/>
          </a:prstGeom>
        </p:spPr>
        <p:txBody>
          <a:bodyPr lIns="0" tIns="0" rIns="0" bIns="0" rtlCol="0" anchor="t">
            <a:spAutoFit/>
          </a:bodyPr>
          <a:lstStyle/>
          <a:p>
            <a:pPr algn="ctr">
              <a:lnSpc>
                <a:spcPts val="2419"/>
              </a:lnSpc>
            </a:pPr>
            <a:r>
              <a:rPr lang="en-US" sz="3840">
                <a:solidFill>
                  <a:srgbClr val="1E3048"/>
                </a:solidFill>
                <a:latin typeface="Poppins Bold"/>
              </a:rPr>
              <a:t>2024- 2031</a:t>
            </a:r>
          </a:p>
        </p:txBody>
      </p:sp>
      <p:sp>
        <p:nvSpPr>
          <p:cNvPr id="27" name="TextBox 27"/>
          <p:cNvSpPr txBox="1"/>
          <p:nvPr/>
        </p:nvSpPr>
        <p:spPr>
          <a:xfrm>
            <a:off x="2382476" y="7683373"/>
            <a:ext cx="4880663" cy="1440377"/>
          </a:xfrm>
          <a:prstGeom prst="rect">
            <a:avLst/>
          </a:prstGeom>
        </p:spPr>
        <p:txBody>
          <a:bodyPr lIns="0" tIns="0" rIns="0" bIns="0" rtlCol="0" anchor="t">
            <a:spAutoFit/>
          </a:bodyPr>
          <a:lstStyle/>
          <a:p>
            <a:pPr algn="ctr">
              <a:lnSpc>
                <a:spcPts val="5659"/>
              </a:lnSpc>
            </a:pPr>
            <a:r>
              <a:rPr lang="en-US" sz="4042">
                <a:solidFill>
                  <a:srgbClr val="FFFFFF"/>
                </a:solidFill>
                <a:latin typeface="Poppins"/>
              </a:rPr>
              <a:t>CAGR</a:t>
            </a:r>
          </a:p>
          <a:p>
            <a:pPr algn="ctr">
              <a:lnSpc>
                <a:spcPts val="5659"/>
              </a:lnSpc>
              <a:spcBef>
                <a:spcPct val="0"/>
              </a:spcBef>
            </a:pPr>
            <a:r>
              <a:rPr lang="en-US" sz="4042">
                <a:solidFill>
                  <a:srgbClr val="FFFFFF"/>
                </a:solidFill>
                <a:latin typeface="Poppins"/>
              </a:rPr>
              <a:t> 2.39%</a:t>
            </a:r>
          </a:p>
        </p:txBody>
      </p:sp>
      <p:sp>
        <p:nvSpPr>
          <p:cNvPr id="28" name="TextBox 28"/>
          <p:cNvSpPr txBox="1"/>
          <p:nvPr/>
        </p:nvSpPr>
        <p:spPr>
          <a:xfrm>
            <a:off x="840352" y="3702922"/>
            <a:ext cx="1304063" cy="425054"/>
          </a:xfrm>
          <a:prstGeom prst="rect">
            <a:avLst/>
          </a:prstGeom>
        </p:spPr>
        <p:txBody>
          <a:bodyPr lIns="0" tIns="0" rIns="0" bIns="0" rtlCol="0" anchor="t">
            <a:spAutoFit/>
          </a:bodyPr>
          <a:lstStyle/>
          <a:p>
            <a:pPr algn="ctr">
              <a:lnSpc>
                <a:spcPts val="2611"/>
              </a:lnSpc>
            </a:pPr>
            <a:r>
              <a:rPr lang="en-US" sz="3840">
                <a:solidFill>
                  <a:srgbClr val="1E3048"/>
                </a:solidFill>
                <a:latin typeface="Poppins Bold"/>
              </a:rPr>
              <a:t>2024</a:t>
            </a:r>
          </a:p>
        </p:txBody>
      </p:sp>
      <p:sp>
        <p:nvSpPr>
          <p:cNvPr id="29" name="TextBox 29"/>
          <p:cNvSpPr txBox="1"/>
          <p:nvPr/>
        </p:nvSpPr>
        <p:spPr>
          <a:xfrm>
            <a:off x="2144415" y="3001093"/>
            <a:ext cx="5486360" cy="1440377"/>
          </a:xfrm>
          <a:prstGeom prst="rect">
            <a:avLst/>
          </a:prstGeom>
        </p:spPr>
        <p:txBody>
          <a:bodyPr lIns="0" tIns="0" rIns="0" bIns="0" rtlCol="0" anchor="t">
            <a:spAutoFit/>
          </a:bodyPr>
          <a:lstStyle/>
          <a:p>
            <a:pPr algn="ctr">
              <a:lnSpc>
                <a:spcPts val="5659"/>
              </a:lnSpc>
            </a:pPr>
            <a:r>
              <a:rPr lang="en-US" sz="4042">
                <a:solidFill>
                  <a:srgbClr val="FFFFFF"/>
                </a:solidFill>
                <a:latin typeface="Poppins"/>
              </a:rPr>
              <a:t>MARKET SIZE</a:t>
            </a:r>
          </a:p>
          <a:p>
            <a:pPr algn="ctr">
              <a:lnSpc>
                <a:spcPts val="5659"/>
              </a:lnSpc>
              <a:spcBef>
                <a:spcPct val="0"/>
              </a:spcBef>
            </a:pPr>
            <a:r>
              <a:rPr lang="en-US" sz="4042">
                <a:solidFill>
                  <a:srgbClr val="FFFFFF"/>
                </a:solidFill>
                <a:latin typeface="Poppins"/>
              </a:rPr>
              <a:t>$1,746.42 Million</a:t>
            </a:r>
          </a:p>
        </p:txBody>
      </p:sp>
      <p:sp>
        <p:nvSpPr>
          <p:cNvPr id="30" name="TextBox 30"/>
          <p:cNvSpPr txBox="1"/>
          <p:nvPr/>
        </p:nvSpPr>
        <p:spPr>
          <a:xfrm>
            <a:off x="867177" y="6023843"/>
            <a:ext cx="1304063" cy="425054"/>
          </a:xfrm>
          <a:prstGeom prst="rect">
            <a:avLst/>
          </a:prstGeom>
        </p:spPr>
        <p:txBody>
          <a:bodyPr lIns="0" tIns="0" rIns="0" bIns="0" rtlCol="0" anchor="t">
            <a:spAutoFit/>
          </a:bodyPr>
          <a:lstStyle/>
          <a:p>
            <a:pPr algn="ctr">
              <a:lnSpc>
                <a:spcPts val="2611"/>
              </a:lnSpc>
            </a:pPr>
            <a:r>
              <a:rPr lang="en-US" sz="3840">
                <a:solidFill>
                  <a:srgbClr val="1E3048"/>
                </a:solidFill>
                <a:latin typeface="Poppins Bold"/>
              </a:rPr>
              <a:t>2030</a:t>
            </a:r>
          </a:p>
        </p:txBody>
      </p:sp>
      <p:sp>
        <p:nvSpPr>
          <p:cNvPr id="31" name="TextBox 31"/>
          <p:cNvSpPr txBox="1"/>
          <p:nvPr/>
        </p:nvSpPr>
        <p:spPr>
          <a:xfrm>
            <a:off x="2171240" y="5322014"/>
            <a:ext cx="5486360" cy="1440377"/>
          </a:xfrm>
          <a:prstGeom prst="rect">
            <a:avLst/>
          </a:prstGeom>
        </p:spPr>
        <p:txBody>
          <a:bodyPr lIns="0" tIns="0" rIns="0" bIns="0" rtlCol="0" anchor="t">
            <a:spAutoFit/>
          </a:bodyPr>
          <a:lstStyle/>
          <a:p>
            <a:pPr algn="ctr">
              <a:lnSpc>
                <a:spcPts val="5659"/>
              </a:lnSpc>
            </a:pPr>
            <a:r>
              <a:rPr lang="en-US" sz="4042">
                <a:solidFill>
                  <a:srgbClr val="FFFFFF"/>
                </a:solidFill>
                <a:latin typeface="Poppins"/>
              </a:rPr>
              <a:t>FORECAST</a:t>
            </a:r>
          </a:p>
          <a:p>
            <a:pPr algn="ctr">
              <a:lnSpc>
                <a:spcPts val="5659"/>
              </a:lnSpc>
              <a:spcBef>
                <a:spcPct val="0"/>
              </a:spcBef>
            </a:pPr>
            <a:r>
              <a:rPr lang="en-US" sz="4042">
                <a:solidFill>
                  <a:srgbClr val="FFFFFF"/>
                </a:solidFill>
                <a:latin typeface="Poppins"/>
              </a:rPr>
              <a:t>$2,060.94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336411" y="2768494"/>
            <a:ext cx="6515716" cy="2865619"/>
            <a:chExt cx="8170985" cy="3593608"/>
          </a:xfrm>
        </p:grpSpPr>
        <p:sp>
          <p:nvSpPr>
            <p:cNvPr id="4" name="Freeform 4"/>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403238">
                <a:alpha val="82745"/>
              </a:srgbClr>
            </a:solidFill>
          </p:spPr>
          <p:txBody>
            <a:bodyPr/>
            <a:lstStyle/>
            <a:p/>
          </p:txBody>
        </p:sp>
      </p:grpSp>
      <p:grpSp>
        <p:nvGrpSpPr>
          <p:cNvPr id="5" name="Group 5"/>
          <p:cNvGrpSpPr/>
          <p:nvPr/>
        </p:nvGrpSpPr>
        <p:grpSpPr>
          <a:xfrm rot="5400000">
            <a:off x="1195204" y="2421754"/>
            <a:ext cx="847778" cy="3238186"/>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240804" y="236546"/>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0" y="70393"/>
            <a:ext cx="1871908" cy="1916613"/>
          </a:xfrm>
          <a:prstGeom prst="rect">
            <a:avLst/>
          </a:prstGeom>
        </p:spPr>
      </p:pic>
      <p:grpSp>
        <p:nvGrpSpPr>
          <p:cNvPr id="9" name="Group 9"/>
          <p:cNvGrpSpPr/>
          <p:nvPr/>
        </p:nvGrpSpPr>
        <p:grpSpPr>
          <a:xfrm>
            <a:off x="2336411" y="6014649"/>
            <a:ext cx="6515716" cy="3243651"/>
            <a:chExt cx="8170985" cy="4067676"/>
          </a:xfrm>
        </p:grpSpPr>
        <p:sp>
          <p:nvSpPr>
            <p:cNvPr id="10" name="Freeform 10"/>
            <p:cNvSpPr/>
            <p:nvPr/>
          </p:nvSpPr>
          <p:spPr>
            <a:xfrm>
              <a:off x="0" y="0"/>
              <a:ext cx="8170986" cy="4067677"/>
            </a:xfrm>
            <a:custGeom>
              <a:rect l="l" t="t" r="r" b="b"/>
              <a:pathLst>
                <a:path w="8170986" h="4067677">
                  <a:moveTo>
                    <a:pt x="8046525" y="4067677"/>
                  </a:moveTo>
                  <a:lnTo>
                    <a:pt x="124460" y="4067677"/>
                  </a:lnTo>
                  <a:cubicBezTo>
                    <a:pt x="55880" y="4067677"/>
                    <a:pt x="0" y="4011797"/>
                    <a:pt x="0" y="3943216"/>
                  </a:cubicBezTo>
                  <a:lnTo>
                    <a:pt x="0" y="124460"/>
                  </a:lnTo>
                  <a:cubicBezTo>
                    <a:pt x="0" y="55880"/>
                    <a:pt x="55880" y="0"/>
                    <a:pt x="124460" y="0"/>
                  </a:cubicBezTo>
                  <a:lnTo>
                    <a:pt x="8046525" y="0"/>
                  </a:lnTo>
                  <a:cubicBezTo>
                    <a:pt x="8115105" y="0"/>
                    <a:pt x="8170986" y="55880"/>
                    <a:pt x="8170986" y="124460"/>
                  </a:cubicBezTo>
                  <a:lnTo>
                    <a:pt x="8170986" y="3943217"/>
                  </a:lnTo>
                  <a:cubicBezTo>
                    <a:pt x="8170986" y="4011797"/>
                    <a:pt x="8115105" y="4067677"/>
                    <a:pt x="8046525" y="4067677"/>
                  </a:cubicBezTo>
                  <a:close/>
                </a:path>
              </a:pathLst>
            </a:custGeom>
            <a:solidFill>
              <a:srgbClr val="4D879F">
                <a:alpha val="82745"/>
              </a:srgbClr>
            </a:solidFill>
          </p:spPr>
          <p:txBody>
            <a:bodyPr/>
            <a:lstStyle/>
            <a:p/>
          </p:txBody>
        </p:sp>
      </p:grpSp>
      <p:grpSp>
        <p:nvGrpSpPr>
          <p:cNvPr id="11" name="Group 11"/>
          <p:cNvGrpSpPr/>
          <p:nvPr/>
        </p:nvGrpSpPr>
        <p:grpSpPr>
          <a:xfrm rot="5400000">
            <a:off x="1195204" y="5999989"/>
            <a:ext cx="847778" cy="3238186"/>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3" name="TextBox 13"/>
          <p:cNvSpPr txBox="1"/>
          <p:nvPr/>
        </p:nvSpPr>
        <p:spPr>
          <a:xfrm>
            <a:off x="3434024" y="3512182"/>
            <a:ext cx="4808304" cy="1254125"/>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Poppins"/>
              </a:rPr>
              <a:t>Acoustic</a:t>
            </a:r>
          </a:p>
          <a:p>
            <a:pPr marL="755651" lvl="1" indent="-377825">
              <a:lnSpc>
                <a:spcPts val="4900"/>
              </a:lnSpc>
              <a:buFont typeface="Arial"/>
              <a:buChar char="•"/>
            </a:pPr>
            <a:r>
              <a:rPr lang="en-US" sz="3500">
                <a:solidFill>
                  <a:srgbClr val="FFFFFF"/>
                </a:solidFill>
                <a:latin typeface="Poppins"/>
              </a:rPr>
              <a:t>Electronic</a:t>
            </a:r>
          </a:p>
        </p:txBody>
      </p:sp>
      <p:sp>
        <p:nvSpPr>
          <p:cNvPr id="14" name="TextBox 14"/>
          <p:cNvSpPr txBox="1"/>
          <p:nvPr/>
        </p:nvSpPr>
        <p:spPr>
          <a:xfrm>
            <a:off x="0" y="3879769"/>
            <a:ext cx="3102121" cy="406086"/>
          </a:xfrm>
          <a:prstGeom prst="rect">
            <a:avLst/>
          </a:prstGeom>
        </p:spPr>
        <p:txBody>
          <a:bodyPr lIns="0" tIns="0" rIns="0" bIns="0" rtlCol="0" anchor="t">
            <a:spAutoFit/>
          </a:bodyPr>
          <a:lstStyle/>
          <a:p>
            <a:pPr algn="ctr">
              <a:lnSpc>
                <a:spcPts val="2905"/>
              </a:lnSpc>
            </a:pPr>
            <a:r>
              <a:rPr lang="en-US" sz="2877">
                <a:solidFill>
                  <a:srgbClr val="43B4BE"/>
                </a:solidFill>
                <a:latin typeface="Poppins"/>
              </a:rPr>
              <a:t>Type Segment</a:t>
            </a:r>
          </a:p>
        </p:txBody>
      </p:sp>
      <p:sp>
        <p:nvSpPr>
          <p:cNvPr id="15" name="TextBox 15"/>
          <p:cNvSpPr txBox="1"/>
          <p:nvPr/>
        </p:nvSpPr>
        <p:spPr>
          <a:xfrm>
            <a:off x="3336105" y="6032534"/>
            <a:ext cx="5004143" cy="311150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Poppins"/>
              </a:rPr>
              <a:t>Timpani</a:t>
            </a:r>
          </a:p>
          <a:p>
            <a:pPr marL="755651" lvl="1" indent="-377825">
              <a:lnSpc>
                <a:spcPts val="4900"/>
              </a:lnSpc>
              <a:buFont typeface="Arial"/>
              <a:buChar char="•"/>
            </a:pPr>
            <a:r>
              <a:rPr lang="en-US" sz="3500">
                <a:solidFill>
                  <a:srgbClr val="FFFFFF"/>
                </a:solidFill>
                <a:latin typeface="Poppins"/>
              </a:rPr>
              <a:t>Snare drum</a:t>
            </a:r>
          </a:p>
          <a:p>
            <a:pPr marL="755651" lvl="1" indent="-377825">
              <a:lnSpc>
                <a:spcPts val="4900"/>
              </a:lnSpc>
              <a:buFont typeface="Arial"/>
              <a:buChar char="•"/>
            </a:pPr>
            <a:r>
              <a:rPr lang="en-US" sz="3500">
                <a:solidFill>
                  <a:srgbClr val="FFFFFF"/>
                </a:solidFill>
                <a:latin typeface="Poppins"/>
              </a:rPr>
              <a:t>Bass drum </a:t>
            </a:r>
          </a:p>
          <a:p>
            <a:pPr marL="755651" lvl="1" indent="-377825">
              <a:lnSpc>
                <a:spcPts val="4900"/>
              </a:lnSpc>
              <a:buFont typeface="Arial"/>
              <a:buChar char="•"/>
            </a:pPr>
            <a:r>
              <a:rPr lang="en-US" sz="3500">
                <a:solidFill>
                  <a:srgbClr val="FFFFFF"/>
                </a:solidFill>
                <a:latin typeface="Poppins"/>
              </a:rPr>
              <a:t>Tambourine </a:t>
            </a:r>
          </a:p>
          <a:p>
            <a:pPr marL="755651" lvl="1" indent="-377825">
              <a:lnSpc>
                <a:spcPts val="4900"/>
              </a:lnSpc>
              <a:buFont typeface="Arial"/>
              <a:buChar char="•"/>
            </a:pPr>
            <a:r>
              <a:rPr lang="en-US" sz="3500">
                <a:solidFill>
                  <a:srgbClr val="FFFFFF"/>
                </a:solidFill>
                <a:latin typeface="Poppins"/>
              </a:rPr>
              <a:t>Piano </a:t>
            </a:r>
          </a:p>
        </p:txBody>
      </p:sp>
      <p:sp>
        <p:nvSpPr>
          <p:cNvPr id="16" name="TextBox 16"/>
          <p:cNvSpPr txBox="1"/>
          <p:nvPr/>
        </p:nvSpPr>
        <p:spPr>
          <a:xfrm>
            <a:off x="0" y="7205738"/>
            <a:ext cx="3102121" cy="771323"/>
          </a:xfrm>
          <a:prstGeom prst="rect">
            <a:avLst/>
          </a:prstGeom>
        </p:spPr>
        <p:txBody>
          <a:bodyPr lIns="0" tIns="0" rIns="0" bIns="0" rtlCol="0" anchor="t">
            <a:spAutoFit/>
          </a:bodyPr>
          <a:lstStyle/>
          <a:p>
            <a:pPr algn="ctr">
              <a:lnSpc>
                <a:spcPts val="2905"/>
              </a:lnSpc>
            </a:pPr>
            <a:r>
              <a:rPr lang="en-US" sz="2877">
                <a:solidFill>
                  <a:srgbClr val="43B4BE"/>
                </a:solidFill>
                <a:latin typeface="Poppins"/>
              </a:rPr>
              <a:t>Product</a:t>
            </a:r>
          </a:p>
          <a:p>
            <a:pPr algn="ctr">
              <a:lnSpc>
                <a:spcPts val="2905"/>
              </a:lnSpc>
            </a:pPr>
            <a:r>
              <a:rPr lang="en-US" sz="2877">
                <a:solidFill>
                  <a:srgbClr val="43B4BE"/>
                </a:solidFill>
                <a:latin typeface="Poppins"/>
              </a:rPr>
              <a:t> Segment </a:t>
            </a:r>
          </a:p>
        </p:txBody>
      </p:sp>
      <p:grpSp>
        <p:nvGrpSpPr>
          <p:cNvPr id="17" name="Group 17"/>
          <p:cNvGrpSpPr/>
          <p:nvPr/>
        </p:nvGrpSpPr>
        <p:grpSpPr>
          <a:xfrm>
            <a:off x="11772284" y="2768494"/>
            <a:ext cx="6515716" cy="2865619"/>
            <a:chExt cx="8170985" cy="3593608"/>
          </a:xfrm>
        </p:grpSpPr>
        <p:sp>
          <p:nvSpPr>
            <p:cNvPr id="18" name="Freeform 18"/>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39434C">
                <a:alpha val="82745"/>
              </a:srgbClr>
            </a:solidFill>
          </p:spPr>
          <p:txBody>
            <a:bodyPr/>
            <a:lstStyle/>
            <a:p/>
          </p:txBody>
        </p:sp>
      </p:grpSp>
      <p:grpSp>
        <p:nvGrpSpPr>
          <p:cNvPr id="19" name="Group 19"/>
          <p:cNvGrpSpPr/>
          <p:nvPr/>
        </p:nvGrpSpPr>
        <p:grpSpPr>
          <a:xfrm rot="5400000">
            <a:off x="10631077" y="2421754"/>
            <a:ext cx="847778" cy="3238186"/>
            <a:chExt cx="3130550" cy="11957493"/>
          </a:xfrm>
        </p:grpSpPr>
        <p:sp>
          <p:nvSpPr>
            <p:cNvPr id="20" name="Freeform 2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1" name="Group 21"/>
          <p:cNvGrpSpPr/>
          <p:nvPr/>
        </p:nvGrpSpPr>
        <p:grpSpPr>
          <a:xfrm>
            <a:off x="11772284" y="6014649"/>
            <a:ext cx="6515716" cy="2865619"/>
            <a:chExt cx="8170985" cy="3593608"/>
          </a:xfrm>
        </p:grpSpPr>
        <p:sp>
          <p:nvSpPr>
            <p:cNvPr id="22" name="Freeform 22"/>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B83E29">
                <a:alpha val="82745"/>
              </a:srgbClr>
            </a:solidFill>
          </p:spPr>
          <p:txBody>
            <a:bodyPr/>
            <a:lstStyle/>
            <a:p/>
          </p:txBody>
        </p:sp>
      </p:grpSp>
      <p:grpSp>
        <p:nvGrpSpPr>
          <p:cNvPr id="23" name="Group 23"/>
          <p:cNvGrpSpPr/>
          <p:nvPr/>
        </p:nvGrpSpPr>
        <p:grpSpPr>
          <a:xfrm rot="5400000">
            <a:off x="10631077" y="5784825"/>
            <a:ext cx="847778" cy="3238186"/>
            <a:chExt cx="3130550" cy="11957493"/>
          </a:xfrm>
        </p:grpSpPr>
        <p:sp>
          <p:nvSpPr>
            <p:cNvPr id="24" name="Freeform 24"/>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5" name="TextBox 25"/>
          <p:cNvSpPr txBox="1"/>
          <p:nvPr/>
        </p:nvSpPr>
        <p:spPr>
          <a:xfrm>
            <a:off x="13255084" y="3385336"/>
            <a:ext cx="4808304" cy="1254125"/>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Poppins"/>
              </a:rPr>
              <a:t>Online</a:t>
            </a:r>
          </a:p>
          <a:p>
            <a:pPr marL="755651" lvl="1" indent="-377825">
              <a:lnSpc>
                <a:spcPts val="4900"/>
              </a:lnSpc>
              <a:buFont typeface="Arial"/>
              <a:buChar char="•"/>
            </a:pPr>
            <a:r>
              <a:rPr lang="en-US" sz="3500">
                <a:solidFill>
                  <a:srgbClr val="FFFFFF"/>
                </a:solidFill>
                <a:latin typeface="Poppins"/>
              </a:rPr>
              <a:t>Offline</a:t>
            </a:r>
          </a:p>
        </p:txBody>
      </p:sp>
      <p:sp>
        <p:nvSpPr>
          <p:cNvPr id="26" name="TextBox 26"/>
          <p:cNvSpPr txBox="1"/>
          <p:nvPr/>
        </p:nvSpPr>
        <p:spPr>
          <a:xfrm>
            <a:off x="9435873" y="3693412"/>
            <a:ext cx="3102121" cy="771323"/>
          </a:xfrm>
          <a:prstGeom prst="rect">
            <a:avLst/>
          </a:prstGeom>
        </p:spPr>
        <p:txBody>
          <a:bodyPr lIns="0" tIns="0" rIns="0" bIns="0" rtlCol="0" anchor="t">
            <a:spAutoFit/>
          </a:bodyPr>
          <a:lstStyle/>
          <a:p>
            <a:pPr algn="ctr">
              <a:lnSpc>
                <a:spcPts val="2905"/>
              </a:lnSpc>
            </a:pPr>
            <a:r>
              <a:rPr lang="en-US" sz="2877">
                <a:solidFill>
                  <a:srgbClr val="43B4BE"/>
                </a:solidFill>
                <a:latin typeface="Poppins"/>
              </a:rPr>
              <a:t>Distribution Channel </a:t>
            </a:r>
          </a:p>
        </p:txBody>
      </p:sp>
      <p:sp>
        <p:nvSpPr>
          <p:cNvPr id="27" name="TextBox 27"/>
          <p:cNvSpPr txBox="1"/>
          <p:nvPr/>
        </p:nvSpPr>
        <p:spPr>
          <a:xfrm>
            <a:off x="12912184" y="6589600"/>
            <a:ext cx="5004143" cy="1254125"/>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Poppins"/>
              </a:rPr>
              <a:t>Commercial</a:t>
            </a:r>
          </a:p>
          <a:p>
            <a:pPr marL="755651" lvl="1" indent="-377825">
              <a:lnSpc>
                <a:spcPts val="4900"/>
              </a:lnSpc>
              <a:buFont typeface="Arial"/>
              <a:buChar char="•"/>
            </a:pPr>
            <a:r>
              <a:rPr lang="en-US" sz="3500">
                <a:solidFill>
                  <a:srgbClr val="FFFFFF"/>
                </a:solidFill>
                <a:latin typeface="Poppins"/>
              </a:rPr>
              <a:t>Household</a:t>
            </a:r>
          </a:p>
        </p:txBody>
      </p:sp>
      <p:sp>
        <p:nvSpPr>
          <p:cNvPr id="28" name="TextBox 28"/>
          <p:cNvSpPr txBox="1"/>
          <p:nvPr/>
        </p:nvSpPr>
        <p:spPr>
          <a:xfrm>
            <a:off x="9435873" y="6990574"/>
            <a:ext cx="3102121" cy="771323"/>
          </a:xfrm>
          <a:prstGeom prst="rect">
            <a:avLst/>
          </a:prstGeom>
        </p:spPr>
        <p:txBody>
          <a:bodyPr lIns="0" tIns="0" rIns="0" bIns="0" rtlCol="0" anchor="t">
            <a:spAutoFit/>
          </a:bodyPr>
          <a:lstStyle/>
          <a:p>
            <a:pPr algn="ctr">
              <a:lnSpc>
                <a:spcPts val="2905"/>
              </a:lnSpc>
            </a:pPr>
            <a:r>
              <a:rPr lang="en-US" sz="2877">
                <a:solidFill>
                  <a:srgbClr val="43B4BE"/>
                </a:solidFill>
                <a:latin typeface="Poppins"/>
              </a:rPr>
              <a:t>End Use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0" r="-20"/>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42502" cy="1866155"/>
          </a:xfrm>
          <a:prstGeom prst="rect">
            <a:avLst/>
          </a:prstGeom>
        </p:spPr>
      </p:pic>
      <p:sp>
        <p:nvSpPr>
          <p:cNvPr id="4" name="Freeform 4"/>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TextBox 5"/>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34.45%</a:t>
            </a:r>
          </a:p>
        </p:txBody>
      </p:sp>
      <p:sp>
        <p:nvSpPr>
          <p:cNvPr id="6" name="TextBox 6"/>
          <p:cNvSpPr txBox="1"/>
          <p:nvPr/>
        </p:nvSpPr>
        <p:spPr>
          <a:xfrm>
            <a:off x="9825083" y="5105400"/>
            <a:ext cx="8168357" cy="204395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Percussion Instrument Market Revenue share for 2024 is </a:t>
            </a:r>
            <a:r>
              <a:rPr lang="en-US" sz="4414" spc="141">
                <a:solidFill>
                  <a:srgbClr val="B83E29"/>
                </a:solidFill>
                <a:latin typeface="Poppins Bold"/>
              </a:rPr>
              <a:t>34.45%</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444" b="-3073"/>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B83E29">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4F2C2E">
                <a:alpha val="86667"/>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B83E29">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F2C2E">
                <a:alpha val="86667"/>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B83E29">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F2C2E">
                <a:alpha val="86667"/>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703784" y="2256892"/>
            <a:ext cx="7643613" cy="2152650"/>
          </a:xfrm>
          <a:prstGeom prst="rect">
            <a:avLst/>
          </a:prstGeom>
        </p:spPr>
        <p:txBody>
          <a:bodyPr lIns="0" tIns="0" rIns="0" bIns="0" rtlCol="0" anchor="t">
            <a:spAutoFit/>
          </a:bodyPr>
          <a:lstStyle/>
          <a:p>
            <a:pPr>
              <a:lnSpc>
                <a:spcPts val="4199"/>
              </a:lnSpc>
            </a:pPr>
            <a:r>
              <a:rPr lang="en-US" sz="3999" spc="127">
                <a:solidFill>
                  <a:srgbClr val="FFFFFF"/>
                </a:solidFill>
                <a:latin typeface="Poppins"/>
              </a:rPr>
              <a:t>Rising popularity of live musical performances and concerts by professionals and music enthusiast</a:t>
            </a:r>
          </a:p>
        </p:txBody>
      </p:sp>
      <p:sp>
        <p:nvSpPr>
          <p:cNvPr id="19" name="TextBox 19"/>
          <p:cNvSpPr txBox="1"/>
          <p:nvPr/>
        </p:nvSpPr>
        <p:spPr>
          <a:xfrm>
            <a:off x="6642418" y="5725831"/>
            <a:ext cx="7704979" cy="2676525"/>
          </a:xfrm>
          <a:prstGeom prst="rect">
            <a:avLst/>
          </a:prstGeom>
        </p:spPr>
        <p:txBody>
          <a:bodyPr lIns="0" tIns="0" rIns="0" bIns="0" rtlCol="0" anchor="t">
            <a:spAutoFit/>
          </a:bodyPr>
          <a:lstStyle/>
          <a:p>
            <a:pPr>
              <a:lnSpc>
                <a:spcPts val="4199"/>
              </a:lnSpc>
            </a:pPr>
            <a:r>
              <a:rPr lang="en-US" sz="3999" spc="127">
                <a:solidFill>
                  <a:srgbClr val="FFFFFF"/>
                </a:solidFill>
                <a:latin typeface="Poppins"/>
              </a:rPr>
              <a:t>Climate change is a significant issue caused by human activities, with a growing impact on our lives and other species.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37052"/>
            <a:ext cx="16230600" cy="7880326"/>
            <a:chExt cx="4274726" cy="2075477"/>
          </a:xfrm>
        </p:grpSpPr>
        <p:sp>
          <p:nvSpPr>
            <p:cNvPr id="4" name="Freeform 4"/>
            <p:cNvSpPr/>
            <p:nvPr/>
          </p:nvSpPr>
          <p:spPr>
            <a:xfrm>
              <a:off x="0" y="0"/>
              <a:ext cx="4274726" cy="2075477"/>
            </a:xfrm>
            <a:custGeom>
              <a:rect l="l" t="t" r="r" b="b"/>
              <a:pathLst>
                <a:path w="4274726" h="2075477">
                  <a:moveTo>
                    <a:pt x="0" y="0"/>
                  </a:moveTo>
                  <a:lnTo>
                    <a:pt x="4274726" y="0"/>
                  </a:lnTo>
                  <a:lnTo>
                    <a:pt x="4274726" y="2075477"/>
                  </a:lnTo>
                  <a:lnTo>
                    <a:pt x="0" y="2075477"/>
                  </a:lnTo>
                  <a:close/>
                </a:path>
              </a:pathLst>
            </a:custGeom>
            <a:gradFill rotWithShape="1">
              <a:gsLst>
                <a:gs pos="0">
                  <a:srgbClr val="050404">
                    <a:alpha val="65000"/>
                  </a:srgbClr>
                </a:gs>
                <a:gs pos="100000">
                  <a:srgbClr val="020101">
                    <a:alpha val="65000"/>
                  </a:srgbClr>
                </a:gs>
              </a:gsLst>
              <a:lin ang="0"/>
            </a:gradFill>
          </p:spPr>
          <p:txBody>
            <a:bodyPr/>
            <a:lstStyle/>
            <a:p/>
          </p:txBody>
        </p:sp>
        <p:sp>
          <p:nvSpPr>
            <p:cNvPr id="5" name="TextBox 5"/>
            <p:cNvSpPr txBox="1"/>
            <p:nvPr/>
          </p:nvSpPr>
          <p:spPr>
            <a:xfrm>
              <a:off x="0" y="-38100"/>
              <a:ext cx="4274726" cy="2113577"/>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347254" y="161664"/>
            <a:ext cx="2161164" cy="2583051"/>
          </a:xfrm>
          <a:prstGeom prst="rect">
            <a:avLst/>
          </a:prstGeom>
        </p:spPr>
      </p:pic>
      <p:sp>
        <p:nvSpPr>
          <p:cNvPr id="7" name="TextBox 7"/>
          <p:cNvSpPr txBox="1"/>
          <p:nvPr/>
        </p:nvSpPr>
        <p:spPr>
          <a:xfrm>
            <a:off x="1269970" y="2836240"/>
            <a:ext cx="15748059" cy="6174740"/>
          </a:xfrm>
          <a:prstGeom prst="rect">
            <a:avLst/>
          </a:prstGeom>
        </p:spPr>
        <p:txBody>
          <a:bodyPr lIns="0" tIns="0" rIns="0" bIns="0" rtlCol="0" anchor="t">
            <a:spAutoFit/>
          </a:bodyPr>
          <a:lstStyle/>
          <a:p>
            <a:pPr marL="626111" lvl="1" indent="-313055">
              <a:lnSpc>
                <a:spcPts val="4060"/>
              </a:lnSpc>
              <a:buFont typeface="Arial"/>
              <a:buChar char="•"/>
            </a:pPr>
            <a:r>
              <a:rPr lang="en-US" sz="2900">
                <a:solidFill>
                  <a:srgbClr val="FFFFFF"/>
                </a:solidFill>
                <a:latin typeface="Poppins"/>
              </a:rPr>
              <a:t>The Global Percussion Instrument Market is witnessing significant growth in the near future.</a:t>
            </a:r>
          </a:p>
          <a:p>
            <a:pPr marL="626111" lvl="1" indent="-313055">
              <a:lnSpc>
                <a:spcPts val="4060"/>
              </a:lnSpc>
              <a:buFont typeface="Arial"/>
              <a:buChar char="•"/>
            </a:pPr>
            <a:r>
              <a:rPr lang="en-US" sz="2900">
                <a:solidFill>
                  <a:srgbClr val="FFFFFF"/>
                </a:solidFill>
                <a:latin typeface="Poppins"/>
              </a:rPr>
              <a:t>These instruments are well-liked in many musical genres, such as rock, jazz, and classical, because of their genuine, organic tone.</a:t>
            </a:r>
          </a:p>
          <a:p>
            <a:pPr marL="626111" lvl="1" indent="-313055">
              <a:lnSpc>
                <a:spcPts val="4060"/>
              </a:lnSpc>
              <a:buFont typeface="Arial"/>
              <a:buChar char="•"/>
            </a:pPr>
            <a:r>
              <a:rPr lang="en-US" sz="2900">
                <a:solidFill>
                  <a:srgbClr val="FFFFFF"/>
                </a:solidFill>
                <a:latin typeface="Poppins"/>
              </a:rPr>
              <a:t>Roland announced the TD-02K and TD-02KV V-Drums, introducing premium entry-level electronic drum kits renowned for their legendary V-Drums sound and expressive capabilities.</a:t>
            </a:r>
          </a:p>
          <a:p>
            <a:pPr marL="626111" lvl="1" indent="-313055">
              <a:lnSpc>
                <a:spcPts val="4060"/>
              </a:lnSpc>
              <a:buFont typeface="Arial"/>
              <a:buChar char="•"/>
            </a:pPr>
            <a:r>
              <a:rPr lang="en-US" sz="2900">
                <a:solidFill>
                  <a:srgbClr val="FFFFFF"/>
                </a:solidFill>
                <a:latin typeface="Poppins"/>
              </a:rPr>
              <a:t>In 2023, the Acoustic segment accounted for noticeable share of global Percussion Instrument Market and is projected to experience significant growth in the near future.</a:t>
            </a:r>
          </a:p>
          <a:p>
            <a:pPr marL="626111" lvl="1" indent="-313055">
              <a:lnSpc>
                <a:spcPts val="4060"/>
              </a:lnSpc>
              <a:buFont typeface="Arial"/>
              <a:buChar char="•"/>
            </a:pPr>
            <a:r>
              <a:rPr lang="en-US" sz="2900">
                <a:solidFill>
                  <a:srgbClr val="FFFFFF"/>
                </a:solidFill>
                <a:latin typeface="Poppins"/>
              </a:rPr>
              <a:t>The Timpani segment is expected to expand at the significant CAGR retaining position throughout the forecast period.</a:t>
            </a:r>
          </a:p>
        </p:txBody>
      </p:sp>
      <p:sp>
        <p:nvSpPr>
          <p:cNvPr id="8" name="TextBox 8"/>
          <p:cNvSpPr txBox="1"/>
          <p:nvPr/>
        </p:nvSpPr>
        <p:spPr>
          <a:xfrm>
            <a:off x="3879906" y="1770931"/>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25212"/>
            <a:ext cx="1865848" cy="2015851"/>
          </a:xfrm>
          <a:prstGeom prst="rect">
            <a:avLst/>
          </a:prstGeom>
        </p:spPr>
      </p:pic>
      <p:sp>
        <p:nvSpPr>
          <p:cNvPr id="4" name="Freeform 4"/>
          <p:cNvSpPr/>
          <p:nvPr/>
        </p:nvSpPr>
        <p:spPr>
          <a:xfrm>
            <a:off x="8136958" y="2881435"/>
            <a:ext cx="10151042" cy="7405565"/>
          </a:xfrm>
          <a:custGeom>
            <a:rect l="l" t="t" r="r" b="b"/>
            <a:pathLst>
              <a:path w="10151042" h="7405565">
                <a:moveTo>
                  <a:pt x="0" y="0"/>
                </a:moveTo>
                <a:lnTo>
                  <a:pt x="10151042" y="0"/>
                </a:lnTo>
                <a:lnTo>
                  <a:pt x="10151042" y="7405565"/>
                </a:lnTo>
                <a:lnTo>
                  <a:pt x="0" y="7405565"/>
                </a:lnTo>
                <a:lnTo>
                  <a:pt x="0" y="0"/>
                </a:lnTo>
                <a:close/>
              </a:path>
            </a:pathLst>
          </a:custGeom>
          <a:blipFill>
            <a:blip r:embed="rId4"/>
            <a:stretch>
              <a:fillRect l="-42348" t="-30243" r="0" b="0"/>
            </a:stretch>
          </a:blipFill>
        </p:spPr>
        <p:txBody>
          <a:bodyPr/>
          <a:lstStyle/>
          <a:p/>
        </p:txBody>
      </p:sp>
      <p:sp>
        <p:nvSpPr>
          <p:cNvPr id="5" name="Freeform 5"/>
          <p:cNvSpPr/>
          <p:nvPr/>
        </p:nvSpPr>
        <p:spPr>
          <a:xfrm>
            <a:off x="218957" y="2633143"/>
            <a:ext cx="4701544" cy="1848317"/>
          </a:xfrm>
          <a:custGeom>
            <a:rect l="l" t="t" r="r" b="b"/>
            <a:pathLst>
              <a:path w="4701544" h="1848316">
                <a:moveTo>
                  <a:pt x="0" y="0"/>
                </a:moveTo>
                <a:lnTo>
                  <a:pt x="4701544" y="0"/>
                </a:lnTo>
                <a:lnTo>
                  <a:pt x="4701544" y="1848317"/>
                </a:lnTo>
                <a:lnTo>
                  <a:pt x="0" y="1848317"/>
                </a:lnTo>
                <a:lnTo>
                  <a:pt x="0" y="0"/>
                </a:lnTo>
                <a:close/>
              </a:path>
            </a:pathLst>
          </a:custGeom>
          <a:blipFill>
            <a:blip r:embed="rId5"/>
            <a:stretch>
              <a:fillRect/>
            </a:stretch>
          </a:blipFill>
        </p:spPr>
        <p:txBody>
          <a:bodyPr/>
          <a:lstStyle/>
          <a:p/>
        </p:txBody>
      </p:sp>
      <p:sp>
        <p:nvSpPr>
          <p:cNvPr id="6" name="Freeform 6"/>
          <p:cNvSpPr/>
          <p:nvPr/>
        </p:nvSpPr>
        <p:spPr>
          <a:xfrm>
            <a:off x="6161615" y="2578462"/>
            <a:ext cx="4485076" cy="1902999"/>
          </a:xfrm>
          <a:custGeom>
            <a:rect l="l" t="t" r="r" b="b"/>
            <a:pathLst>
              <a:path w="4485076" h="1902999">
                <a:moveTo>
                  <a:pt x="0" y="0"/>
                </a:moveTo>
                <a:lnTo>
                  <a:pt x="4485076" y="0"/>
                </a:lnTo>
                <a:lnTo>
                  <a:pt x="4485076" y="1902998"/>
                </a:lnTo>
                <a:lnTo>
                  <a:pt x="0" y="1902998"/>
                </a:lnTo>
                <a:lnTo>
                  <a:pt x="0" y="0"/>
                </a:lnTo>
                <a:close/>
              </a:path>
            </a:pathLst>
          </a:custGeom>
          <a:blipFill>
            <a:blip r:embed="rId6"/>
            <a:stretch>
              <a:fillRect/>
            </a:stretch>
          </a:blipFill>
        </p:spPr>
        <p:txBody>
          <a:bodyPr/>
          <a:lstStyle/>
          <a:p/>
        </p:txBody>
      </p:sp>
      <p:sp>
        <p:nvSpPr>
          <p:cNvPr id="7" name="Freeform 7"/>
          <p:cNvSpPr/>
          <p:nvPr/>
        </p:nvSpPr>
        <p:spPr>
          <a:xfrm>
            <a:off x="301563" y="5119635"/>
            <a:ext cx="3997597" cy="2455172"/>
          </a:xfrm>
          <a:custGeom>
            <a:rect l="l" t="t" r="r" b="b"/>
            <a:pathLst>
              <a:path w="3997596" h="2455172">
                <a:moveTo>
                  <a:pt x="0" y="0"/>
                </a:moveTo>
                <a:lnTo>
                  <a:pt x="3997597" y="0"/>
                </a:lnTo>
                <a:lnTo>
                  <a:pt x="3997597" y="2455172"/>
                </a:lnTo>
                <a:lnTo>
                  <a:pt x="0" y="2455172"/>
                </a:lnTo>
                <a:lnTo>
                  <a:pt x="0" y="0"/>
                </a:lnTo>
                <a:close/>
              </a:path>
            </a:pathLst>
          </a:custGeom>
          <a:blipFill>
            <a:blip r:embed="rId7"/>
            <a:stretch>
              <a:fillRect/>
            </a:stretch>
          </a:blipFill>
        </p:spPr>
        <p:txBody>
          <a:bodyPr/>
          <a:lstStyle/>
          <a:p/>
        </p:txBody>
      </p:sp>
      <p:sp>
        <p:nvSpPr>
          <p:cNvPr id="8" name="Freeform 8"/>
          <p:cNvSpPr/>
          <p:nvPr/>
        </p:nvSpPr>
        <p:spPr>
          <a:xfrm>
            <a:off x="301563" y="8613032"/>
            <a:ext cx="7574428" cy="1162720"/>
          </a:xfrm>
          <a:custGeom>
            <a:rect l="l" t="t" r="r" b="b"/>
            <a:pathLst>
              <a:path w="7574428" h="1162720">
                <a:moveTo>
                  <a:pt x="0" y="0"/>
                </a:moveTo>
                <a:lnTo>
                  <a:pt x="7574428" y="0"/>
                </a:lnTo>
                <a:lnTo>
                  <a:pt x="7574428" y="1162720"/>
                </a:lnTo>
                <a:lnTo>
                  <a:pt x="0" y="1162720"/>
                </a:lnTo>
                <a:lnTo>
                  <a:pt x="0" y="0"/>
                </a:lnTo>
                <a:close/>
              </a:path>
            </a:pathLst>
          </a:custGeom>
          <a:blipFill>
            <a:blip r:embed="rId8"/>
            <a:stretch>
              <a:fillRect/>
            </a:stretch>
          </a:blipFill>
        </p:spPr>
        <p:txBody>
          <a:bodyPr/>
          <a:lstStyle/>
          <a:p/>
        </p:txBody>
      </p:sp>
      <p:sp>
        <p:nvSpPr>
          <p:cNvPr id="9" name="Freeform 9"/>
          <p:cNvSpPr/>
          <p:nvPr/>
        </p:nvSpPr>
        <p:spPr>
          <a:xfrm>
            <a:off x="5081324" y="4947304"/>
            <a:ext cx="4609640" cy="1461934"/>
          </a:xfrm>
          <a:custGeom>
            <a:rect l="l" t="t" r="r" b="b"/>
            <a:pathLst>
              <a:path w="4609640" h="1461934">
                <a:moveTo>
                  <a:pt x="0" y="0"/>
                </a:moveTo>
                <a:lnTo>
                  <a:pt x="4609640" y="0"/>
                </a:lnTo>
                <a:lnTo>
                  <a:pt x="4609640" y="1461934"/>
                </a:lnTo>
                <a:lnTo>
                  <a:pt x="0" y="1461934"/>
                </a:lnTo>
                <a:lnTo>
                  <a:pt x="0" y="0"/>
                </a:lnTo>
                <a:close/>
              </a:path>
            </a:pathLst>
          </a:custGeom>
          <a:blipFill>
            <a:blip r:embed="rId9"/>
            <a:stretch>
              <a:fillRect/>
            </a:stretch>
          </a:blipFill>
        </p:spPr>
        <p:txBody>
          <a:bodyPr/>
          <a:lstStyle/>
          <a:p/>
        </p:txBody>
      </p:sp>
      <p:sp>
        <p:nvSpPr>
          <p:cNvPr id="10" name="TextBox 10"/>
          <p:cNvSpPr txBox="1"/>
          <p:nvPr/>
        </p:nvSpPr>
        <p:spPr>
          <a:xfrm>
            <a:off x="5745624" y="604838"/>
            <a:ext cx="6856334" cy="990599"/>
          </a:xfrm>
          <a:prstGeom prst="rect">
            <a:avLst/>
          </a:prstGeom>
        </p:spPr>
        <p:txBody>
          <a:bodyPr lIns="0" tIns="0" rIns="0" bIns="0" rtlCol="0" anchor="t">
            <a:spAutoFit/>
          </a:bodyPr>
          <a:lstStyle/>
          <a:p>
            <a:pPr algn="ctr">
              <a:lnSpc>
                <a:spcPts val="6749"/>
              </a:lnSpc>
            </a:pPr>
            <a:r>
              <a:rPr lang="en-US" sz="74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8xrhfp6"/>
              </a:rPr>
              <a:t>https://tinyurl.com/38xrhfp6</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Percussion Instrument Market Report 2024</dc:title>
  <cp:lastModifiedBy>decipher market</cp:lastModifiedBy>
  <cp:revision>2</cp:revision>
  <dcterms:created xsi:type="dcterms:W3CDTF">2006-08-16T00:00:00Z</dcterms:created>
  <dcterms:modified xsi:type="dcterms:W3CDTF">2024-04-22T10:37:23Z</dcterms:modified>
</cp:coreProperties>
</file>