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4ark26ja"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777" b="-16777"/>
            </a:stretch>
          </a:blipFill>
        </p:spPr>
        <p:txBody>
          <a:bodyPr/>
          <a:lstStyle/>
          <a:p/>
        </p:txBody>
      </p:sp>
      <p:grpSp>
        <p:nvGrpSpPr>
          <p:cNvPr id="3" name="Group 3"/>
          <p:cNvGrpSpPr/>
          <p:nvPr/>
        </p:nvGrpSpPr>
        <p:grpSpPr>
          <a:xfrm>
            <a:off x="0" y="0"/>
            <a:ext cx="8918958" cy="10287000"/>
            <a:chExt cx="2349026" cy="2709333"/>
          </a:xfrm>
        </p:grpSpPr>
        <p:sp>
          <p:nvSpPr>
            <p:cNvPr id="4" name="Freeform 4"/>
            <p:cNvSpPr/>
            <p:nvPr/>
          </p:nvSpPr>
          <p:spPr>
            <a:xfrm>
              <a:off x="0" y="0"/>
              <a:ext cx="2349026" cy="2709333"/>
            </a:xfrm>
            <a:custGeom>
              <a:rect l="l" t="t" r="r" b="b"/>
              <a:pathLst>
                <a:path w="2349026" h="2709333">
                  <a:moveTo>
                    <a:pt x="0" y="0"/>
                  </a:moveTo>
                  <a:lnTo>
                    <a:pt x="2349026" y="0"/>
                  </a:lnTo>
                  <a:lnTo>
                    <a:pt x="2349026" y="2709333"/>
                  </a:lnTo>
                  <a:lnTo>
                    <a:pt x="0" y="2709333"/>
                  </a:lnTo>
                  <a:close/>
                </a:path>
              </a:pathLst>
            </a:custGeom>
            <a:solidFill>
              <a:srgbClr val="000000">
                <a:alpha val="44706"/>
              </a:srgbClr>
            </a:solidFill>
          </p:spPr>
          <p:txBody>
            <a:bodyPr/>
            <a:lstStyle/>
            <a:p/>
          </p:txBody>
        </p:sp>
        <p:sp>
          <p:nvSpPr>
            <p:cNvPr id="5" name="TextBox 5"/>
            <p:cNvSpPr txBox="1"/>
            <p:nvPr/>
          </p:nvSpPr>
          <p:spPr>
            <a:xfrm>
              <a:off x="0" y="-38100"/>
              <a:ext cx="234902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0651" y="9404514"/>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04037" y="3376043"/>
            <a:ext cx="12064163" cy="3642023"/>
          </a:xfrm>
          <a:prstGeom prst="rect">
            <a:avLst/>
          </a:prstGeom>
        </p:spPr>
        <p:txBody>
          <a:bodyPr wrap="square" lIns="0" tIns="0" rIns="0" bIns="0" rtlCol="0" anchor="t">
            <a:spAutoFit/>
          </a:bodyPr>
          <a:lstStyle/>
          <a:p>
            <a:pPr>
              <a:lnSpc>
                <a:spcPts val="7055"/>
              </a:lnSpc>
            </a:pPr>
            <a:r>
              <a:rPr lang="en-US" sz="7199">
                <a:solidFill>
                  <a:srgbClr val="FFFFFF"/>
                </a:solidFill>
                <a:latin typeface="Arimo"/>
              </a:rPr>
              <a:t>GLOBAL </a:t>
            </a:r>
          </a:p>
          <a:p>
            <a:pPr>
              <a:lnSpc>
                <a:spcPts val="7055"/>
              </a:lnSpc>
            </a:pPr>
            <a:r>
              <a:rPr lang="en-US" sz="7199">
                <a:solidFill>
                  <a:srgbClr val="FFFFFF"/>
                </a:solidFill>
                <a:latin typeface="Arimo"/>
              </a:rPr>
              <a:t>PEN</a:t>
            </a:r>
          </a:p>
          <a:p>
            <a:pPr>
              <a:lnSpc>
                <a:spcPts val="7055"/>
              </a:lnSpc>
            </a:pPr>
            <a:r>
              <a:rPr lang="en-US" sz="7199">
                <a:solidFill>
                  <a:srgbClr val="FFFFFF"/>
                </a:solidFill>
                <a:latin typeface="Arimo"/>
              </a:rPr>
              <a:t>MARKET REPORT </a:t>
            </a:r>
          </a:p>
          <a:p>
            <a:pPr>
              <a:lnSpc>
                <a:spcPts val="7055"/>
              </a:lnSpc>
            </a:pPr>
            <a:r>
              <a:rPr lang="en-US" sz="7199">
                <a:solidFill>
                  <a:srgbClr val="FFFFFF"/>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028700" y="1519185"/>
            <a:ext cx="16236544" cy="7248630"/>
            <a:chExt cx="4276291" cy="1909104"/>
          </a:xfrm>
        </p:grpSpPr>
        <p:sp>
          <p:nvSpPr>
            <p:cNvPr id="4" name="Freeform 4"/>
            <p:cNvSpPr/>
            <p:nvPr/>
          </p:nvSpPr>
          <p:spPr>
            <a:xfrm>
              <a:off x="0" y="0"/>
              <a:ext cx="4276291" cy="1909104"/>
            </a:xfrm>
            <a:custGeom>
              <a:rect l="l" t="t" r="r" b="b"/>
              <a:pathLst>
                <a:path w="4276291" h="1909104">
                  <a:moveTo>
                    <a:pt x="0" y="0"/>
                  </a:moveTo>
                  <a:lnTo>
                    <a:pt x="4276291" y="0"/>
                  </a:lnTo>
                  <a:lnTo>
                    <a:pt x="4276291" y="1909104"/>
                  </a:lnTo>
                  <a:lnTo>
                    <a:pt x="0" y="1909104"/>
                  </a:lnTo>
                  <a:close/>
                </a:path>
              </a:pathLst>
            </a:custGeom>
            <a:solidFill>
              <a:srgbClr val="000000">
                <a:alpha val="64706"/>
              </a:srgbClr>
            </a:solidFill>
          </p:spPr>
          <p:txBody>
            <a:bodyPr/>
            <a:lstStyle/>
            <a:p/>
          </p:txBody>
        </p:sp>
        <p:sp>
          <p:nvSpPr>
            <p:cNvPr id="5" name="TextBox 5"/>
            <p:cNvSpPr txBox="1"/>
            <p:nvPr/>
          </p:nvSpPr>
          <p:spPr>
            <a:xfrm>
              <a:off x="0" y="-47625"/>
              <a:ext cx="4276291" cy="1956729"/>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5083068" y="1856904"/>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1416111" y="3032327"/>
            <a:ext cx="15461723" cy="4930775"/>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Montserrat"/>
              </a:rPr>
              <a:t>The pen market is witnessing growth due to various factors. Firstly, the continued importance of writing in education, business, and daily life sustains the demand for pens. Additionally, the integration of innovative technologies, such as digital pens and smart pens, has expanded the market's offerings. Stationery trends, personalization options, and the preference for eco-friendly and sustainable writing instruments are driving market growth, appealing to a wide range of consumers and industries.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05871" y="6022354"/>
            <a:ext cx="8674335" cy="2626148"/>
            <a:chExt cx="860407" cy="260488"/>
          </a:xfrm>
        </p:grpSpPr>
        <p:sp>
          <p:nvSpPr>
            <p:cNvPr id="4" name="Freeform 4"/>
            <p:cNvSpPr/>
            <p:nvPr/>
          </p:nvSpPr>
          <p:spPr>
            <a:xfrm>
              <a:off x="0" y="0"/>
              <a:ext cx="860407" cy="260488"/>
            </a:xfrm>
            <a:custGeom>
              <a:rect l="l" t="t" r="r" b="b"/>
              <a:pathLst>
                <a:path w="860407" h="260488">
                  <a:moveTo>
                    <a:pt x="89251" y="0"/>
                  </a:moveTo>
                  <a:lnTo>
                    <a:pt x="771156" y="0"/>
                  </a:lnTo>
                  <a:cubicBezTo>
                    <a:pt x="820448" y="0"/>
                    <a:pt x="860407" y="39959"/>
                    <a:pt x="860407" y="89251"/>
                  </a:cubicBezTo>
                  <a:lnTo>
                    <a:pt x="860407" y="171237"/>
                  </a:lnTo>
                  <a:cubicBezTo>
                    <a:pt x="860407" y="220529"/>
                    <a:pt x="820448" y="260488"/>
                    <a:pt x="771156" y="260488"/>
                  </a:cubicBezTo>
                  <a:lnTo>
                    <a:pt x="89251" y="260488"/>
                  </a:lnTo>
                  <a:cubicBezTo>
                    <a:pt x="39959" y="260488"/>
                    <a:pt x="0" y="220529"/>
                    <a:pt x="0" y="171237"/>
                  </a:cubicBezTo>
                  <a:lnTo>
                    <a:pt x="0" y="89251"/>
                  </a:lnTo>
                  <a:cubicBezTo>
                    <a:pt x="0" y="39959"/>
                    <a:pt x="39959" y="0"/>
                    <a:pt x="89251" y="0"/>
                  </a:cubicBezTo>
                  <a:close/>
                </a:path>
              </a:pathLst>
            </a:custGeom>
            <a:solidFill>
              <a:srgbClr val="2F3B2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62955" y="6345021"/>
            <a:ext cx="2118725" cy="2116076"/>
          </a:xfrm>
          <a:custGeom>
            <a:rect l="l" t="t" r="r" b="b"/>
            <a:pathLst>
              <a:path w="2118725" h="2116076">
                <a:moveTo>
                  <a:pt x="0" y="0"/>
                </a:moveTo>
                <a:lnTo>
                  <a:pt x="2118725" y="0"/>
                </a:lnTo>
                <a:lnTo>
                  <a:pt x="2118725" y="2116076"/>
                </a:lnTo>
                <a:lnTo>
                  <a:pt x="0" y="2116076"/>
                </a:lnTo>
                <a:lnTo>
                  <a:pt x="0" y="0"/>
                </a:lnTo>
                <a:close/>
              </a:path>
            </a:pathLst>
          </a:custGeom>
          <a:blipFill>
            <a:blip r:embed="rId3"/>
            <a:stretch>
              <a:fillRect/>
            </a:stretch>
          </a:blipFill>
        </p:spPr>
        <p:txBody>
          <a:bodyPr/>
          <a:lstStyle/>
          <a:p/>
        </p:txBody>
      </p:sp>
      <p:grpSp>
        <p:nvGrpSpPr>
          <p:cNvPr id="7" name="Group 7"/>
          <p:cNvGrpSpPr/>
          <p:nvPr/>
        </p:nvGrpSpPr>
        <p:grpSpPr>
          <a:xfrm>
            <a:off x="713557" y="6260340"/>
            <a:ext cx="2087522" cy="208752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992718" y="6799138"/>
            <a:ext cx="1529200" cy="1280154"/>
          </a:xfrm>
          <a:prstGeom prst="rect">
            <a:avLst/>
          </a:prstGeom>
        </p:spPr>
        <p:txBody>
          <a:bodyPr lIns="0" tIns="0" rIns="0" bIns="0" rtlCol="0" anchor="t">
            <a:spAutoFit/>
          </a:bodyPr>
          <a:lstStyle/>
          <a:p>
            <a:pPr algn="ctr">
              <a:lnSpc>
                <a:spcPts val="3062"/>
              </a:lnSpc>
            </a:pPr>
            <a:r>
              <a:rPr lang="en-US" sz="4503">
                <a:solidFill>
                  <a:srgbClr val="1E3048"/>
                </a:solidFill>
                <a:latin typeface="Poppins Bold"/>
              </a:rPr>
              <a:t>2023- 2030</a:t>
            </a:r>
          </a:p>
        </p:txBody>
      </p:sp>
      <p:sp>
        <p:nvSpPr>
          <p:cNvPr id="14" name="TextBox 14"/>
          <p:cNvSpPr txBox="1"/>
          <p:nvPr/>
        </p:nvSpPr>
        <p:spPr>
          <a:xfrm>
            <a:off x="2801079" y="6348666"/>
            <a:ext cx="5828226" cy="1730625"/>
          </a:xfrm>
          <a:prstGeom prst="rect">
            <a:avLst/>
          </a:prstGeom>
        </p:spPr>
        <p:txBody>
          <a:bodyPr lIns="0" tIns="0" rIns="0" bIns="0" rtlCol="0" anchor="t">
            <a:spAutoFit/>
          </a:bodyPr>
          <a:lstStyle/>
          <a:p>
            <a:pPr algn="ctr">
              <a:lnSpc>
                <a:spcPts val="6757"/>
              </a:lnSpc>
            </a:pPr>
            <a:r>
              <a:rPr lang="en-US" sz="4827">
                <a:solidFill>
                  <a:srgbClr val="FFFFFF"/>
                </a:solidFill>
                <a:latin typeface="Poppins"/>
              </a:rPr>
              <a:t>CAGR</a:t>
            </a:r>
          </a:p>
          <a:p>
            <a:pPr algn="ctr">
              <a:lnSpc>
                <a:spcPts val="6757"/>
              </a:lnSpc>
              <a:spcBef>
                <a:spcPct val="0"/>
              </a:spcBef>
            </a:pPr>
            <a:r>
              <a:rPr lang="en-US" sz="4827">
                <a:solidFill>
                  <a:srgbClr val="FFFFFF"/>
                </a:solidFill>
                <a:latin typeface="Poppins"/>
              </a:rPr>
              <a:t>3.0%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405871" y="3220627"/>
            <a:ext cx="8674335" cy="2626148"/>
            <a:chExt cx="860407" cy="260488"/>
          </a:xfrm>
        </p:grpSpPr>
        <p:sp>
          <p:nvSpPr>
            <p:cNvPr id="17" name="Freeform 17"/>
            <p:cNvSpPr/>
            <p:nvPr/>
          </p:nvSpPr>
          <p:spPr>
            <a:xfrm>
              <a:off x="0" y="0"/>
              <a:ext cx="860407" cy="260488"/>
            </a:xfrm>
            <a:custGeom>
              <a:rect l="l" t="t" r="r" b="b"/>
              <a:pathLst>
                <a:path w="860407" h="260488">
                  <a:moveTo>
                    <a:pt x="89251" y="0"/>
                  </a:moveTo>
                  <a:lnTo>
                    <a:pt x="771156" y="0"/>
                  </a:lnTo>
                  <a:cubicBezTo>
                    <a:pt x="820448" y="0"/>
                    <a:pt x="860407" y="39959"/>
                    <a:pt x="860407" y="89251"/>
                  </a:cubicBezTo>
                  <a:lnTo>
                    <a:pt x="860407" y="171237"/>
                  </a:lnTo>
                  <a:cubicBezTo>
                    <a:pt x="860407" y="220529"/>
                    <a:pt x="820448" y="260488"/>
                    <a:pt x="771156" y="260488"/>
                  </a:cubicBezTo>
                  <a:lnTo>
                    <a:pt x="89251" y="260488"/>
                  </a:lnTo>
                  <a:cubicBezTo>
                    <a:pt x="39959" y="260488"/>
                    <a:pt x="0" y="220529"/>
                    <a:pt x="0" y="171237"/>
                  </a:cubicBezTo>
                  <a:lnTo>
                    <a:pt x="0" y="89251"/>
                  </a:lnTo>
                  <a:cubicBezTo>
                    <a:pt x="0" y="39959"/>
                    <a:pt x="39959" y="0"/>
                    <a:pt x="89251" y="0"/>
                  </a:cubicBezTo>
                  <a:close/>
                </a:path>
              </a:pathLst>
            </a:custGeom>
            <a:solidFill>
              <a:srgbClr val="2F3B2E"/>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762955" y="3543295"/>
            <a:ext cx="2118725" cy="2116076"/>
          </a:xfrm>
          <a:custGeom>
            <a:rect l="l" t="t" r="r" b="b"/>
            <a:pathLst>
              <a:path w="2118725" h="2116076">
                <a:moveTo>
                  <a:pt x="0" y="0"/>
                </a:moveTo>
                <a:lnTo>
                  <a:pt x="2118725" y="0"/>
                </a:lnTo>
                <a:lnTo>
                  <a:pt x="2118725" y="2116076"/>
                </a:lnTo>
                <a:lnTo>
                  <a:pt x="0" y="2116076"/>
                </a:lnTo>
                <a:lnTo>
                  <a:pt x="0" y="0"/>
                </a:lnTo>
                <a:close/>
              </a:path>
            </a:pathLst>
          </a:custGeom>
          <a:blipFill>
            <a:blip r:embed="rId3"/>
            <a:stretch>
              <a:fillRect/>
            </a:stretch>
          </a:blipFill>
        </p:spPr>
        <p:txBody>
          <a:bodyPr/>
          <a:lstStyle/>
          <a:p/>
        </p:txBody>
      </p:sp>
      <p:grpSp>
        <p:nvGrpSpPr>
          <p:cNvPr id="20" name="Group 20"/>
          <p:cNvGrpSpPr/>
          <p:nvPr/>
        </p:nvGrpSpPr>
        <p:grpSpPr>
          <a:xfrm>
            <a:off x="713557" y="3458614"/>
            <a:ext cx="2087522" cy="2087522"/>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992718" y="4340699"/>
            <a:ext cx="1529200" cy="504326"/>
          </a:xfrm>
          <a:prstGeom prst="rect">
            <a:avLst/>
          </a:prstGeom>
        </p:spPr>
        <p:txBody>
          <a:bodyPr lIns="0" tIns="0" rIns="0" bIns="0" rtlCol="0" anchor="t">
            <a:spAutoFit/>
          </a:bodyPr>
          <a:lstStyle/>
          <a:p>
            <a:pPr algn="ctr">
              <a:lnSpc>
                <a:spcPts val="3062"/>
              </a:lnSpc>
            </a:pPr>
            <a:r>
              <a:rPr lang="en-US" sz="4503">
                <a:solidFill>
                  <a:srgbClr val="1E3048"/>
                </a:solidFill>
                <a:latin typeface="Poppins Bold"/>
              </a:rPr>
              <a:t>2023</a:t>
            </a:r>
          </a:p>
        </p:txBody>
      </p:sp>
      <p:sp>
        <p:nvSpPr>
          <p:cNvPr id="24" name="TextBox 24"/>
          <p:cNvSpPr txBox="1"/>
          <p:nvPr/>
        </p:nvSpPr>
        <p:spPr>
          <a:xfrm>
            <a:off x="2801079" y="3546940"/>
            <a:ext cx="5828226" cy="1730625"/>
          </a:xfrm>
          <a:prstGeom prst="rect">
            <a:avLst/>
          </a:prstGeom>
        </p:spPr>
        <p:txBody>
          <a:bodyPr lIns="0" tIns="0" rIns="0" bIns="0" rtlCol="0" anchor="t">
            <a:spAutoFit/>
          </a:bodyPr>
          <a:lstStyle/>
          <a:p>
            <a:pPr algn="ctr">
              <a:lnSpc>
                <a:spcPts val="6757"/>
              </a:lnSpc>
            </a:pPr>
            <a:r>
              <a:rPr lang="en-US" sz="4827">
                <a:solidFill>
                  <a:srgbClr val="FFFFFF"/>
                </a:solidFill>
                <a:latin typeface="Poppins"/>
              </a:rPr>
              <a:t>MARKET SIZE</a:t>
            </a:r>
          </a:p>
          <a:p>
            <a:pPr algn="ctr">
              <a:lnSpc>
                <a:spcPts val="6757"/>
              </a:lnSpc>
              <a:spcBef>
                <a:spcPct val="0"/>
              </a:spcBef>
            </a:pPr>
            <a:r>
              <a:rPr lang="en-US" sz="4827">
                <a:solidFill>
                  <a:srgbClr val="FFFFFF"/>
                </a:solidFill>
                <a:latin typeface="Poppins"/>
              </a:rPr>
              <a:t>USD 17.2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776" b="-2751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316649" y="2274326"/>
            <a:ext cx="6765514" cy="3077649"/>
            <a:chExt cx="8147208" cy="3706185"/>
          </a:xfrm>
        </p:grpSpPr>
        <p:sp>
          <p:nvSpPr>
            <p:cNvPr id="7" name="Freeform 7"/>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653325"/>
            </a:solidFill>
          </p:spPr>
          <p:txBody>
            <a:bodyPr/>
            <a:lstStyle/>
            <a:p/>
          </p:txBody>
        </p:sp>
      </p:grpSp>
      <p:grpSp>
        <p:nvGrpSpPr>
          <p:cNvPr id="8" name="Group 8"/>
          <p:cNvGrpSpPr/>
          <p:nvPr/>
        </p:nvGrpSpPr>
        <p:grpSpPr>
          <a:xfrm rot="5400000">
            <a:off x="1394343" y="1919500"/>
            <a:ext cx="854159" cy="3642845"/>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316649" y="6180651"/>
            <a:ext cx="6765514" cy="3077649"/>
            <a:chExt cx="8147208" cy="3706185"/>
          </a:xfrm>
        </p:grpSpPr>
        <p:sp>
          <p:nvSpPr>
            <p:cNvPr id="11" name="Freeform 11"/>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26100F"/>
            </a:solidFill>
          </p:spPr>
          <p:txBody>
            <a:bodyPr/>
            <a:lstStyle/>
            <a:p/>
          </p:txBody>
        </p:sp>
      </p:grpSp>
      <p:grpSp>
        <p:nvGrpSpPr>
          <p:cNvPr id="12" name="Group 12"/>
          <p:cNvGrpSpPr/>
          <p:nvPr/>
        </p:nvGrpSpPr>
        <p:grpSpPr>
          <a:xfrm rot="5400000">
            <a:off x="1394343" y="5825824"/>
            <a:ext cx="854159" cy="3642845"/>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617887" y="4394973"/>
            <a:ext cx="6765514" cy="3077649"/>
            <a:chExt cx="8147208" cy="3706185"/>
          </a:xfrm>
        </p:grpSpPr>
        <p:sp>
          <p:nvSpPr>
            <p:cNvPr id="15" name="Freeform 15"/>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A06448"/>
            </a:solidFill>
          </p:spPr>
          <p:txBody>
            <a:bodyPr/>
            <a:lstStyle/>
            <a:p/>
          </p:txBody>
        </p:sp>
      </p:grpSp>
      <p:grpSp>
        <p:nvGrpSpPr>
          <p:cNvPr id="16" name="Group 16"/>
          <p:cNvGrpSpPr/>
          <p:nvPr/>
        </p:nvGrpSpPr>
        <p:grpSpPr>
          <a:xfrm rot="5400000">
            <a:off x="10695581" y="4040146"/>
            <a:ext cx="854159" cy="3642845"/>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58688" y="3571343"/>
            <a:ext cx="3125469" cy="386784"/>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Type Segment </a:t>
            </a:r>
          </a:p>
        </p:txBody>
      </p:sp>
      <p:sp>
        <p:nvSpPr>
          <p:cNvPr id="20" name="TextBox 20"/>
          <p:cNvSpPr txBox="1"/>
          <p:nvPr/>
        </p:nvSpPr>
        <p:spPr>
          <a:xfrm>
            <a:off x="3642845" y="2740001"/>
            <a:ext cx="5175305" cy="2079626"/>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Montserrat"/>
              </a:rPr>
              <a:t>Ball Point </a:t>
            </a:r>
          </a:p>
          <a:p>
            <a:pPr marL="863595" lvl="1" indent="-431797">
              <a:lnSpc>
                <a:spcPts val="5599"/>
              </a:lnSpc>
              <a:buFont typeface="Arial"/>
              <a:buChar char="•"/>
            </a:pPr>
            <a:r>
              <a:rPr lang="en-US" sz="3999">
                <a:solidFill>
                  <a:srgbClr val="FFFFFF"/>
                </a:solidFill>
                <a:latin typeface="Montserrat"/>
              </a:rPr>
              <a:t>Fountain</a:t>
            </a:r>
          </a:p>
          <a:p>
            <a:pPr marL="863595" lvl="1" indent="-431797">
              <a:lnSpc>
                <a:spcPts val="5599"/>
              </a:lnSpc>
              <a:buFont typeface="Arial"/>
              <a:buChar char="•"/>
            </a:pPr>
            <a:r>
              <a:rPr lang="en-US" sz="3999">
                <a:solidFill>
                  <a:srgbClr val="FFFFFF"/>
                </a:solidFill>
                <a:latin typeface="Montserrat"/>
              </a:rPr>
              <a:t>Gel </a:t>
            </a:r>
          </a:p>
        </p:txBody>
      </p:sp>
      <p:sp>
        <p:nvSpPr>
          <p:cNvPr id="21" name="TextBox 21"/>
          <p:cNvSpPr txBox="1"/>
          <p:nvPr/>
        </p:nvSpPr>
        <p:spPr>
          <a:xfrm>
            <a:off x="258688" y="7293276"/>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Distribution Channel</a:t>
            </a:r>
          </a:p>
        </p:txBody>
      </p:sp>
      <p:sp>
        <p:nvSpPr>
          <p:cNvPr id="22" name="TextBox 22"/>
          <p:cNvSpPr txBox="1"/>
          <p:nvPr/>
        </p:nvSpPr>
        <p:spPr>
          <a:xfrm>
            <a:off x="3241097" y="6293900"/>
            <a:ext cx="5577052" cy="2784476"/>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Montserrat"/>
              </a:rPr>
              <a:t>Supermarkets &amp; Hypermarkets</a:t>
            </a:r>
          </a:p>
          <a:p>
            <a:pPr marL="863595" lvl="1" indent="-431797">
              <a:lnSpc>
                <a:spcPts val="5599"/>
              </a:lnSpc>
              <a:buFont typeface="Arial"/>
              <a:buChar char="•"/>
            </a:pPr>
            <a:r>
              <a:rPr lang="en-US" sz="3999">
                <a:solidFill>
                  <a:srgbClr val="FFFFFF"/>
                </a:solidFill>
                <a:latin typeface="Montserrat"/>
              </a:rPr>
              <a:t>Specialty Stores</a:t>
            </a:r>
          </a:p>
          <a:p>
            <a:pPr marL="863595" lvl="1" indent="-431797">
              <a:lnSpc>
                <a:spcPts val="5599"/>
              </a:lnSpc>
              <a:buFont typeface="Arial"/>
              <a:buChar char="•"/>
            </a:pPr>
            <a:r>
              <a:rPr lang="en-US" sz="3999">
                <a:solidFill>
                  <a:srgbClr val="FFFFFF"/>
                </a:solidFill>
                <a:latin typeface="Montserrat"/>
              </a:rPr>
              <a:t>Online Retail</a:t>
            </a:r>
          </a:p>
        </p:txBody>
      </p:sp>
      <p:sp>
        <p:nvSpPr>
          <p:cNvPr id="23" name="TextBox 23"/>
          <p:cNvSpPr txBox="1"/>
          <p:nvPr/>
        </p:nvSpPr>
        <p:spPr>
          <a:xfrm>
            <a:off x="9543758" y="5478525"/>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Category Segment </a:t>
            </a:r>
          </a:p>
        </p:txBody>
      </p:sp>
      <p:sp>
        <p:nvSpPr>
          <p:cNvPr id="24" name="TextBox 24"/>
          <p:cNvSpPr txBox="1"/>
          <p:nvPr/>
        </p:nvSpPr>
        <p:spPr>
          <a:xfrm>
            <a:off x="13163158" y="5172496"/>
            <a:ext cx="4916617" cy="1374776"/>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Montserrat"/>
              </a:rPr>
              <a:t>Refillable</a:t>
            </a:r>
          </a:p>
          <a:p>
            <a:pPr marL="863595" lvl="1" indent="-431797">
              <a:lnSpc>
                <a:spcPts val="5599"/>
              </a:lnSpc>
              <a:buFont typeface="Arial"/>
              <a:buChar char="•"/>
            </a:pPr>
            <a:r>
              <a:rPr lang="en-US" sz="3999">
                <a:solidFill>
                  <a:srgbClr val="FFFFFF"/>
                </a:solidFill>
                <a:latin typeface="Montserrat"/>
              </a:rPr>
              <a:t>Single-Use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309730"/>
            <a:ext cx="12561695" cy="8793187"/>
          </a:xfrm>
          <a:custGeom>
            <a:rect l="l" t="t" r="r" b="b"/>
            <a:pathLst>
              <a:path w="12561695" h="8793187">
                <a:moveTo>
                  <a:pt x="0" y="0"/>
                </a:moveTo>
                <a:lnTo>
                  <a:pt x="12561695" y="0"/>
                </a:lnTo>
                <a:lnTo>
                  <a:pt x="12561695" y="8793186"/>
                </a:lnTo>
                <a:lnTo>
                  <a:pt x="0" y="879318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8893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Asia Pacific</a:t>
            </a:r>
          </a:p>
        </p:txBody>
      </p:sp>
      <p:sp>
        <p:nvSpPr>
          <p:cNvPr id="4" name="TextBox 4"/>
          <p:cNvSpPr txBox="1"/>
          <p:nvPr/>
        </p:nvSpPr>
        <p:spPr>
          <a:xfrm>
            <a:off x="135983" y="280669"/>
            <a:ext cx="18016034" cy="927102"/>
          </a:xfrm>
          <a:prstGeom prst="rect">
            <a:avLst/>
          </a:prstGeom>
        </p:spPr>
        <p:txBody>
          <a:bodyPr lIns="0" tIns="0" rIns="0" bIns="0" rtlCol="0" anchor="t">
            <a:spAutoFit/>
          </a:bodyPr>
          <a:lstStyle/>
          <a:p>
            <a:pPr algn="ctr">
              <a:lnSpc>
                <a:spcPts val="7699"/>
              </a:lnSpc>
              <a:spcBef>
                <a:spcPct val="0"/>
              </a:spcBef>
            </a:pPr>
            <a:r>
              <a:rPr lang="en-US" sz="5499" spc="175">
                <a:solidFill>
                  <a:srgbClr val="000000"/>
                </a:solidFill>
                <a:latin typeface="Canva Sans"/>
              </a:rPr>
              <a:t>Global Pen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03031"/>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53325"/>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03031"/>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325"/>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03031"/>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325"/>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602233" y="2193769"/>
            <a:ext cx="741533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Increasing Eco-Friendly and Sustainable Pens to Propel Market Growth</a:t>
            </a:r>
          </a:p>
        </p:txBody>
      </p:sp>
      <p:sp>
        <p:nvSpPr>
          <p:cNvPr id="18" name="TextBox 18"/>
          <p:cNvSpPr txBox="1"/>
          <p:nvPr/>
        </p:nvSpPr>
        <p:spPr>
          <a:xfrm>
            <a:off x="6755868" y="6120117"/>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Increasing Environmental Concerns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1111"/>
            </a:stretch>
          </a:blipFill>
        </p:spPr>
        <p:txBody>
          <a:bodyPr/>
          <a:lstStyle/>
          <a:p/>
        </p:txBody>
      </p:sp>
      <p:grpSp>
        <p:nvGrpSpPr>
          <p:cNvPr id="3" name="Group 3"/>
          <p:cNvGrpSpPr/>
          <p:nvPr/>
        </p:nvGrpSpPr>
        <p:grpSpPr>
          <a:xfrm>
            <a:off x="1660742" y="1479411"/>
            <a:ext cx="14966516" cy="7328179"/>
            <a:chExt cx="3941798" cy="1930055"/>
          </a:xfrm>
        </p:grpSpPr>
        <p:sp>
          <p:nvSpPr>
            <p:cNvPr id="4" name="Freeform 4"/>
            <p:cNvSpPr/>
            <p:nvPr/>
          </p:nvSpPr>
          <p:spPr>
            <a:xfrm>
              <a:off x="0" y="0"/>
              <a:ext cx="3941799" cy="1930055"/>
            </a:xfrm>
            <a:custGeom>
              <a:rect l="l" t="t" r="r" b="b"/>
              <a:pathLst>
                <a:path w="3941799" h="1930054">
                  <a:moveTo>
                    <a:pt x="0" y="0"/>
                  </a:moveTo>
                  <a:lnTo>
                    <a:pt x="3941799" y="0"/>
                  </a:lnTo>
                  <a:lnTo>
                    <a:pt x="3941799" y="1930055"/>
                  </a:lnTo>
                  <a:lnTo>
                    <a:pt x="0" y="1930055"/>
                  </a:lnTo>
                  <a:close/>
                </a:path>
              </a:pathLst>
            </a:custGeom>
            <a:solidFill>
              <a:srgbClr val="494645">
                <a:alpha val="89804"/>
              </a:srgbClr>
            </a:solidFill>
          </p:spPr>
          <p:txBody>
            <a:bodyPr/>
            <a:lstStyle/>
            <a:p/>
          </p:txBody>
        </p:sp>
        <p:sp>
          <p:nvSpPr>
            <p:cNvPr id="5" name="TextBox 5"/>
            <p:cNvSpPr txBox="1"/>
            <p:nvPr/>
          </p:nvSpPr>
          <p:spPr>
            <a:xfrm>
              <a:off x="0" y="-38100"/>
              <a:ext cx="3941798" cy="196815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760167" y="1894364"/>
            <a:ext cx="9242305" cy="757555"/>
          </a:xfrm>
          <a:prstGeom prst="rect">
            <a:avLst/>
          </a:prstGeom>
        </p:spPr>
        <p:txBody>
          <a:bodyPr lIns="0" tIns="0" rIns="0" bIns="0" rtlCol="0" anchor="t">
            <a:spAutoFit/>
          </a:bodyPr>
          <a:lstStyle/>
          <a:p>
            <a:pPr algn="ctr">
              <a:lnSpc>
                <a:spcPts val="5885"/>
              </a:lnSpc>
            </a:pPr>
            <a:r>
              <a:rPr lang="en-US" sz="5500">
                <a:solidFill>
                  <a:srgbClr val="FFFFFF"/>
                </a:solidFill>
                <a:latin typeface="Canva Sans"/>
              </a:rPr>
              <a:t>AUTHOR'S PERSPECTIVE</a:t>
            </a:r>
          </a:p>
        </p:txBody>
      </p:sp>
      <p:sp>
        <p:nvSpPr>
          <p:cNvPr id="7" name="TextBox 7"/>
          <p:cNvSpPr txBox="1"/>
          <p:nvPr/>
        </p:nvSpPr>
        <p:spPr>
          <a:xfrm>
            <a:off x="1924574" y="2982939"/>
            <a:ext cx="14438850" cy="5212081"/>
          </a:xfrm>
          <a:prstGeom prst="rect">
            <a:avLst/>
          </a:prstGeom>
        </p:spPr>
        <p:txBody>
          <a:bodyPr lIns="0" tIns="0" rIns="0" bIns="0" rtlCol="0" anchor="t">
            <a:spAutoFit/>
          </a:bodyPr>
          <a:lstStyle/>
          <a:p>
            <a:pPr marL="712459" lvl="1" indent="-356229">
              <a:lnSpc>
                <a:spcPts val="4619"/>
              </a:lnSpc>
              <a:buFont typeface="Arial"/>
              <a:buChar char="•"/>
            </a:pPr>
            <a:r>
              <a:rPr lang="en-US" sz="3299">
                <a:solidFill>
                  <a:srgbClr val="FFFFFF"/>
                </a:solidFill>
                <a:latin typeface="Canva Sans"/>
              </a:rPr>
              <a:t>The Global Pen Market is witnessing significant growth in the near future.</a:t>
            </a:r>
          </a:p>
          <a:p>
            <a:pPr marL="712459" lvl="1" indent="-356229">
              <a:lnSpc>
                <a:spcPts val="4619"/>
              </a:lnSpc>
              <a:buFont typeface="Arial"/>
              <a:buChar char="•"/>
            </a:pPr>
            <a:r>
              <a:rPr lang="en-US" sz="3299">
                <a:solidFill>
                  <a:srgbClr val="FFFFFF"/>
                </a:solidFill>
                <a:latin typeface="Canva Sans"/>
              </a:rPr>
              <a:t>Ball Point pens are available in a wide range of designs, price points, and ink colors, catering to diverse consumer preferences. </a:t>
            </a:r>
          </a:p>
          <a:p>
            <a:pPr marL="712459" lvl="1" indent="-356229">
              <a:lnSpc>
                <a:spcPts val="4619"/>
              </a:lnSpc>
              <a:buFont typeface="Arial"/>
              <a:buChar char="•"/>
            </a:pPr>
            <a:r>
              <a:rPr lang="en-US" sz="3299">
                <a:solidFill>
                  <a:srgbClr val="FFFFFF"/>
                </a:solidFill>
                <a:latin typeface="Canva Sans"/>
              </a:rPr>
              <a:t>Fountain pens offer a sense of elegance and personalization that other pen types may not provide.</a:t>
            </a:r>
          </a:p>
          <a:p>
            <a:pPr marL="712459" lvl="1" indent="-356229">
              <a:lnSpc>
                <a:spcPts val="4619"/>
              </a:lnSpc>
              <a:buFont typeface="Arial"/>
              <a:buChar char="•"/>
            </a:pPr>
            <a:r>
              <a:rPr lang="en-US" sz="3299">
                <a:solidFill>
                  <a:srgbClr val="FFFFFF"/>
                </a:solidFill>
                <a:latin typeface="Canva Sans"/>
              </a:rPr>
              <a:t>E-commerce platforms provide consumers with the ability to explore an extensive selection of pens, including niche and specialty items, at their convenience.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rot="-1974231">
            <a:off x="11359539" y="772547"/>
            <a:ext cx="6376897" cy="11962808"/>
          </a:xfrm>
          <a:custGeom>
            <a:rect l="l" t="t" r="r" b="b"/>
            <a:pathLst>
              <a:path w="6376897" h="11962808">
                <a:moveTo>
                  <a:pt x="0" y="0"/>
                </a:moveTo>
                <a:lnTo>
                  <a:pt x="6376897" y="0"/>
                </a:lnTo>
                <a:lnTo>
                  <a:pt x="6376897" y="11962808"/>
                </a:lnTo>
                <a:lnTo>
                  <a:pt x="0" y="11962808"/>
                </a:lnTo>
                <a:lnTo>
                  <a:pt x="0" y="0"/>
                </a:lnTo>
                <a:close/>
              </a:path>
            </a:pathLst>
          </a:custGeom>
          <a:blipFill>
            <a:blip r:embed="rId2"/>
            <a:stretch>
              <a:fillRect t="-391" r="-12336" b="-391"/>
            </a:stretch>
          </a:blipFill>
        </p:spPr>
        <p:txBody>
          <a:bodyPr/>
          <a:lstStyle/>
          <a:p/>
        </p:txBody>
      </p:sp>
      <p:sp>
        <p:nvSpPr>
          <p:cNvPr id="3" name="Freeform 3"/>
          <p:cNvSpPr/>
          <p:nvPr/>
        </p:nvSpPr>
        <p:spPr>
          <a:xfrm>
            <a:off x="497631" y="2255466"/>
            <a:ext cx="4047111" cy="1335547"/>
          </a:xfrm>
          <a:custGeom>
            <a:rect l="l" t="t" r="r" b="b"/>
            <a:pathLst>
              <a:path w="4047111" h="1335547">
                <a:moveTo>
                  <a:pt x="0" y="0"/>
                </a:moveTo>
                <a:lnTo>
                  <a:pt x="4047111" y="0"/>
                </a:lnTo>
                <a:lnTo>
                  <a:pt x="4047111" y="1335547"/>
                </a:lnTo>
                <a:lnTo>
                  <a:pt x="0" y="1335547"/>
                </a:lnTo>
                <a:lnTo>
                  <a:pt x="0" y="0"/>
                </a:lnTo>
                <a:close/>
              </a:path>
            </a:pathLst>
          </a:custGeom>
          <a:blipFill>
            <a:blip r:embed="rId3"/>
            <a:stretch>
              <a:fillRect/>
            </a:stretch>
          </a:blipFill>
        </p:spPr>
        <p:txBody>
          <a:bodyPr/>
          <a:lstStyle/>
          <a:p/>
        </p:txBody>
      </p:sp>
      <p:sp>
        <p:nvSpPr>
          <p:cNvPr id="4" name="Freeform 4"/>
          <p:cNvSpPr/>
          <p:nvPr/>
        </p:nvSpPr>
        <p:spPr>
          <a:xfrm>
            <a:off x="5251308" y="2114179"/>
            <a:ext cx="3370427" cy="1618121"/>
          </a:xfrm>
          <a:custGeom>
            <a:rect l="l" t="t" r="r" b="b"/>
            <a:pathLst>
              <a:path w="3370427" h="1618121">
                <a:moveTo>
                  <a:pt x="0" y="0"/>
                </a:moveTo>
                <a:lnTo>
                  <a:pt x="3370427" y="0"/>
                </a:lnTo>
                <a:lnTo>
                  <a:pt x="3370427" y="1618121"/>
                </a:lnTo>
                <a:lnTo>
                  <a:pt x="0" y="1618121"/>
                </a:lnTo>
                <a:lnTo>
                  <a:pt x="0" y="0"/>
                </a:lnTo>
                <a:close/>
              </a:path>
            </a:pathLst>
          </a:custGeom>
          <a:blipFill>
            <a:blip r:embed="rId4"/>
            <a:stretch>
              <a:fillRect/>
            </a:stretch>
          </a:blipFill>
        </p:spPr>
        <p:txBody>
          <a:bodyPr/>
          <a:lstStyle/>
          <a:p/>
        </p:txBody>
      </p:sp>
      <p:sp>
        <p:nvSpPr>
          <p:cNvPr id="5" name="Freeform 5"/>
          <p:cNvSpPr/>
          <p:nvPr/>
        </p:nvSpPr>
        <p:spPr>
          <a:xfrm>
            <a:off x="247167" y="3767043"/>
            <a:ext cx="4266900" cy="1137840"/>
          </a:xfrm>
          <a:custGeom>
            <a:rect l="l" t="t" r="r" b="b"/>
            <a:pathLst>
              <a:path w="4266900" h="1137840">
                <a:moveTo>
                  <a:pt x="0" y="0"/>
                </a:moveTo>
                <a:lnTo>
                  <a:pt x="4266899" y="0"/>
                </a:lnTo>
                <a:lnTo>
                  <a:pt x="4266899" y="1137840"/>
                </a:lnTo>
                <a:lnTo>
                  <a:pt x="0" y="1137840"/>
                </a:lnTo>
                <a:lnTo>
                  <a:pt x="0" y="0"/>
                </a:lnTo>
                <a:close/>
              </a:path>
            </a:pathLst>
          </a:custGeom>
          <a:blipFill>
            <a:blip r:embed="rId5"/>
            <a:stretch>
              <a:fillRect/>
            </a:stretch>
          </a:blipFill>
        </p:spPr>
        <p:txBody>
          <a:bodyPr/>
          <a:lstStyle/>
          <a:p/>
        </p:txBody>
      </p:sp>
      <p:sp>
        <p:nvSpPr>
          <p:cNvPr id="6" name="Freeform 6"/>
          <p:cNvSpPr/>
          <p:nvPr/>
        </p:nvSpPr>
        <p:spPr>
          <a:xfrm>
            <a:off x="4809872" y="4067530"/>
            <a:ext cx="5015094" cy="1038725"/>
          </a:xfrm>
          <a:custGeom>
            <a:rect l="l" t="t" r="r" b="b"/>
            <a:pathLst>
              <a:path w="5015094" h="1038725">
                <a:moveTo>
                  <a:pt x="0" y="0"/>
                </a:moveTo>
                <a:lnTo>
                  <a:pt x="5015094" y="0"/>
                </a:lnTo>
                <a:lnTo>
                  <a:pt x="5015094" y="1038725"/>
                </a:lnTo>
                <a:lnTo>
                  <a:pt x="0" y="1038725"/>
                </a:lnTo>
                <a:lnTo>
                  <a:pt x="0" y="0"/>
                </a:lnTo>
                <a:close/>
              </a:path>
            </a:pathLst>
          </a:custGeom>
          <a:blipFill>
            <a:blip r:embed="rId6"/>
            <a:stretch>
              <a:fillRect l="-5783" t="-84744" r="-6577" b="-100066"/>
            </a:stretch>
          </a:blipFill>
        </p:spPr>
        <p:txBody>
          <a:bodyPr/>
          <a:lstStyle/>
          <a:p/>
        </p:txBody>
      </p:sp>
      <p:sp>
        <p:nvSpPr>
          <p:cNvPr id="7" name="Freeform 7"/>
          <p:cNvSpPr/>
          <p:nvPr/>
        </p:nvSpPr>
        <p:spPr>
          <a:xfrm>
            <a:off x="247167" y="5602762"/>
            <a:ext cx="5004142" cy="691979"/>
          </a:xfrm>
          <a:custGeom>
            <a:rect l="l" t="t" r="r" b="b"/>
            <a:pathLst>
              <a:path w="5004142" h="691979">
                <a:moveTo>
                  <a:pt x="0" y="0"/>
                </a:moveTo>
                <a:lnTo>
                  <a:pt x="5004141" y="0"/>
                </a:lnTo>
                <a:lnTo>
                  <a:pt x="5004141" y="691979"/>
                </a:lnTo>
                <a:lnTo>
                  <a:pt x="0" y="691979"/>
                </a:lnTo>
                <a:lnTo>
                  <a:pt x="0" y="0"/>
                </a:lnTo>
                <a:close/>
              </a:path>
            </a:pathLst>
          </a:custGeom>
          <a:blipFill>
            <a:blip r:embed="rId7"/>
            <a:stretch>
              <a:fillRect/>
            </a:stretch>
          </a:blipFill>
        </p:spPr>
        <p:txBody>
          <a:bodyPr/>
          <a:lstStyle/>
          <a:p/>
        </p:txBody>
      </p:sp>
      <p:sp>
        <p:nvSpPr>
          <p:cNvPr id="8" name="Freeform 8"/>
          <p:cNvSpPr/>
          <p:nvPr/>
        </p:nvSpPr>
        <p:spPr>
          <a:xfrm>
            <a:off x="5818292" y="5441486"/>
            <a:ext cx="3659698" cy="1134506"/>
          </a:xfrm>
          <a:custGeom>
            <a:rect l="l" t="t" r="r" b="b"/>
            <a:pathLst>
              <a:path w="3659698" h="1134506">
                <a:moveTo>
                  <a:pt x="0" y="0"/>
                </a:moveTo>
                <a:lnTo>
                  <a:pt x="3659698" y="0"/>
                </a:lnTo>
                <a:lnTo>
                  <a:pt x="3659698" y="1134506"/>
                </a:lnTo>
                <a:lnTo>
                  <a:pt x="0" y="1134506"/>
                </a:lnTo>
                <a:lnTo>
                  <a:pt x="0" y="0"/>
                </a:lnTo>
                <a:close/>
              </a:path>
            </a:pathLst>
          </a:custGeom>
          <a:blipFill>
            <a:blip r:embed="rId8"/>
            <a:stretch>
              <a:fillRect/>
            </a:stretch>
          </a:blipFill>
        </p:spPr>
        <p:txBody>
          <a:bodyPr/>
          <a:lstStyle/>
          <a:p/>
        </p:txBody>
      </p:sp>
      <p:sp>
        <p:nvSpPr>
          <p:cNvPr id="9" name="Freeform 9"/>
          <p:cNvSpPr/>
          <p:nvPr/>
        </p:nvSpPr>
        <p:spPr>
          <a:xfrm>
            <a:off x="483367" y="6753951"/>
            <a:ext cx="3630851" cy="1650524"/>
          </a:xfrm>
          <a:custGeom>
            <a:rect l="l" t="t" r="r" b="b"/>
            <a:pathLst>
              <a:path w="3630851" h="1650524">
                <a:moveTo>
                  <a:pt x="0" y="0"/>
                </a:moveTo>
                <a:lnTo>
                  <a:pt x="3630851" y="0"/>
                </a:lnTo>
                <a:lnTo>
                  <a:pt x="3630851" y="1650524"/>
                </a:lnTo>
                <a:lnTo>
                  <a:pt x="0" y="1650524"/>
                </a:lnTo>
                <a:lnTo>
                  <a:pt x="0" y="0"/>
                </a:lnTo>
                <a:close/>
              </a:path>
            </a:pathLst>
          </a:custGeom>
          <a:blipFill>
            <a:blip r:embed="rId9"/>
            <a:stretch>
              <a:fillRect/>
            </a:stretch>
          </a:blipFill>
        </p:spPr>
        <p:txBody>
          <a:bodyPr/>
          <a:lstStyle/>
          <a:p/>
        </p:txBody>
      </p:sp>
      <p:sp>
        <p:nvSpPr>
          <p:cNvPr id="10" name="Freeform 10"/>
          <p:cNvSpPr/>
          <p:nvPr/>
        </p:nvSpPr>
        <p:spPr>
          <a:xfrm>
            <a:off x="5113139" y="7087588"/>
            <a:ext cx="3646765" cy="1316887"/>
          </a:xfrm>
          <a:custGeom>
            <a:rect l="l" t="t" r="r" b="b"/>
            <a:pathLst>
              <a:path w="3646765" h="1316887">
                <a:moveTo>
                  <a:pt x="0" y="0"/>
                </a:moveTo>
                <a:lnTo>
                  <a:pt x="3646765" y="0"/>
                </a:lnTo>
                <a:lnTo>
                  <a:pt x="3646765" y="1316887"/>
                </a:lnTo>
                <a:lnTo>
                  <a:pt x="0" y="1316887"/>
                </a:lnTo>
                <a:lnTo>
                  <a:pt x="0" y="0"/>
                </a:lnTo>
                <a:close/>
              </a:path>
            </a:pathLst>
          </a:custGeom>
          <a:blipFill>
            <a:blip r:embed="rId10"/>
            <a:stretch>
              <a:fillRect/>
            </a:stretch>
          </a:blipFill>
        </p:spPr>
        <p:txBody>
          <a:bodyPr/>
          <a:lstStyle/>
          <a:p/>
        </p:txBody>
      </p:sp>
      <p:sp>
        <p:nvSpPr>
          <p:cNvPr id="11" name="Freeform 11"/>
          <p:cNvSpPr/>
          <p:nvPr/>
        </p:nvSpPr>
        <p:spPr>
          <a:xfrm>
            <a:off x="9760029" y="6753951"/>
            <a:ext cx="2812138" cy="2519207"/>
          </a:xfrm>
          <a:custGeom>
            <a:rect l="l" t="t" r="r" b="b"/>
            <a:pathLst>
              <a:path w="2812138" h="2519207">
                <a:moveTo>
                  <a:pt x="0" y="0"/>
                </a:moveTo>
                <a:lnTo>
                  <a:pt x="2812138" y="0"/>
                </a:lnTo>
                <a:lnTo>
                  <a:pt x="2812138" y="2519206"/>
                </a:lnTo>
                <a:lnTo>
                  <a:pt x="0" y="2519206"/>
                </a:lnTo>
                <a:lnTo>
                  <a:pt x="0" y="0"/>
                </a:lnTo>
                <a:close/>
              </a:path>
            </a:pathLst>
          </a:custGeom>
          <a:blipFill>
            <a:blip r:embed="rId11"/>
            <a:stretch>
              <a:fillRect/>
            </a:stretch>
          </a:blipFill>
        </p:spPr>
        <p:txBody>
          <a:bodyPr/>
          <a:lstStyle/>
          <a:p/>
        </p:txBody>
      </p:sp>
      <p:sp>
        <p:nvSpPr>
          <p:cNvPr id="12" name="Freeform 12"/>
          <p:cNvSpPr/>
          <p:nvPr/>
        </p:nvSpPr>
        <p:spPr>
          <a:xfrm>
            <a:off x="2380616" y="8737850"/>
            <a:ext cx="5418625" cy="1339212"/>
          </a:xfrm>
          <a:custGeom>
            <a:rect l="l" t="t" r="r" b="b"/>
            <a:pathLst>
              <a:path w="5418625" h="1339212">
                <a:moveTo>
                  <a:pt x="0" y="0"/>
                </a:moveTo>
                <a:lnTo>
                  <a:pt x="5418625" y="0"/>
                </a:lnTo>
                <a:lnTo>
                  <a:pt x="5418625" y="1339213"/>
                </a:lnTo>
                <a:lnTo>
                  <a:pt x="0" y="1339213"/>
                </a:lnTo>
                <a:lnTo>
                  <a:pt x="0" y="0"/>
                </a:lnTo>
                <a:close/>
              </a:path>
            </a:pathLst>
          </a:custGeom>
          <a:blipFill>
            <a:blip r:embed="rId12"/>
            <a:stretch>
              <a:fillRect t="-46900" b="-55810"/>
            </a:stretch>
          </a:blipFill>
        </p:spPr>
        <p:txBody>
          <a:bodyPr/>
          <a:lstStyle/>
          <a:p/>
        </p:txBody>
      </p:sp>
      <p:sp>
        <p:nvSpPr>
          <p:cNvPr id="13" name="TextBox 13"/>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4ark26ja"/>
              </a:rPr>
              <a:t>https://tinyurl.com/4ark26ja</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Pen Market Report 2024</dc:title>
  <cp:lastModifiedBy>decipher market</cp:lastModifiedBy>
  <cp:revision>2</cp:revision>
  <dcterms:created xsi:type="dcterms:W3CDTF">2006-08-16T00:00:00Z</dcterms:created>
  <dcterms:modified xsi:type="dcterms:W3CDTF">2024-04-13T02:30:37Z</dcterms:modified>
</cp:coreProperties>
</file>