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5n7jdd4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2373696" y="2415886"/>
            <a:ext cx="13540608" cy="5455227"/>
            <a:chExt cx="4939650" cy="1990082"/>
          </a:xfrm>
        </p:grpSpPr>
        <p:sp>
          <p:nvSpPr>
            <p:cNvPr id="4" name="Freeform 4"/>
            <p:cNvSpPr/>
            <p:nvPr/>
          </p:nvSpPr>
          <p:spPr>
            <a:xfrm>
              <a:off x="0" y="0"/>
              <a:ext cx="4939650" cy="1990082"/>
            </a:xfrm>
            <a:custGeom>
              <a:rect l="l" t="t" r="r" b="b"/>
              <a:pathLst>
                <a:path w="4939650" h="1990081">
                  <a:moveTo>
                    <a:pt x="0" y="0"/>
                  </a:moveTo>
                  <a:lnTo>
                    <a:pt x="4939650" y="0"/>
                  </a:lnTo>
                  <a:lnTo>
                    <a:pt x="4939650" y="1990082"/>
                  </a:lnTo>
                  <a:lnTo>
                    <a:pt x="0" y="1990082"/>
                  </a:lnTo>
                  <a:close/>
                </a:path>
              </a:pathLst>
            </a:custGeom>
            <a:solidFill>
              <a:srgbClr val="342D23">
                <a:alpha val="77647"/>
              </a:srgbClr>
            </a:solidFill>
          </p:spPr>
          <p:txBody>
            <a:bodyPr/>
            <a:lstStyle/>
            <a:p/>
          </p:txBody>
        </p:sp>
      </p:grpSp>
      <p:sp>
        <p:nvSpPr>
          <p:cNvPr id="5" name="TextBox 5"/>
          <p:cNvSpPr txBox="1"/>
          <p:nvPr/>
        </p:nvSpPr>
        <p:spPr>
          <a:xfrm>
            <a:off x="2792557" y="2933712"/>
            <a:ext cx="12936682" cy="3898883"/>
          </a:xfrm>
          <a:prstGeom prst="rect">
            <a:avLst/>
          </a:prstGeom>
        </p:spPr>
        <p:txBody>
          <a:bodyPr lIns="0" tIns="0" rIns="0" bIns="0" rtlCol="0" anchor="t">
            <a:spAutoFit/>
          </a:bodyPr>
          <a:lstStyle/>
          <a:p>
            <a:pPr>
              <a:lnSpc>
                <a:spcPts val="10099"/>
              </a:lnSpc>
            </a:pPr>
            <a:r>
              <a:rPr lang="en-US" sz="9999">
                <a:solidFill>
                  <a:srgbClr val="F8F8F8"/>
                </a:solidFill>
                <a:latin typeface="Barlow"/>
              </a:rPr>
              <a:t>GLOBAL </a:t>
            </a:r>
          </a:p>
          <a:p>
            <a:pPr>
              <a:lnSpc>
                <a:spcPts val="10099"/>
              </a:lnSpc>
            </a:pPr>
            <a:r>
              <a:rPr lang="en-US" sz="9999">
                <a:solidFill>
                  <a:srgbClr val="F8F8F8"/>
                </a:solidFill>
                <a:latin typeface="Barlow"/>
              </a:rPr>
              <a:t>PAINT DISPENSER</a:t>
            </a:r>
          </a:p>
          <a:p>
            <a:pPr>
              <a:lnSpc>
                <a:spcPts val="10099"/>
              </a:lnSpc>
            </a:pPr>
            <a:r>
              <a:rPr lang="en-US" sz="9999">
                <a:solidFill>
                  <a:srgbClr val="F8F8F8"/>
                </a:solidFill>
                <a:latin typeface="Barlow"/>
              </a:rPr>
              <a:t>MARKET REPORT 2024</a:t>
            </a:r>
          </a:p>
        </p:txBody>
      </p:sp>
      <p:sp>
        <p:nvSpPr>
          <p:cNvPr id="6" name="TextBox 6"/>
          <p:cNvSpPr txBox="1"/>
          <p:nvPr/>
        </p:nvSpPr>
        <p:spPr>
          <a:xfrm>
            <a:off x="4747926" y="7002374"/>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48" b="-9348"/>
            </a:stretch>
          </a:blipFill>
        </p:spPr>
        <p:txBody>
          <a:bodyPr/>
          <a:lstStyle/>
          <a:p/>
        </p:txBody>
      </p:sp>
      <p:sp>
        <p:nvSpPr>
          <p:cNvPr id="3" name="TextBox 3"/>
          <p:cNvSpPr txBox="1"/>
          <p:nvPr/>
        </p:nvSpPr>
        <p:spPr>
          <a:xfrm>
            <a:off x="5270082" y="622618"/>
            <a:ext cx="7747837"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INTRODUCTION</a:t>
            </a:r>
          </a:p>
        </p:txBody>
      </p:sp>
      <p:sp>
        <p:nvSpPr>
          <p:cNvPr id="4" name="TextBox 4"/>
          <p:cNvSpPr txBox="1"/>
          <p:nvPr/>
        </p:nvSpPr>
        <p:spPr>
          <a:xfrm>
            <a:off x="212307" y="2096250"/>
            <a:ext cx="10427277" cy="7859397"/>
          </a:xfrm>
          <a:prstGeom prst="rect">
            <a:avLst/>
          </a:prstGeom>
        </p:spPr>
        <p:txBody>
          <a:bodyPr lIns="0" tIns="0" rIns="0" bIns="0" rtlCol="0" anchor="t">
            <a:spAutoFit/>
          </a:bodyPr>
          <a:lstStyle/>
          <a:p>
            <a:pPr>
              <a:lnSpc>
                <a:spcPts val="5179"/>
              </a:lnSpc>
              <a:spcBef>
                <a:spcPct val="0"/>
              </a:spcBef>
            </a:pPr>
            <a:r>
              <a:rPr lang="en-US" sz="3699">
                <a:solidFill>
                  <a:srgbClr val="FFFFFF"/>
                </a:solidFill>
                <a:latin typeface="Canva Sans"/>
              </a:rPr>
              <a:t>Paint dispenser is a machine or container, which is designed to release a specific amount of its content usually liquids or powder, fine granular materials. Paint dispenser machine finds its application in automotive paint, architectural paint and decorative paint industry.The paint dispenser machine available as manual and automatic dispenser machine, which dispense custom colour using an automatic tinting solution. Paint dispenser machine is used to dispense several customized colour.</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292" b="-14225"/>
            </a:stretch>
          </a:blipFill>
        </p:spPr>
        <p:txBody>
          <a:bodyPr/>
          <a:lstStyle/>
          <a:p/>
        </p:txBody>
      </p:sp>
      <p:grpSp>
        <p:nvGrpSpPr>
          <p:cNvPr id="3" name="Group 3"/>
          <p:cNvGrpSpPr/>
          <p:nvPr/>
        </p:nvGrpSpPr>
        <p:grpSpPr>
          <a:xfrm>
            <a:off x="442790" y="2423579"/>
            <a:ext cx="7004706" cy="2120669"/>
            <a:chExt cx="860407" cy="260488"/>
          </a:xfrm>
        </p:grpSpPr>
        <p:sp>
          <p:nvSpPr>
            <p:cNvPr id="4" name="Freeform 4"/>
            <p:cNvSpPr/>
            <p:nvPr/>
          </p:nvSpPr>
          <p:spPr>
            <a:xfrm>
              <a:off x="0" y="0"/>
              <a:ext cx="860407" cy="260488"/>
            </a:xfrm>
            <a:custGeom>
              <a:rect l="l" t="t" r="r" b="b"/>
              <a:pathLst>
                <a:path w="860407" h="260488">
                  <a:moveTo>
                    <a:pt x="110525" y="0"/>
                  </a:moveTo>
                  <a:lnTo>
                    <a:pt x="749883" y="0"/>
                  </a:lnTo>
                  <a:cubicBezTo>
                    <a:pt x="779196" y="0"/>
                    <a:pt x="807308" y="11645"/>
                    <a:pt x="828035" y="32372"/>
                  </a:cubicBezTo>
                  <a:cubicBezTo>
                    <a:pt x="848763" y="53099"/>
                    <a:pt x="860407" y="81212"/>
                    <a:pt x="860407" y="110525"/>
                  </a:cubicBezTo>
                  <a:lnTo>
                    <a:pt x="860407" y="149963"/>
                  </a:lnTo>
                  <a:cubicBezTo>
                    <a:pt x="860407" y="179276"/>
                    <a:pt x="848763" y="207388"/>
                    <a:pt x="828035" y="228116"/>
                  </a:cubicBezTo>
                  <a:cubicBezTo>
                    <a:pt x="807308" y="248843"/>
                    <a:pt x="779196" y="260488"/>
                    <a:pt x="749883" y="260488"/>
                  </a:cubicBezTo>
                  <a:lnTo>
                    <a:pt x="110525" y="260488"/>
                  </a:lnTo>
                  <a:cubicBezTo>
                    <a:pt x="81212" y="260488"/>
                    <a:pt x="53099" y="248843"/>
                    <a:pt x="32372" y="228116"/>
                  </a:cubicBezTo>
                  <a:cubicBezTo>
                    <a:pt x="11645" y="207388"/>
                    <a:pt x="0" y="179276"/>
                    <a:pt x="0" y="149963"/>
                  </a:cubicBezTo>
                  <a:lnTo>
                    <a:pt x="0" y="110525"/>
                  </a:lnTo>
                  <a:cubicBezTo>
                    <a:pt x="0" y="81212"/>
                    <a:pt x="11645" y="53099"/>
                    <a:pt x="32372" y="32372"/>
                  </a:cubicBezTo>
                  <a:cubicBezTo>
                    <a:pt x="53099" y="11645"/>
                    <a:pt x="81212" y="0"/>
                    <a:pt x="110525" y="0"/>
                  </a:cubicBezTo>
                  <a:close/>
                </a:path>
              </a:pathLst>
            </a:custGeom>
            <a:solidFill>
              <a:srgbClr val="5F91A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31142" y="2684140"/>
            <a:ext cx="1710914" cy="1708776"/>
          </a:xfrm>
          <a:custGeom>
            <a:rect l="l" t="t" r="r" b="b"/>
            <a:pathLst>
              <a:path w="1710913" h="1708776">
                <a:moveTo>
                  <a:pt x="0" y="0"/>
                </a:moveTo>
                <a:lnTo>
                  <a:pt x="1710914" y="0"/>
                </a:lnTo>
                <a:lnTo>
                  <a:pt x="1710914" y="1708776"/>
                </a:lnTo>
                <a:lnTo>
                  <a:pt x="0" y="1708776"/>
                </a:lnTo>
                <a:lnTo>
                  <a:pt x="0" y="0"/>
                </a:lnTo>
                <a:close/>
              </a:path>
            </a:pathLst>
          </a:custGeom>
          <a:blipFill>
            <a:blip r:embed="rId3"/>
            <a:stretch>
              <a:fillRect/>
            </a:stretch>
          </a:blipFill>
        </p:spPr>
        <p:txBody>
          <a:bodyPr/>
          <a:lstStyle/>
          <a:p/>
        </p:txBody>
      </p:sp>
      <p:grpSp>
        <p:nvGrpSpPr>
          <p:cNvPr id="7" name="Group 7"/>
          <p:cNvGrpSpPr/>
          <p:nvPr/>
        </p:nvGrpSpPr>
        <p:grpSpPr>
          <a:xfrm>
            <a:off x="691253" y="2615758"/>
            <a:ext cx="1685717" cy="168571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442790" y="7137631"/>
            <a:ext cx="7004706" cy="2120669"/>
            <a:chExt cx="860407" cy="260488"/>
          </a:xfrm>
        </p:grpSpPr>
        <p:sp>
          <p:nvSpPr>
            <p:cNvPr id="11" name="Freeform 11"/>
            <p:cNvSpPr/>
            <p:nvPr/>
          </p:nvSpPr>
          <p:spPr>
            <a:xfrm>
              <a:off x="0" y="0"/>
              <a:ext cx="860407" cy="260488"/>
            </a:xfrm>
            <a:custGeom>
              <a:rect l="l" t="t" r="r" b="b"/>
              <a:pathLst>
                <a:path w="860407" h="260488">
                  <a:moveTo>
                    <a:pt x="110525" y="0"/>
                  </a:moveTo>
                  <a:lnTo>
                    <a:pt x="749883" y="0"/>
                  </a:lnTo>
                  <a:cubicBezTo>
                    <a:pt x="779196" y="0"/>
                    <a:pt x="807308" y="11645"/>
                    <a:pt x="828035" y="32372"/>
                  </a:cubicBezTo>
                  <a:cubicBezTo>
                    <a:pt x="848763" y="53099"/>
                    <a:pt x="860407" y="81212"/>
                    <a:pt x="860407" y="110525"/>
                  </a:cubicBezTo>
                  <a:lnTo>
                    <a:pt x="860407" y="149963"/>
                  </a:lnTo>
                  <a:cubicBezTo>
                    <a:pt x="860407" y="179276"/>
                    <a:pt x="848763" y="207388"/>
                    <a:pt x="828035" y="228116"/>
                  </a:cubicBezTo>
                  <a:cubicBezTo>
                    <a:pt x="807308" y="248843"/>
                    <a:pt x="779196" y="260488"/>
                    <a:pt x="749883" y="260488"/>
                  </a:cubicBezTo>
                  <a:lnTo>
                    <a:pt x="110525" y="260488"/>
                  </a:lnTo>
                  <a:cubicBezTo>
                    <a:pt x="81212" y="260488"/>
                    <a:pt x="53099" y="248843"/>
                    <a:pt x="32372" y="228116"/>
                  </a:cubicBezTo>
                  <a:cubicBezTo>
                    <a:pt x="11645" y="207388"/>
                    <a:pt x="0" y="179276"/>
                    <a:pt x="0" y="149963"/>
                  </a:cubicBezTo>
                  <a:lnTo>
                    <a:pt x="0" y="110525"/>
                  </a:lnTo>
                  <a:cubicBezTo>
                    <a:pt x="0" y="81212"/>
                    <a:pt x="11645" y="53099"/>
                    <a:pt x="32372" y="32372"/>
                  </a:cubicBezTo>
                  <a:cubicBezTo>
                    <a:pt x="53099" y="11645"/>
                    <a:pt x="81212" y="0"/>
                    <a:pt x="110525" y="0"/>
                  </a:cubicBezTo>
                  <a:close/>
                </a:path>
              </a:pathLst>
            </a:custGeom>
            <a:solidFill>
              <a:srgbClr val="5F91AF"/>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731142" y="7398192"/>
            <a:ext cx="1710914" cy="1708776"/>
          </a:xfrm>
          <a:custGeom>
            <a:rect l="l" t="t" r="r" b="b"/>
            <a:pathLst>
              <a:path w="1710913" h="1708776">
                <a:moveTo>
                  <a:pt x="0" y="0"/>
                </a:moveTo>
                <a:lnTo>
                  <a:pt x="1710914" y="0"/>
                </a:lnTo>
                <a:lnTo>
                  <a:pt x="1710914" y="1708776"/>
                </a:lnTo>
                <a:lnTo>
                  <a:pt x="0" y="1708776"/>
                </a:lnTo>
                <a:lnTo>
                  <a:pt x="0" y="0"/>
                </a:lnTo>
                <a:close/>
              </a:path>
            </a:pathLst>
          </a:custGeom>
          <a:blipFill>
            <a:blip r:embed="rId3"/>
            <a:stretch>
              <a:fillRect/>
            </a:stretch>
          </a:blipFill>
        </p:spPr>
        <p:txBody>
          <a:bodyPr/>
          <a:lstStyle/>
          <a:p/>
        </p:txBody>
      </p:sp>
      <p:grpSp>
        <p:nvGrpSpPr>
          <p:cNvPr id="14" name="Group 14"/>
          <p:cNvGrpSpPr/>
          <p:nvPr/>
        </p:nvGrpSpPr>
        <p:grpSpPr>
          <a:xfrm>
            <a:off x="691253" y="7329810"/>
            <a:ext cx="1685717" cy="1685717"/>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442790" y="4780070"/>
            <a:ext cx="7004706" cy="2120669"/>
            <a:chExt cx="860407" cy="260488"/>
          </a:xfrm>
        </p:grpSpPr>
        <p:sp>
          <p:nvSpPr>
            <p:cNvPr id="18" name="Freeform 18"/>
            <p:cNvSpPr/>
            <p:nvPr/>
          </p:nvSpPr>
          <p:spPr>
            <a:xfrm>
              <a:off x="0" y="0"/>
              <a:ext cx="860407" cy="260488"/>
            </a:xfrm>
            <a:custGeom>
              <a:rect l="l" t="t" r="r" b="b"/>
              <a:pathLst>
                <a:path w="860407" h="260488">
                  <a:moveTo>
                    <a:pt x="110525" y="0"/>
                  </a:moveTo>
                  <a:lnTo>
                    <a:pt x="749883" y="0"/>
                  </a:lnTo>
                  <a:cubicBezTo>
                    <a:pt x="779196" y="0"/>
                    <a:pt x="807308" y="11645"/>
                    <a:pt x="828035" y="32372"/>
                  </a:cubicBezTo>
                  <a:cubicBezTo>
                    <a:pt x="848763" y="53099"/>
                    <a:pt x="860407" y="81212"/>
                    <a:pt x="860407" y="110525"/>
                  </a:cubicBezTo>
                  <a:lnTo>
                    <a:pt x="860407" y="149963"/>
                  </a:lnTo>
                  <a:cubicBezTo>
                    <a:pt x="860407" y="179276"/>
                    <a:pt x="848763" y="207388"/>
                    <a:pt x="828035" y="228116"/>
                  </a:cubicBezTo>
                  <a:cubicBezTo>
                    <a:pt x="807308" y="248843"/>
                    <a:pt x="779196" y="260488"/>
                    <a:pt x="749883" y="260488"/>
                  </a:cubicBezTo>
                  <a:lnTo>
                    <a:pt x="110525" y="260488"/>
                  </a:lnTo>
                  <a:cubicBezTo>
                    <a:pt x="81212" y="260488"/>
                    <a:pt x="53099" y="248843"/>
                    <a:pt x="32372" y="228116"/>
                  </a:cubicBezTo>
                  <a:cubicBezTo>
                    <a:pt x="11645" y="207388"/>
                    <a:pt x="0" y="179276"/>
                    <a:pt x="0" y="149963"/>
                  </a:cubicBezTo>
                  <a:lnTo>
                    <a:pt x="0" y="110525"/>
                  </a:lnTo>
                  <a:cubicBezTo>
                    <a:pt x="0" y="81212"/>
                    <a:pt x="11645" y="53099"/>
                    <a:pt x="32372" y="32372"/>
                  </a:cubicBezTo>
                  <a:cubicBezTo>
                    <a:pt x="53099" y="11645"/>
                    <a:pt x="81212" y="0"/>
                    <a:pt x="110525" y="0"/>
                  </a:cubicBezTo>
                  <a:close/>
                </a:path>
              </a:pathLst>
            </a:custGeom>
            <a:solidFill>
              <a:srgbClr val="5F91AF"/>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731142" y="5040630"/>
            <a:ext cx="1710914" cy="1708776"/>
          </a:xfrm>
          <a:custGeom>
            <a:rect l="l" t="t" r="r" b="b"/>
            <a:pathLst>
              <a:path w="1710913" h="1708776">
                <a:moveTo>
                  <a:pt x="0" y="0"/>
                </a:moveTo>
                <a:lnTo>
                  <a:pt x="1710914" y="0"/>
                </a:lnTo>
                <a:lnTo>
                  <a:pt x="1710914" y="1708776"/>
                </a:lnTo>
                <a:lnTo>
                  <a:pt x="0" y="1708776"/>
                </a:lnTo>
                <a:lnTo>
                  <a:pt x="0" y="0"/>
                </a:lnTo>
                <a:close/>
              </a:path>
            </a:pathLst>
          </a:custGeom>
          <a:blipFill>
            <a:blip r:embed="rId3"/>
            <a:stretch>
              <a:fillRect/>
            </a:stretch>
          </a:blipFill>
        </p:spPr>
        <p:txBody>
          <a:bodyPr/>
          <a:lstStyle/>
          <a:p/>
        </p:txBody>
      </p:sp>
      <p:grpSp>
        <p:nvGrpSpPr>
          <p:cNvPr id="21" name="Group 21"/>
          <p:cNvGrpSpPr/>
          <p:nvPr/>
        </p:nvGrpSpPr>
        <p:grpSpPr>
          <a:xfrm>
            <a:off x="691253" y="4972248"/>
            <a:ext cx="1685717" cy="1685717"/>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916681" y="3086846"/>
            <a:ext cx="1234861" cy="648409"/>
          </a:xfrm>
          <a:prstGeom prst="rect">
            <a:avLst/>
          </a:prstGeom>
        </p:spPr>
        <p:txBody>
          <a:bodyPr lIns="0" tIns="0" rIns="0" bIns="0" rtlCol="0" anchor="t">
            <a:spAutoFit/>
          </a:bodyPr>
          <a:lstStyle/>
          <a:p>
            <a:pPr algn="ctr">
              <a:lnSpc>
                <a:spcPts val="5090"/>
              </a:lnSpc>
              <a:spcBef>
                <a:spcPct val="0"/>
              </a:spcBef>
            </a:pPr>
            <a:r>
              <a:rPr lang="en-US" sz="3636">
                <a:solidFill>
                  <a:srgbClr val="3A6AD6"/>
                </a:solidFill>
                <a:latin typeface="Poppins Bold"/>
              </a:rPr>
              <a:t>2016</a:t>
            </a:r>
          </a:p>
        </p:txBody>
      </p:sp>
      <p:sp>
        <p:nvSpPr>
          <p:cNvPr id="25" name="TextBox 25"/>
          <p:cNvSpPr txBox="1"/>
          <p:nvPr/>
        </p:nvSpPr>
        <p:spPr>
          <a:xfrm>
            <a:off x="916681" y="7723534"/>
            <a:ext cx="1234861" cy="1162866"/>
          </a:xfrm>
          <a:prstGeom prst="rect">
            <a:avLst/>
          </a:prstGeom>
        </p:spPr>
        <p:txBody>
          <a:bodyPr lIns="0" tIns="0" rIns="0" bIns="0" rtlCol="0" anchor="t">
            <a:spAutoFit/>
          </a:bodyPr>
          <a:lstStyle/>
          <a:p>
            <a:pPr algn="ctr">
              <a:lnSpc>
                <a:spcPts val="2909"/>
              </a:lnSpc>
            </a:pPr>
            <a:r>
              <a:rPr lang="en-US" sz="3636">
                <a:solidFill>
                  <a:srgbClr val="3A6AD6"/>
                </a:solidFill>
                <a:latin typeface="Poppins Bold"/>
              </a:rPr>
              <a:t>2023- 2030</a:t>
            </a:r>
          </a:p>
        </p:txBody>
      </p:sp>
      <p:sp>
        <p:nvSpPr>
          <p:cNvPr id="26" name="TextBox 26"/>
          <p:cNvSpPr txBox="1"/>
          <p:nvPr/>
        </p:nvSpPr>
        <p:spPr>
          <a:xfrm>
            <a:off x="2285590" y="2700743"/>
            <a:ext cx="5161905" cy="1407508"/>
          </a:xfrm>
          <a:prstGeom prst="rect">
            <a:avLst/>
          </a:prstGeom>
        </p:spPr>
        <p:txBody>
          <a:bodyPr lIns="0" tIns="0" rIns="0" bIns="0" rtlCol="0" anchor="t">
            <a:spAutoFit/>
          </a:bodyPr>
          <a:lstStyle/>
          <a:p>
            <a:pPr algn="ctr">
              <a:lnSpc>
                <a:spcPts val="5500"/>
              </a:lnSpc>
            </a:pPr>
            <a:r>
              <a:rPr lang="en-US" sz="3928">
                <a:solidFill>
                  <a:srgbClr val="FFFFFF"/>
                </a:solidFill>
                <a:latin typeface="Poppins"/>
              </a:rPr>
              <a:t>MARKET SIZE</a:t>
            </a:r>
          </a:p>
          <a:p>
            <a:pPr algn="ctr">
              <a:lnSpc>
                <a:spcPts val="5500"/>
              </a:lnSpc>
              <a:spcBef>
                <a:spcPct val="0"/>
              </a:spcBef>
            </a:pPr>
            <a:r>
              <a:rPr lang="en-US" sz="3928">
                <a:solidFill>
                  <a:srgbClr val="FFFFFF"/>
                </a:solidFill>
                <a:latin typeface="Poppins"/>
              </a:rPr>
              <a:t>USD 506.52 Million</a:t>
            </a:r>
          </a:p>
        </p:txBody>
      </p:sp>
      <p:sp>
        <p:nvSpPr>
          <p:cNvPr id="27" name="TextBox 27"/>
          <p:cNvSpPr txBox="1"/>
          <p:nvPr/>
        </p:nvSpPr>
        <p:spPr>
          <a:xfrm>
            <a:off x="2285590" y="7464607"/>
            <a:ext cx="4706414" cy="1410404"/>
          </a:xfrm>
          <a:prstGeom prst="rect">
            <a:avLst/>
          </a:prstGeom>
        </p:spPr>
        <p:txBody>
          <a:bodyPr lIns="0" tIns="0" rIns="0" bIns="0" rtlCol="0" anchor="t">
            <a:spAutoFit/>
          </a:bodyPr>
          <a:lstStyle/>
          <a:p>
            <a:pPr algn="ctr">
              <a:lnSpc>
                <a:spcPts val="5500"/>
              </a:lnSpc>
            </a:pPr>
            <a:r>
              <a:rPr lang="en-US" sz="3928">
                <a:solidFill>
                  <a:srgbClr val="FFFFFF"/>
                </a:solidFill>
                <a:latin typeface="Poppins"/>
              </a:rPr>
              <a:t>CAGR</a:t>
            </a:r>
          </a:p>
          <a:p>
            <a:pPr algn="ctr">
              <a:lnSpc>
                <a:spcPts val="5500"/>
              </a:lnSpc>
              <a:spcBef>
                <a:spcPct val="0"/>
              </a:spcBef>
            </a:pPr>
            <a:r>
              <a:rPr lang="en-US" sz="3928">
                <a:solidFill>
                  <a:srgbClr val="FFFFFF"/>
                </a:solidFill>
                <a:latin typeface="Poppins"/>
              </a:rPr>
              <a:t> 5.59%</a:t>
            </a:r>
          </a:p>
        </p:txBody>
      </p:sp>
      <p:sp>
        <p:nvSpPr>
          <p:cNvPr id="28" name="TextBox 28"/>
          <p:cNvSpPr txBox="1"/>
          <p:nvPr/>
        </p:nvSpPr>
        <p:spPr>
          <a:xfrm>
            <a:off x="916681" y="5443337"/>
            <a:ext cx="1234861" cy="648409"/>
          </a:xfrm>
          <a:prstGeom prst="rect">
            <a:avLst/>
          </a:prstGeom>
        </p:spPr>
        <p:txBody>
          <a:bodyPr lIns="0" tIns="0" rIns="0" bIns="0" rtlCol="0" anchor="t">
            <a:spAutoFit/>
          </a:bodyPr>
          <a:lstStyle/>
          <a:p>
            <a:pPr algn="ctr">
              <a:lnSpc>
                <a:spcPts val="5090"/>
              </a:lnSpc>
              <a:spcBef>
                <a:spcPct val="0"/>
              </a:spcBef>
            </a:pPr>
            <a:r>
              <a:rPr lang="en-US" sz="3636">
                <a:solidFill>
                  <a:srgbClr val="3A6AD6"/>
                </a:solidFill>
                <a:latin typeface="Poppins Bold"/>
              </a:rPr>
              <a:t>2028</a:t>
            </a:r>
          </a:p>
        </p:txBody>
      </p:sp>
      <p:sp>
        <p:nvSpPr>
          <p:cNvPr id="29" name="TextBox 29"/>
          <p:cNvSpPr txBox="1"/>
          <p:nvPr/>
        </p:nvSpPr>
        <p:spPr>
          <a:xfrm>
            <a:off x="2595019" y="5166979"/>
            <a:ext cx="4327336" cy="1345966"/>
          </a:xfrm>
          <a:prstGeom prst="rect">
            <a:avLst/>
          </a:prstGeom>
        </p:spPr>
        <p:txBody>
          <a:bodyPr lIns="0" tIns="0" rIns="0" bIns="0" rtlCol="0" anchor="t">
            <a:spAutoFit/>
          </a:bodyPr>
          <a:lstStyle/>
          <a:p>
            <a:pPr algn="ctr">
              <a:lnSpc>
                <a:spcPts val="5336"/>
              </a:lnSpc>
            </a:pPr>
            <a:r>
              <a:rPr lang="en-US" sz="3811">
                <a:solidFill>
                  <a:srgbClr val="FFFFFF"/>
                </a:solidFill>
                <a:latin typeface="Poppins"/>
              </a:rPr>
              <a:t>FORECAST</a:t>
            </a:r>
          </a:p>
          <a:p>
            <a:pPr algn="ctr">
              <a:lnSpc>
                <a:spcPts val="5336"/>
              </a:lnSpc>
              <a:spcBef>
                <a:spcPct val="0"/>
              </a:spcBef>
            </a:pPr>
            <a:r>
              <a:rPr lang="en-US" sz="3811">
                <a:solidFill>
                  <a:srgbClr val="FFFFFF"/>
                </a:solidFill>
                <a:latin typeface="Poppins"/>
              </a:rPr>
              <a:t>USD 654.96</a:t>
            </a:r>
            <a:r>
              <a:rPr lang="en-US" sz="3811">
                <a:solidFill>
                  <a:srgbClr val="FFFFFF"/>
                </a:solidFill>
                <a:latin typeface="Poppins Bold"/>
              </a:rPr>
              <a:t> </a:t>
            </a:r>
            <a:r>
              <a:rPr lang="en-US" sz="3811">
                <a:solidFill>
                  <a:srgbClr val="FFFFFF"/>
                </a:solidFill>
                <a:latin typeface="Poppins"/>
              </a:rPr>
              <a:t>Million</a:t>
            </a:r>
          </a:p>
        </p:txBody>
      </p:sp>
      <p:sp>
        <p:nvSpPr>
          <p:cNvPr id="30" name="TextBox 30"/>
          <p:cNvSpPr txBox="1"/>
          <p:nvPr/>
        </p:nvSpPr>
        <p:spPr>
          <a:xfrm>
            <a:off x="5162248" y="620835"/>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09770"/>
            <a:chExt cx="4816593" cy="344960"/>
          </a:xfrm>
        </p:grpSpPr>
        <p:sp>
          <p:nvSpPr>
            <p:cNvPr id="4" name="Freeform 4"/>
            <p:cNvSpPr/>
            <p:nvPr/>
          </p:nvSpPr>
          <p:spPr>
            <a:xfrm>
              <a:off x="0" y="0"/>
              <a:ext cx="4816592" cy="344960"/>
            </a:xfrm>
            <a:custGeom>
              <a:rect l="l" t="t" r="r" b="b"/>
              <a:pathLst>
                <a:path w="4816592" h="344960">
                  <a:moveTo>
                    <a:pt x="0" y="0"/>
                  </a:moveTo>
                  <a:lnTo>
                    <a:pt x="4816592" y="0"/>
                  </a:lnTo>
                  <a:lnTo>
                    <a:pt x="4816592" y="344960"/>
                  </a:lnTo>
                  <a:lnTo>
                    <a:pt x="0" y="344960"/>
                  </a:lnTo>
                  <a:close/>
                </a:path>
              </a:pathLst>
            </a:custGeom>
            <a:solidFill>
              <a:srgbClr val="000000">
                <a:alpha val="60000"/>
              </a:srgbClr>
            </a:solidFill>
          </p:spPr>
          <p:txBody>
            <a:bodyPr/>
            <a:lstStyle/>
            <a:p/>
          </p:txBody>
        </p:sp>
        <p:sp>
          <p:nvSpPr>
            <p:cNvPr id="5" name="TextBox 5"/>
            <p:cNvSpPr txBox="1"/>
            <p:nvPr/>
          </p:nvSpPr>
          <p:spPr>
            <a:xfrm>
              <a:off x="0" y="-38100"/>
              <a:ext cx="4816593" cy="38306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5945996" y="5687392"/>
            <a:ext cx="9836340" cy="2007778"/>
            <a:chExt cx="9376373" cy="1913890"/>
          </a:xfrm>
        </p:grpSpPr>
        <p:sp>
          <p:nvSpPr>
            <p:cNvPr id="7" name="Freeform 7"/>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43B4BE"/>
            </a:solidFill>
          </p:spPr>
          <p:txBody>
            <a:bodyPr/>
            <a:lstStyle/>
            <a:p/>
          </p:txBody>
        </p:sp>
      </p:grpSp>
      <p:grpSp>
        <p:nvGrpSpPr>
          <p:cNvPr id="8" name="Group 8"/>
          <p:cNvGrpSpPr/>
          <p:nvPr/>
        </p:nvGrpSpPr>
        <p:grpSpPr>
          <a:xfrm>
            <a:off x="5945996" y="3422372"/>
            <a:ext cx="9836340" cy="2007778"/>
            <a:chExt cx="9376373" cy="1913890"/>
          </a:xfrm>
        </p:grpSpPr>
        <p:sp>
          <p:nvSpPr>
            <p:cNvPr id="9" name="Freeform 9"/>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1E3048"/>
            </a:solidFill>
          </p:spPr>
          <p:txBody>
            <a:bodyPr/>
            <a:lstStyle/>
            <a:p/>
          </p:txBody>
        </p:sp>
      </p:grpSp>
      <p:grpSp>
        <p:nvGrpSpPr>
          <p:cNvPr id="10" name="Group 10"/>
          <p:cNvGrpSpPr/>
          <p:nvPr/>
        </p:nvGrpSpPr>
        <p:grpSpPr>
          <a:xfrm rot="5400000">
            <a:off x="4285677" y="1258244"/>
            <a:ext cx="1485647" cy="6336034"/>
            <a:chExt cx="3130550" cy="13351270"/>
          </a:xfrm>
        </p:grpSpPr>
        <p:sp>
          <p:nvSpPr>
            <p:cNvPr id="11" name="Freeform 1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2" name="Group 12"/>
          <p:cNvGrpSpPr/>
          <p:nvPr/>
        </p:nvGrpSpPr>
        <p:grpSpPr>
          <a:xfrm rot="5400000">
            <a:off x="4285677" y="3523264"/>
            <a:ext cx="1485647" cy="633603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519178" y="97671"/>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8602751" y="3562601"/>
            <a:ext cx="6993991" cy="1580899"/>
          </a:xfrm>
          <a:prstGeom prst="rect">
            <a:avLst/>
          </a:prstGeom>
        </p:spPr>
        <p:txBody>
          <a:bodyPr lIns="0" tIns="0" rIns="0" bIns="0" rtlCol="0" anchor="t">
            <a:spAutoFit/>
          </a:bodyPr>
          <a:lstStyle/>
          <a:p>
            <a:pPr algn="ctr">
              <a:lnSpc>
                <a:spcPts val="6425"/>
              </a:lnSpc>
            </a:pPr>
            <a:r>
              <a:rPr lang="en-US" sz="4589">
                <a:solidFill>
                  <a:srgbClr val="FFFFFF"/>
                </a:solidFill>
                <a:latin typeface="Montserrat"/>
              </a:rPr>
              <a:t>Automatic</a:t>
            </a:r>
          </a:p>
          <a:p>
            <a:pPr algn="ctr">
              <a:lnSpc>
                <a:spcPts val="6425"/>
              </a:lnSpc>
            </a:pPr>
            <a:r>
              <a:rPr lang="en-US" sz="4589">
                <a:solidFill>
                  <a:srgbClr val="FFFFFF"/>
                </a:solidFill>
                <a:latin typeface="Montserrat"/>
              </a:rPr>
              <a:t>USD</a:t>
            </a:r>
            <a:r>
              <a:rPr lang="en-US" sz="4589">
                <a:solidFill>
                  <a:srgbClr val="FFFFFF"/>
                </a:solidFill>
                <a:latin typeface="Montserrat Bold"/>
              </a:rPr>
              <a:t> 261.86 </a:t>
            </a:r>
            <a:r>
              <a:rPr lang="en-US" sz="4589">
                <a:solidFill>
                  <a:srgbClr val="FFFFFF"/>
                </a:solidFill>
                <a:latin typeface="Montserrat"/>
              </a:rPr>
              <a:t>Million</a:t>
            </a:r>
          </a:p>
        </p:txBody>
      </p:sp>
      <p:sp>
        <p:nvSpPr>
          <p:cNvPr id="16" name="TextBox 16"/>
          <p:cNvSpPr txBox="1"/>
          <p:nvPr/>
        </p:nvSpPr>
        <p:spPr>
          <a:xfrm>
            <a:off x="2699717" y="4093550"/>
            <a:ext cx="4222860" cy="671651"/>
          </a:xfrm>
          <a:prstGeom prst="rect">
            <a:avLst/>
          </a:prstGeom>
        </p:spPr>
        <p:txBody>
          <a:bodyPr lIns="0" tIns="0" rIns="0" bIns="0" rtlCol="0" anchor="t">
            <a:spAutoFit/>
          </a:bodyPr>
          <a:lstStyle/>
          <a:p>
            <a:pPr algn="ctr">
              <a:lnSpc>
                <a:spcPts val="5232"/>
              </a:lnSpc>
            </a:pPr>
            <a:r>
              <a:rPr lang="en-US" sz="4589">
                <a:solidFill>
                  <a:srgbClr val="43B4BE"/>
                </a:solidFill>
                <a:latin typeface="Montserrat Classic"/>
              </a:rPr>
              <a:t> By type </a:t>
            </a:r>
          </a:p>
        </p:txBody>
      </p:sp>
      <p:sp>
        <p:nvSpPr>
          <p:cNvPr id="17" name="TextBox 17"/>
          <p:cNvSpPr txBox="1"/>
          <p:nvPr/>
        </p:nvSpPr>
        <p:spPr>
          <a:xfrm>
            <a:off x="2143542" y="6422495"/>
            <a:ext cx="5436158" cy="613773"/>
          </a:xfrm>
          <a:prstGeom prst="rect">
            <a:avLst/>
          </a:prstGeom>
        </p:spPr>
        <p:txBody>
          <a:bodyPr lIns="0" tIns="0" rIns="0" bIns="0" rtlCol="0" anchor="t">
            <a:spAutoFit/>
          </a:bodyPr>
          <a:lstStyle/>
          <a:p>
            <a:pPr algn="ctr">
              <a:lnSpc>
                <a:spcPts val="4635"/>
              </a:lnSpc>
            </a:pPr>
            <a:r>
              <a:rPr lang="en-US" sz="4589">
                <a:solidFill>
                  <a:srgbClr val="43B4BE"/>
                </a:solidFill>
                <a:latin typeface="Montserrat Classic"/>
              </a:rPr>
              <a:t>By application</a:t>
            </a:r>
          </a:p>
        </p:txBody>
      </p:sp>
      <p:sp>
        <p:nvSpPr>
          <p:cNvPr id="18" name="TextBox 18"/>
          <p:cNvSpPr txBox="1"/>
          <p:nvPr/>
        </p:nvSpPr>
        <p:spPr>
          <a:xfrm>
            <a:off x="8815758" y="5847488"/>
            <a:ext cx="6780985" cy="1597054"/>
          </a:xfrm>
          <a:prstGeom prst="rect">
            <a:avLst/>
          </a:prstGeom>
        </p:spPr>
        <p:txBody>
          <a:bodyPr lIns="0" tIns="0" rIns="0" bIns="0" rtlCol="0" anchor="t">
            <a:spAutoFit/>
          </a:bodyPr>
          <a:lstStyle/>
          <a:p>
            <a:pPr algn="ctr">
              <a:lnSpc>
                <a:spcPts val="6425"/>
              </a:lnSpc>
            </a:pPr>
            <a:r>
              <a:rPr lang="en-US" sz="4589">
                <a:solidFill>
                  <a:srgbClr val="FFFFFF"/>
                </a:solidFill>
                <a:latin typeface="Montserrat"/>
              </a:rPr>
              <a:t>Architectural</a:t>
            </a:r>
          </a:p>
          <a:p>
            <a:pPr algn="ctr">
              <a:lnSpc>
                <a:spcPts val="6425"/>
              </a:lnSpc>
            </a:pPr>
            <a:r>
              <a:rPr lang="en-US" sz="4589">
                <a:solidFill>
                  <a:srgbClr val="FFFFFF"/>
                </a:solidFill>
                <a:latin typeface="Montserrat"/>
              </a:rPr>
              <a:t>USD 257.05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7142"/>
            </a:stretch>
          </a:blipFill>
        </p:spPr>
        <p:txBody>
          <a:bodyPr/>
          <a:lstStyle/>
          <a:p/>
        </p:txBody>
      </p:sp>
      <p:sp>
        <p:nvSpPr>
          <p:cNvPr id="3" name="TextBox 3"/>
          <p:cNvSpPr txBox="1"/>
          <p:nvPr/>
        </p:nvSpPr>
        <p:spPr>
          <a:xfrm>
            <a:off x="135983" y="120360"/>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Paint Dispenser Market Revenue share for 2022</a:t>
            </a:r>
          </a:p>
        </p:txBody>
      </p:sp>
      <p:sp>
        <p:nvSpPr>
          <p:cNvPr id="4" name="TextBox 4"/>
          <p:cNvSpPr txBox="1"/>
          <p:nvPr/>
        </p:nvSpPr>
        <p:spPr>
          <a:xfrm>
            <a:off x="9144000" y="4353844"/>
            <a:ext cx="9071787" cy="1626938"/>
          </a:xfrm>
          <a:prstGeom prst="rect">
            <a:avLst/>
          </a:prstGeom>
        </p:spPr>
        <p:txBody>
          <a:bodyPr lIns="0" tIns="0" rIns="0" bIns="0" rtlCol="0" anchor="t">
            <a:spAutoFit/>
          </a:bodyPr>
          <a:lstStyle/>
          <a:p>
            <a:pPr algn="ctr">
              <a:lnSpc>
                <a:spcPts val="6306"/>
              </a:lnSpc>
            </a:pPr>
            <a:r>
              <a:rPr lang="en-US" sz="5732">
                <a:solidFill>
                  <a:srgbClr val="000000"/>
                </a:solidFill>
                <a:latin typeface="Canva Sans"/>
              </a:rPr>
              <a:t>Asia Pacific </a:t>
            </a:r>
          </a:p>
          <a:p>
            <a:pPr algn="ctr">
              <a:lnSpc>
                <a:spcPts val="6306"/>
              </a:lnSpc>
            </a:pPr>
            <a:r>
              <a:rPr lang="en-US" sz="5732">
                <a:solidFill>
                  <a:srgbClr val="000000"/>
                </a:solidFill>
                <a:latin typeface="Canva Sans"/>
              </a:rPr>
              <a:t>USD 70.26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54" b="-12654"/>
            </a:stretch>
          </a:blipFill>
        </p:spPr>
        <p:txBody>
          <a:bodyPr/>
          <a:lstStyle/>
          <a:p/>
        </p:txBody>
      </p:sp>
      <p:grpSp>
        <p:nvGrpSpPr>
          <p:cNvPr id="3" name="Group 3"/>
          <p:cNvGrpSpPr/>
          <p:nvPr/>
        </p:nvGrpSpPr>
        <p:grpSpPr>
          <a:xfrm>
            <a:off x="5846782" y="1632451"/>
            <a:ext cx="8984443" cy="3311427"/>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08436" y="5306134"/>
            <a:ext cx="9822790" cy="3348415"/>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39464C"/>
            </a:solidFill>
          </p:spPr>
          <p:txBody>
            <a:bodyPr/>
            <a:lstStyle/>
            <a:p/>
          </p:txBody>
        </p:sp>
      </p:grpSp>
      <p:grpSp>
        <p:nvGrpSpPr>
          <p:cNvPr id="7" name="Group 7"/>
          <p:cNvGrpSpPr/>
          <p:nvPr/>
        </p:nvGrpSpPr>
        <p:grpSpPr>
          <a:xfrm>
            <a:off x="5008436" y="1632451"/>
            <a:ext cx="9822790" cy="3311427"/>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3B4BE"/>
            </a:solidFill>
          </p:spPr>
          <p:txBody>
            <a:bodyPr/>
            <a:lstStyle/>
            <a:p/>
          </p:txBody>
        </p:sp>
      </p:grpSp>
      <p:grpSp>
        <p:nvGrpSpPr>
          <p:cNvPr id="9" name="Group 9"/>
          <p:cNvGrpSpPr/>
          <p:nvPr/>
        </p:nvGrpSpPr>
        <p:grpSpPr>
          <a:xfrm>
            <a:off x="3456774" y="2144776"/>
            <a:ext cx="2813383" cy="2286776"/>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9464C"/>
            </a:solidFill>
          </p:spPr>
          <p:txBody>
            <a:bodyPr/>
            <a:lstStyle/>
            <a:p/>
          </p:txBody>
        </p:sp>
      </p:grpSp>
      <p:grpSp>
        <p:nvGrpSpPr>
          <p:cNvPr id="11" name="Group 11"/>
          <p:cNvGrpSpPr/>
          <p:nvPr/>
        </p:nvGrpSpPr>
        <p:grpSpPr>
          <a:xfrm>
            <a:off x="3456774" y="5755999"/>
            <a:ext cx="2813383" cy="2286776"/>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3B4BE"/>
            </a:solidFill>
          </p:spPr>
          <p:txBody>
            <a:bodyPr/>
            <a:lstStyle/>
            <a:p/>
          </p:txBody>
        </p:sp>
      </p:grpSp>
      <p:grpSp>
        <p:nvGrpSpPr>
          <p:cNvPr id="13" name="Group 13"/>
          <p:cNvGrpSpPr>
            <a:grpSpLocks noChangeAspect="1"/>
          </p:cNvGrpSpPr>
          <p:nvPr/>
        </p:nvGrpSpPr>
        <p:grpSpPr>
          <a:xfrm rot="5400000">
            <a:off x="6136944" y="2957222"/>
            <a:ext cx="764300" cy="661884"/>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9464C"/>
            </a:solidFill>
          </p:spPr>
          <p:txBody>
            <a:bodyPr/>
            <a:lstStyle/>
            <a:p/>
          </p:txBody>
        </p:sp>
      </p:grpSp>
      <p:grpSp>
        <p:nvGrpSpPr>
          <p:cNvPr id="15" name="Group 15"/>
          <p:cNvGrpSpPr>
            <a:grpSpLocks noChangeAspect="1"/>
          </p:cNvGrpSpPr>
          <p:nvPr/>
        </p:nvGrpSpPr>
        <p:grpSpPr>
          <a:xfrm rot="5400000">
            <a:off x="6136944" y="6471259"/>
            <a:ext cx="764300" cy="661884"/>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sp>
        <p:nvSpPr>
          <p:cNvPr id="17" name="TextBox 17"/>
          <p:cNvSpPr txBox="1"/>
          <p:nvPr/>
        </p:nvSpPr>
        <p:spPr>
          <a:xfrm>
            <a:off x="3664708" y="2856088"/>
            <a:ext cx="2523444" cy="591499"/>
          </a:xfrm>
          <a:prstGeom prst="rect">
            <a:avLst/>
          </a:prstGeom>
        </p:spPr>
        <p:txBody>
          <a:bodyPr lIns="0" tIns="0" rIns="0" bIns="0" rtlCol="0" anchor="t">
            <a:spAutoFit/>
          </a:bodyPr>
          <a:lstStyle/>
          <a:p>
            <a:pPr algn="ctr">
              <a:lnSpc>
                <a:spcPts val="4901"/>
              </a:lnSpc>
              <a:spcBef>
                <a:spcPct val="0"/>
              </a:spcBef>
            </a:pPr>
            <a:r>
              <a:rPr lang="en-US" sz="3501" spc="112">
                <a:solidFill>
                  <a:srgbClr val="FFFFFF"/>
                </a:solidFill>
                <a:latin typeface="Garet Bold"/>
              </a:rPr>
              <a:t>Drivers</a:t>
            </a:r>
          </a:p>
        </p:txBody>
      </p:sp>
      <p:sp>
        <p:nvSpPr>
          <p:cNvPr id="18" name="TextBox 18"/>
          <p:cNvSpPr txBox="1"/>
          <p:nvPr/>
        </p:nvSpPr>
        <p:spPr>
          <a:xfrm>
            <a:off x="3456774" y="6473114"/>
            <a:ext cx="3103323" cy="591499"/>
          </a:xfrm>
          <a:prstGeom prst="rect">
            <a:avLst/>
          </a:prstGeom>
        </p:spPr>
        <p:txBody>
          <a:bodyPr lIns="0" tIns="0" rIns="0" bIns="0" rtlCol="0" anchor="t">
            <a:spAutoFit/>
          </a:bodyPr>
          <a:lstStyle/>
          <a:p>
            <a:pPr algn="ctr">
              <a:lnSpc>
                <a:spcPts val="4901"/>
              </a:lnSpc>
              <a:spcBef>
                <a:spcPct val="0"/>
              </a:spcBef>
            </a:pPr>
            <a:r>
              <a:rPr lang="en-US" sz="3501" spc="112">
                <a:solidFill>
                  <a:srgbClr val="FFFFFF"/>
                </a:solidFill>
                <a:latin typeface="Garet Bold"/>
              </a:rPr>
              <a:t>Restraints</a:t>
            </a:r>
          </a:p>
        </p:txBody>
      </p:sp>
      <p:sp>
        <p:nvSpPr>
          <p:cNvPr id="19" name="TextBox 19"/>
          <p:cNvSpPr txBox="1"/>
          <p:nvPr/>
        </p:nvSpPr>
        <p:spPr>
          <a:xfrm>
            <a:off x="7115430" y="2527950"/>
            <a:ext cx="7222228" cy="1371600"/>
          </a:xfrm>
          <a:prstGeom prst="rect">
            <a:avLst/>
          </a:prstGeom>
        </p:spPr>
        <p:txBody>
          <a:bodyPr lIns="0" tIns="0" rIns="0" bIns="0" rtlCol="0" anchor="t">
            <a:spAutoFit/>
          </a:bodyPr>
          <a:lstStyle/>
          <a:p>
            <a:pPr>
              <a:lnSpc>
                <a:spcPts val="5250"/>
              </a:lnSpc>
            </a:pPr>
            <a:r>
              <a:rPr lang="en-US" sz="5000" spc="160">
                <a:solidFill>
                  <a:srgbClr val="FFFFFF"/>
                </a:solidFill>
                <a:latin typeface="Barlow"/>
              </a:rPr>
              <a:t>Rapidly growing automotive sector</a:t>
            </a:r>
          </a:p>
        </p:txBody>
      </p:sp>
      <p:sp>
        <p:nvSpPr>
          <p:cNvPr id="20" name="TextBox 20"/>
          <p:cNvSpPr txBox="1"/>
          <p:nvPr/>
        </p:nvSpPr>
        <p:spPr>
          <a:xfrm>
            <a:off x="7009736" y="5919650"/>
            <a:ext cx="7821490" cy="2038350"/>
          </a:xfrm>
          <a:prstGeom prst="rect">
            <a:avLst/>
          </a:prstGeom>
        </p:spPr>
        <p:txBody>
          <a:bodyPr lIns="0" tIns="0" rIns="0" bIns="0" rtlCol="0" anchor="t">
            <a:spAutoFit/>
          </a:bodyPr>
          <a:lstStyle/>
          <a:p>
            <a:pPr>
              <a:lnSpc>
                <a:spcPts val="5250"/>
              </a:lnSpc>
            </a:pPr>
            <a:r>
              <a:rPr lang="en-US" sz="5000" spc="160">
                <a:solidFill>
                  <a:srgbClr val="FFFFFF"/>
                </a:solidFill>
                <a:latin typeface="Barlow"/>
              </a:rPr>
              <a:t>Fluctuation and inconsistency in raw material prices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451351" y="521959"/>
            <a:ext cx="9030353" cy="768429"/>
          </a:xfrm>
          <a:prstGeom prst="rect">
            <a:avLst/>
          </a:prstGeom>
        </p:spPr>
        <p:txBody>
          <a:bodyPr lIns="0" tIns="0" rIns="0" bIns="0" rtlCol="0" anchor="t">
            <a:spAutoFit/>
          </a:bodyPr>
          <a:lstStyle/>
          <a:p>
            <a:pPr algn="ctr">
              <a:lnSpc>
                <a:spcPts val="5900"/>
              </a:lnSpc>
            </a:pPr>
            <a:r>
              <a:rPr lang="en-US" sz="5514">
                <a:solidFill>
                  <a:srgbClr val="000000"/>
                </a:solidFill>
                <a:latin typeface="Canva Sans"/>
              </a:rPr>
              <a:t>AUTHOR'S PERSPECTIVE</a:t>
            </a:r>
          </a:p>
        </p:txBody>
      </p:sp>
      <p:sp>
        <p:nvSpPr>
          <p:cNvPr id="4" name="TextBox 4"/>
          <p:cNvSpPr txBox="1"/>
          <p:nvPr/>
        </p:nvSpPr>
        <p:spPr>
          <a:xfrm>
            <a:off x="25651" y="2047932"/>
            <a:ext cx="9881755" cy="76987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000000"/>
                </a:solidFill>
                <a:latin typeface="Canva Sans"/>
              </a:rPr>
              <a:t>The Global Paint Dispenser Market revenue in 2016: USD 506.52 Million</a:t>
            </a:r>
          </a:p>
          <a:p>
            <a:pPr marL="626101" lvl="1" indent="-313050">
              <a:lnSpc>
                <a:spcPts val="4059"/>
              </a:lnSpc>
              <a:buFont typeface="Arial"/>
              <a:buChar char="•"/>
            </a:pPr>
            <a:r>
              <a:rPr lang="en-US" sz="2899">
                <a:solidFill>
                  <a:srgbClr val="000000"/>
                </a:solidFill>
                <a:latin typeface="Canva Sans"/>
              </a:rPr>
              <a:t>Manual held for largest share of total revenue generated in 2019</a:t>
            </a:r>
          </a:p>
          <a:p>
            <a:pPr marL="626101" lvl="1" indent="-313050">
              <a:lnSpc>
                <a:spcPts val="4059"/>
              </a:lnSpc>
              <a:buFont typeface="Arial"/>
              <a:buChar char="•"/>
            </a:pPr>
            <a:r>
              <a:rPr lang="en-US" sz="2899">
                <a:solidFill>
                  <a:srgbClr val="000000"/>
                </a:solidFill>
                <a:latin typeface="Canva Sans"/>
              </a:rPr>
              <a:t>Architectural held maximum share of Paint Dispenser market in 2019</a:t>
            </a:r>
          </a:p>
          <a:p>
            <a:pPr marL="626101" lvl="1" indent="-313050">
              <a:lnSpc>
                <a:spcPts val="4059"/>
              </a:lnSpc>
              <a:buFont typeface="Arial"/>
              <a:buChar char="•"/>
            </a:pPr>
            <a:r>
              <a:rPr lang="en-US" sz="2899">
                <a:solidFill>
                  <a:srgbClr val="000000"/>
                </a:solidFill>
                <a:latin typeface="Canva Sans"/>
              </a:rPr>
              <a:t>The rapidly growing automotive sector and textile industry across the globe are some of the factors which are expected to drive the growth of paint dispenser market.</a:t>
            </a:r>
          </a:p>
          <a:p>
            <a:pPr marL="626101" lvl="1" indent="-313050">
              <a:lnSpc>
                <a:spcPts val="4059"/>
              </a:lnSpc>
              <a:buFont typeface="Arial"/>
              <a:buChar char="•"/>
            </a:pPr>
            <a:r>
              <a:rPr lang="en-US" sz="2899">
                <a:solidFill>
                  <a:srgbClr val="000000"/>
                </a:solidFill>
                <a:latin typeface="Canva Sans"/>
              </a:rPr>
              <a:t>Fluctuation and inconsistency in raw material prices may restrain the growth of paint dispenser market. </a:t>
            </a:r>
          </a:p>
          <a:p>
            <a:pPr marL="626101" lvl="1" indent="-313050">
              <a:lnSpc>
                <a:spcPts val="4059"/>
              </a:lnSpc>
              <a:buFont typeface="Arial"/>
              <a:buChar char="•"/>
            </a:pPr>
            <a:r>
              <a:rPr lang="en-US" sz="2899">
                <a:solidFill>
                  <a:srgbClr val="000000"/>
                </a:solidFill>
                <a:latin typeface="Canva Sans"/>
              </a:rPr>
              <a:t>Rise in global construction industry across the globe is expected to drive the growth of market in the following years.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7966213" y="1728077"/>
            <a:ext cx="4083298" cy="1220986"/>
          </a:xfrm>
          <a:custGeom>
            <a:rect l="l" t="t" r="r" b="b"/>
            <a:pathLst>
              <a:path w="4083298" h="1220986">
                <a:moveTo>
                  <a:pt x="0" y="0"/>
                </a:moveTo>
                <a:lnTo>
                  <a:pt x="4083298" y="0"/>
                </a:lnTo>
                <a:lnTo>
                  <a:pt x="4083298" y="1220986"/>
                </a:lnTo>
                <a:lnTo>
                  <a:pt x="0" y="1220986"/>
                </a:lnTo>
                <a:lnTo>
                  <a:pt x="0" y="0"/>
                </a:lnTo>
                <a:close/>
              </a:path>
            </a:pathLst>
          </a:custGeom>
          <a:blipFill>
            <a:blip r:embed="rId3"/>
            <a:stretch>
              <a:fillRect r="-245" b="-819"/>
            </a:stretch>
          </a:blipFill>
        </p:spPr>
        <p:txBody>
          <a:bodyPr/>
          <a:lstStyle/>
          <a:p/>
        </p:txBody>
      </p:sp>
      <p:sp>
        <p:nvSpPr>
          <p:cNvPr id="4" name="Freeform 4"/>
          <p:cNvSpPr/>
          <p:nvPr/>
        </p:nvSpPr>
        <p:spPr>
          <a:xfrm>
            <a:off x="12997446" y="1728077"/>
            <a:ext cx="4641082" cy="915295"/>
          </a:xfrm>
          <a:custGeom>
            <a:rect l="l" t="t" r="r" b="b"/>
            <a:pathLst>
              <a:path w="4641082" h="915295">
                <a:moveTo>
                  <a:pt x="0" y="0"/>
                </a:moveTo>
                <a:lnTo>
                  <a:pt x="4641082" y="0"/>
                </a:lnTo>
                <a:lnTo>
                  <a:pt x="4641082" y="915295"/>
                </a:lnTo>
                <a:lnTo>
                  <a:pt x="0" y="915295"/>
                </a:lnTo>
                <a:lnTo>
                  <a:pt x="0" y="0"/>
                </a:lnTo>
                <a:close/>
              </a:path>
            </a:pathLst>
          </a:custGeom>
          <a:blipFill>
            <a:blip r:embed="rId4"/>
            <a:stretch>
              <a:fillRect l="-19257" t="-67058" r="-19953" b="-68235"/>
            </a:stretch>
          </a:blipFill>
        </p:spPr>
        <p:txBody>
          <a:bodyPr/>
          <a:lstStyle/>
          <a:p/>
        </p:txBody>
      </p:sp>
      <p:sp>
        <p:nvSpPr>
          <p:cNvPr id="5" name="Freeform 5"/>
          <p:cNvSpPr/>
          <p:nvPr/>
        </p:nvSpPr>
        <p:spPr>
          <a:xfrm>
            <a:off x="7648355" y="3719313"/>
            <a:ext cx="5401046" cy="1212866"/>
          </a:xfrm>
          <a:custGeom>
            <a:rect l="l" t="t" r="r" b="b"/>
            <a:pathLst>
              <a:path w="5401046" h="1212866">
                <a:moveTo>
                  <a:pt x="0" y="0"/>
                </a:moveTo>
                <a:lnTo>
                  <a:pt x="5401046" y="0"/>
                </a:lnTo>
                <a:lnTo>
                  <a:pt x="5401046" y="1212866"/>
                </a:lnTo>
                <a:lnTo>
                  <a:pt x="0" y="1212866"/>
                </a:lnTo>
                <a:lnTo>
                  <a:pt x="0" y="0"/>
                </a:lnTo>
                <a:close/>
              </a:path>
            </a:pathLst>
          </a:custGeom>
          <a:blipFill>
            <a:blip r:embed="rId5"/>
            <a:stretch>
              <a:fillRect l="-1961" r="-2833"/>
            </a:stretch>
          </a:blipFill>
        </p:spPr>
        <p:txBody>
          <a:bodyPr/>
          <a:lstStyle/>
          <a:p/>
        </p:txBody>
      </p:sp>
      <p:sp>
        <p:nvSpPr>
          <p:cNvPr id="6" name="Freeform 6"/>
          <p:cNvSpPr/>
          <p:nvPr/>
        </p:nvSpPr>
        <p:spPr>
          <a:xfrm>
            <a:off x="13978920" y="2949063"/>
            <a:ext cx="3280380" cy="2397558"/>
          </a:xfrm>
          <a:custGeom>
            <a:rect l="l" t="t" r="r" b="b"/>
            <a:pathLst>
              <a:path w="3280380" h="2397558">
                <a:moveTo>
                  <a:pt x="0" y="0"/>
                </a:moveTo>
                <a:lnTo>
                  <a:pt x="3280380" y="0"/>
                </a:lnTo>
                <a:lnTo>
                  <a:pt x="3280380" y="2397558"/>
                </a:lnTo>
                <a:lnTo>
                  <a:pt x="0" y="2397558"/>
                </a:lnTo>
                <a:lnTo>
                  <a:pt x="0" y="0"/>
                </a:lnTo>
                <a:close/>
              </a:path>
            </a:pathLst>
          </a:custGeom>
          <a:blipFill>
            <a:blip r:embed="rId6"/>
            <a:stretch>
              <a:fillRect l="-13172" t="-36627" r="-14305" b="-37790"/>
            </a:stretch>
          </a:blipFill>
        </p:spPr>
        <p:txBody>
          <a:bodyPr/>
          <a:lstStyle/>
          <a:p/>
        </p:txBody>
      </p:sp>
      <p:sp>
        <p:nvSpPr>
          <p:cNvPr id="7" name="Freeform 7"/>
          <p:cNvSpPr/>
          <p:nvPr/>
        </p:nvSpPr>
        <p:spPr>
          <a:xfrm>
            <a:off x="7564113" y="5532254"/>
            <a:ext cx="4887497" cy="1291515"/>
          </a:xfrm>
          <a:custGeom>
            <a:rect l="l" t="t" r="r" b="b"/>
            <a:pathLst>
              <a:path w="4887497" h="1291515">
                <a:moveTo>
                  <a:pt x="0" y="0"/>
                </a:moveTo>
                <a:lnTo>
                  <a:pt x="4887498" y="0"/>
                </a:lnTo>
                <a:lnTo>
                  <a:pt x="4887498" y="1291514"/>
                </a:lnTo>
                <a:lnTo>
                  <a:pt x="0" y="1291514"/>
                </a:lnTo>
                <a:lnTo>
                  <a:pt x="0" y="0"/>
                </a:lnTo>
                <a:close/>
              </a:path>
            </a:pathLst>
          </a:custGeom>
          <a:blipFill>
            <a:blip r:embed="rId7"/>
            <a:stretch>
              <a:fillRect l="-518" t="-141176" r="-518" b="-141176"/>
            </a:stretch>
          </a:blipFill>
        </p:spPr>
        <p:txBody>
          <a:bodyPr/>
          <a:lstStyle/>
          <a:p/>
        </p:txBody>
      </p:sp>
      <p:sp>
        <p:nvSpPr>
          <p:cNvPr id="8" name="Freeform 8"/>
          <p:cNvSpPr/>
          <p:nvPr/>
        </p:nvSpPr>
        <p:spPr>
          <a:xfrm>
            <a:off x="12730831" y="5612488"/>
            <a:ext cx="5174312" cy="1399609"/>
          </a:xfrm>
          <a:custGeom>
            <a:rect l="l" t="t" r="r" b="b"/>
            <a:pathLst>
              <a:path w="5174312" h="1399609">
                <a:moveTo>
                  <a:pt x="0" y="0"/>
                </a:moveTo>
                <a:lnTo>
                  <a:pt x="5174312" y="0"/>
                </a:lnTo>
                <a:lnTo>
                  <a:pt x="5174312" y="1399609"/>
                </a:lnTo>
                <a:lnTo>
                  <a:pt x="0" y="1399609"/>
                </a:lnTo>
                <a:lnTo>
                  <a:pt x="0" y="0"/>
                </a:lnTo>
                <a:close/>
              </a:path>
            </a:pathLst>
          </a:custGeom>
          <a:blipFill>
            <a:blip r:embed="rId8"/>
            <a:stretch>
              <a:fillRect/>
            </a:stretch>
          </a:blipFill>
        </p:spPr>
        <p:txBody>
          <a:bodyPr/>
          <a:lstStyle/>
          <a:p/>
        </p:txBody>
      </p:sp>
      <p:sp>
        <p:nvSpPr>
          <p:cNvPr id="9" name="Freeform 9"/>
          <p:cNvSpPr/>
          <p:nvPr/>
        </p:nvSpPr>
        <p:spPr>
          <a:xfrm>
            <a:off x="7648355" y="7138093"/>
            <a:ext cx="4401156" cy="1473268"/>
          </a:xfrm>
          <a:custGeom>
            <a:rect l="l" t="t" r="r" b="b"/>
            <a:pathLst>
              <a:path w="4401156" h="1473268">
                <a:moveTo>
                  <a:pt x="0" y="0"/>
                </a:moveTo>
                <a:lnTo>
                  <a:pt x="4401156" y="0"/>
                </a:lnTo>
                <a:lnTo>
                  <a:pt x="4401156" y="1473269"/>
                </a:lnTo>
                <a:lnTo>
                  <a:pt x="0" y="1473269"/>
                </a:lnTo>
                <a:lnTo>
                  <a:pt x="0" y="0"/>
                </a:lnTo>
                <a:close/>
              </a:path>
            </a:pathLst>
          </a:custGeom>
          <a:blipFill>
            <a:blip r:embed="rId9"/>
            <a:stretch>
              <a:fillRect l="-8474" t="-64556" r="-8898" b="-65822"/>
            </a:stretch>
          </a:blipFill>
        </p:spPr>
        <p:txBody>
          <a:bodyPr/>
          <a:lstStyle/>
          <a:p/>
        </p:txBody>
      </p:sp>
      <p:sp>
        <p:nvSpPr>
          <p:cNvPr id="10" name="Freeform 10"/>
          <p:cNvSpPr/>
          <p:nvPr/>
        </p:nvSpPr>
        <p:spPr>
          <a:xfrm>
            <a:off x="2306272" y="6888813"/>
            <a:ext cx="4341958" cy="1971829"/>
          </a:xfrm>
          <a:custGeom>
            <a:rect l="l" t="t" r="r" b="b"/>
            <a:pathLst>
              <a:path w="4341958" h="1971829">
                <a:moveTo>
                  <a:pt x="0" y="0"/>
                </a:moveTo>
                <a:lnTo>
                  <a:pt x="4341958" y="0"/>
                </a:lnTo>
                <a:lnTo>
                  <a:pt x="4341958" y="1971829"/>
                </a:lnTo>
                <a:lnTo>
                  <a:pt x="0" y="1971829"/>
                </a:lnTo>
                <a:lnTo>
                  <a:pt x="0" y="0"/>
                </a:lnTo>
                <a:close/>
              </a:path>
            </a:pathLst>
          </a:custGeom>
          <a:blipFill>
            <a:blip r:embed="rId10"/>
            <a:stretch>
              <a:fillRect l="-566" t="-51870" r="-1359" b="-72568"/>
            </a:stretch>
          </a:blipFill>
        </p:spPr>
        <p:txBody>
          <a:bodyPr/>
          <a:lstStyle/>
          <a:p/>
        </p:txBody>
      </p:sp>
      <p:sp>
        <p:nvSpPr>
          <p:cNvPr id="11" name="Freeform 11"/>
          <p:cNvSpPr/>
          <p:nvPr/>
        </p:nvSpPr>
        <p:spPr>
          <a:xfrm>
            <a:off x="13049400" y="7316524"/>
            <a:ext cx="4261854" cy="1362975"/>
          </a:xfrm>
          <a:custGeom>
            <a:rect l="l" t="t" r="r" b="b"/>
            <a:pathLst>
              <a:path w="4261854" h="1362975">
                <a:moveTo>
                  <a:pt x="0" y="0"/>
                </a:moveTo>
                <a:lnTo>
                  <a:pt x="4261854" y="0"/>
                </a:lnTo>
                <a:lnTo>
                  <a:pt x="4261854" y="1362976"/>
                </a:lnTo>
                <a:lnTo>
                  <a:pt x="0" y="1362976"/>
                </a:lnTo>
                <a:lnTo>
                  <a:pt x="0" y="0"/>
                </a:lnTo>
                <a:close/>
              </a:path>
            </a:pathLst>
          </a:custGeom>
          <a:blipFill>
            <a:blip r:embed="rId11"/>
            <a:stretch>
              <a:fillRect l="-6000" t="-103186" r="-6499" b="-148586"/>
            </a:stretch>
          </a:blipFill>
        </p:spPr>
        <p:txBody>
          <a:bodyPr/>
          <a:lstStyle/>
          <a:p/>
        </p:txBody>
      </p:sp>
      <p:sp>
        <p:nvSpPr>
          <p:cNvPr id="12" name="Freeform 12"/>
          <p:cNvSpPr/>
          <p:nvPr/>
        </p:nvSpPr>
        <p:spPr>
          <a:xfrm>
            <a:off x="2353897" y="9174426"/>
            <a:ext cx="7035198" cy="833326"/>
          </a:xfrm>
          <a:custGeom>
            <a:rect l="l" t="t" r="r" b="b"/>
            <a:pathLst>
              <a:path w="7035197" h="833326">
                <a:moveTo>
                  <a:pt x="0" y="0"/>
                </a:moveTo>
                <a:lnTo>
                  <a:pt x="7035198" y="0"/>
                </a:lnTo>
                <a:lnTo>
                  <a:pt x="7035198" y="833327"/>
                </a:lnTo>
                <a:lnTo>
                  <a:pt x="0" y="833327"/>
                </a:lnTo>
                <a:lnTo>
                  <a:pt x="0" y="0"/>
                </a:lnTo>
                <a:close/>
              </a:path>
            </a:pathLst>
          </a:custGeom>
          <a:blipFill>
            <a:blip r:embed="rId12"/>
            <a:stretch>
              <a:fillRect l="-1822" t="-201923" r="-5239" b="-207692"/>
            </a:stretch>
          </a:blipFill>
        </p:spPr>
        <p:txBody>
          <a:bodyPr/>
          <a:lstStyle/>
          <a:p/>
        </p:txBody>
      </p:sp>
      <p:sp>
        <p:nvSpPr>
          <p:cNvPr id="13" name="Freeform 13"/>
          <p:cNvSpPr/>
          <p:nvPr/>
        </p:nvSpPr>
        <p:spPr>
          <a:xfrm>
            <a:off x="10192599" y="8627770"/>
            <a:ext cx="6063602" cy="1379982"/>
          </a:xfrm>
          <a:custGeom>
            <a:rect l="l" t="t" r="r" b="b"/>
            <a:pathLst>
              <a:path w="6063602" h="1379982">
                <a:moveTo>
                  <a:pt x="0" y="0"/>
                </a:moveTo>
                <a:lnTo>
                  <a:pt x="6063601" y="0"/>
                </a:lnTo>
                <a:lnTo>
                  <a:pt x="6063601" y="1379983"/>
                </a:lnTo>
                <a:lnTo>
                  <a:pt x="0" y="1379983"/>
                </a:lnTo>
                <a:lnTo>
                  <a:pt x="0" y="0"/>
                </a:lnTo>
                <a:close/>
              </a:path>
            </a:pathLst>
          </a:custGeom>
          <a:blipFill>
            <a:blip r:embed="rId13"/>
            <a:stretch>
              <a:fillRect t="-161299" b="-178097"/>
            </a:stretch>
          </a:blipFill>
        </p:spPr>
        <p:txBody>
          <a:bodyPr/>
          <a:lstStyle/>
          <a:p/>
        </p:txBody>
      </p:sp>
      <p:sp>
        <p:nvSpPr>
          <p:cNvPr id="14" name="TextBox 14"/>
          <p:cNvSpPr txBox="1"/>
          <p:nvPr/>
        </p:nvSpPr>
        <p:spPr>
          <a:xfrm>
            <a:off x="4920030" y="556502"/>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2A2015">
                <a:alpha val="60000"/>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FFFFFF"/>
                </a:solidFill>
                <a:latin typeface="Georgia Pro Bold"/>
              </a:rPr>
              <a:t>For Full Report</a:t>
            </a:r>
          </a:p>
        </p:txBody>
      </p:sp>
      <p:sp>
        <p:nvSpPr>
          <p:cNvPr id="7" name="TextBox 7"/>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FFFFFF"/>
                </a:solidFill>
                <a:latin typeface="Canva Sans Bold"/>
              </a:rPr>
              <a:t>Contact us</a:t>
            </a:r>
          </a:p>
        </p:txBody>
      </p:sp>
      <p:sp>
        <p:nvSpPr>
          <p:cNvPr id="8" name="Freeform 8"/>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9" name="TextBox 9"/>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FFFFFF"/>
                </a:solidFill>
                <a:latin typeface="Lato Bold"/>
              </a:rPr>
              <a:t>COGNITIVE MARKET RESEARCH</a:t>
            </a:r>
          </a:p>
        </p:txBody>
      </p:sp>
      <p:sp>
        <p:nvSpPr>
          <p:cNvPr id="10" name="TextBox 10"/>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FFFFFF"/>
                </a:solidFill>
                <a:latin typeface="Lato"/>
              </a:rPr>
              <a:t>Tel: +1 312-376-8303 | +44 020-8123-0732</a:t>
            </a:r>
          </a:p>
          <a:p>
            <a:pPr algn="ctr">
              <a:lnSpc>
                <a:spcPts val="4928"/>
              </a:lnSpc>
              <a:spcBef>
                <a:spcPct val="0"/>
              </a:spcBef>
            </a:pPr>
            <a:r>
              <a:rPr lang="en-US" sz="3520" spc="352">
                <a:solidFill>
                  <a:srgbClr val="FFFFFF"/>
                </a:solidFill>
                <a:latin typeface="Lato"/>
              </a:rPr>
              <a:t>India: (+91) 983-496-8611</a:t>
            </a:r>
          </a:p>
        </p:txBody>
      </p:sp>
      <p:sp>
        <p:nvSpPr>
          <p:cNvPr id="11" name="TextBox 11"/>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FFFFFF"/>
                </a:solidFill>
                <a:latin typeface="Lato"/>
              </a:rPr>
              <a:t>sales@cognitivemarketresearch.com</a:t>
            </a:r>
          </a:p>
        </p:txBody>
      </p:sp>
      <p:sp>
        <p:nvSpPr>
          <p:cNvPr id="12" name="TextBox 12"/>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FFFFFF"/>
                </a:solidFill>
                <a:latin typeface="Lato"/>
              </a:rPr>
              <a:t>Access the Full Report :</a:t>
            </a:r>
            <a:r>
              <a:rPr lang="en-US" sz="4130" u="sng" spc="413">
                <a:solidFill>
                  <a:srgbClr val="FFFFFF"/>
                </a:solidFill>
                <a:latin typeface="Lato"/>
                <a:hlinkClick r:id="rId4" tooltip="https://tinyurl.com/5n7jdd4y"/>
              </a:rPr>
              <a:t> https://tinyurl.com/5n7jdd4y</a:t>
            </a:r>
          </a:p>
        </p:txBody>
      </p:sp>
      <p:sp>
        <p:nvSpPr>
          <p:cNvPr id="13" name="TextBox 13"/>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FFFFFF"/>
                </a:solidFill>
                <a:latin typeface="Lato"/>
              </a:rPr>
              <a:t>Please visit our website:</a:t>
            </a:r>
          </a:p>
          <a:p>
            <a:pPr algn="ctr">
              <a:lnSpc>
                <a:spcPts val="3394"/>
              </a:lnSpc>
            </a:pPr>
            <a:r>
              <a:rPr lang="en-US" sz="3233" u="sng" spc="323">
                <a:solidFill>
                  <a:srgbClr val="FFFFFF"/>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Paint Dispenser Market Report 2023</dc:title>
  <cp:lastModifiedBy>decipher market</cp:lastModifiedBy>
  <cp:revision>2</cp:revision>
  <dcterms:created xsi:type="dcterms:W3CDTF">2006-08-16T00:00:00Z</dcterms:created>
  <dcterms:modified xsi:type="dcterms:W3CDTF">2024-02-15T11:02:59Z</dcterms:modified>
</cp:coreProperties>
</file>