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4wafrtj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B65C5C">
                <a:alpha val="84706"/>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3851" y="9405921"/>
            <a:ext cx="8076298" cy="688974"/>
          </a:xfrm>
          <a:prstGeom prst="rect">
            <a:avLst/>
          </a:prstGeom>
        </p:spPr>
        <p:txBody>
          <a:bodyPr lIns="0" tIns="0" rIns="0" bIns="0" rtlCol="0" anchor="t">
            <a:spAutoFit/>
          </a:bodyPr>
          <a:lstStyle/>
          <a:p>
            <a:pPr algn="ctr">
              <a:lnSpc>
                <a:spcPts val="5600"/>
              </a:lnSpc>
            </a:pPr>
            <a:r>
              <a:rPr lang="en-US" sz="4000">
                <a:solidFill>
                  <a:srgbClr val="F8F8F8"/>
                </a:solidFill>
                <a:latin typeface="DM Sans"/>
              </a:rPr>
              <a:t>Global,Regional,CountryAnalysis</a:t>
            </a:r>
          </a:p>
        </p:txBody>
      </p:sp>
      <p:sp>
        <p:nvSpPr>
          <p:cNvPr id="7" name="TextBox 7"/>
          <p:cNvSpPr txBox="1"/>
          <p:nvPr/>
        </p:nvSpPr>
        <p:spPr>
          <a:xfrm>
            <a:off x="198847" y="3484512"/>
            <a:ext cx="8626997" cy="3904109"/>
          </a:xfrm>
          <a:prstGeom prst="rect">
            <a:avLst/>
          </a:prstGeom>
        </p:spPr>
        <p:txBody>
          <a:bodyPr lIns="0" tIns="0" rIns="0" bIns="0" rtlCol="0" anchor="t">
            <a:spAutoFit/>
          </a:bodyPr>
          <a:lstStyle/>
          <a:p>
            <a:pPr>
              <a:lnSpc>
                <a:spcPts val="7644"/>
              </a:lnSpc>
            </a:pPr>
            <a:r>
              <a:rPr lang="en-US" sz="7200">
                <a:solidFill>
                  <a:srgbClr val="F8F8F8"/>
                </a:solidFill>
                <a:latin typeface="Canva Sans"/>
              </a:rPr>
              <a:t>GLOBAL </a:t>
            </a:r>
          </a:p>
          <a:p>
            <a:pPr>
              <a:lnSpc>
                <a:spcPts val="7644"/>
              </a:lnSpc>
            </a:pPr>
            <a:r>
              <a:rPr lang="en-US" sz="7200">
                <a:solidFill>
                  <a:srgbClr val="F8F8F8"/>
                </a:solidFill>
                <a:latin typeface="Canva Sans"/>
              </a:rPr>
              <a:t>PAINT BRUSH SET </a:t>
            </a:r>
          </a:p>
          <a:p>
            <a:pPr>
              <a:lnSpc>
                <a:spcPts val="7644"/>
              </a:lnSpc>
            </a:pPr>
            <a:r>
              <a:rPr lang="en-US" sz="7200">
                <a:solidFill>
                  <a:srgbClr val="F8F8F8"/>
                </a:solidFill>
                <a:latin typeface="Canva Sans"/>
              </a:rPr>
              <a:t>MARKET REPORT </a:t>
            </a:r>
          </a:p>
          <a:p>
            <a:pPr>
              <a:lnSpc>
                <a:spcPts val="7644"/>
              </a:lnSpc>
            </a:pPr>
            <a:r>
              <a:rPr lang="en-US" sz="7200">
                <a:solidFill>
                  <a:srgbClr val="F8F8F8"/>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20" r="-20"/>
            </a:stretch>
          </a:blipFill>
        </p:spPr>
        <p:txBody>
          <a:bodyPr/>
          <a:lstStyle/>
          <a:p/>
        </p:txBody>
      </p:sp>
      <p:sp>
        <p:nvSpPr>
          <p:cNvPr id="3" name="TextBox 3"/>
          <p:cNvSpPr txBox="1"/>
          <p:nvPr/>
        </p:nvSpPr>
        <p:spPr>
          <a:xfrm>
            <a:off x="5080096" y="610324"/>
            <a:ext cx="8127807" cy="922478"/>
          </a:xfrm>
          <a:prstGeom prst="rect">
            <a:avLst/>
          </a:prstGeom>
        </p:spPr>
        <p:txBody>
          <a:bodyPr lIns="0" tIns="0" rIns="0" bIns="0" rtlCol="0" anchor="t">
            <a:spAutoFit/>
          </a:bodyPr>
          <a:lstStyle/>
          <a:p>
            <a:pPr algn="ctr">
              <a:lnSpc>
                <a:spcPts val="7128"/>
              </a:lnSpc>
            </a:pPr>
            <a:r>
              <a:rPr lang="en-US" sz="6662">
                <a:solidFill>
                  <a:srgbClr val="000000"/>
                </a:solidFill>
                <a:latin typeface="Canva Sans"/>
              </a:rPr>
              <a:t>INTRODUCTION</a:t>
            </a:r>
          </a:p>
        </p:txBody>
      </p:sp>
      <p:sp>
        <p:nvSpPr>
          <p:cNvPr id="4" name="TextBox 4"/>
          <p:cNvSpPr txBox="1"/>
          <p:nvPr/>
        </p:nvSpPr>
        <p:spPr>
          <a:xfrm>
            <a:off x="397695" y="2039299"/>
            <a:ext cx="8584245" cy="7753985"/>
          </a:xfrm>
          <a:prstGeom prst="rect">
            <a:avLst/>
          </a:prstGeom>
        </p:spPr>
        <p:txBody>
          <a:bodyPr lIns="0" tIns="0" rIns="0" bIns="0" rtlCol="0" anchor="t">
            <a:spAutoFit/>
          </a:bodyPr>
          <a:lstStyle/>
          <a:p>
            <a:pPr>
              <a:lnSpc>
                <a:spcPts val="3639"/>
              </a:lnSpc>
              <a:spcBef>
                <a:spcPct val="0"/>
              </a:spcBef>
            </a:pPr>
            <a:r>
              <a:rPr lang="en-US" sz="2599">
                <a:solidFill>
                  <a:srgbClr val="000000"/>
                </a:solidFill>
                <a:latin typeface="Montserrat"/>
              </a:rPr>
              <a:t>In recent years, the paintbrush set industry has seen tremendous expansion and diversification. These sets, which include a variety of brushes for various painting techniques, appeal to a wide range of customers. Several factors influence the market, including the increase of the worldwide art and craft business, the growing popularity of DIY projects, and the expansion of the building and home renovation sectors. Professional artists, hobbyists, and DIY enthusiasts are among the customers. Furthermore, to accommodate changing consumer tastes, producers have incorporated creative designs and eco-friendly materials. The competitive landscape of the market is defined by both known brands and developing businesses, resulting in a diverse range of alternatives and price ranges.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42222"/>
            </a:stretch>
          </a:blipFill>
        </p:spPr>
        <p:txBody>
          <a:bodyPr/>
          <a:lstStyle/>
          <a:p/>
        </p:txBody>
      </p:sp>
      <p:grpSp>
        <p:nvGrpSpPr>
          <p:cNvPr id="3" name="Group 3"/>
          <p:cNvGrpSpPr/>
          <p:nvPr/>
        </p:nvGrpSpPr>
        <p:grpSpPr>
          <a:xfrm>
            <a:off x="10273217" y="3880494"/>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8B54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616685" y="4190858"/>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7" name="Group 7"/>
          <p:cNvGrpSpPr/>
          <p:nvPr/>
        </p:nvGrpSpPr>
        <p:grpSpPr>
          <a:xfrm>
            <a:off x="10569171" y="4109406"/>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837687" y="4586935"/>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2023- 2030</a:t>
            </a:r>
          </a:p>
        </p:txBody>
      </p:sp>
      <p:sp>
        <p:nvSpPr>
          <p:cNvPr id="14" name="TextBox 14"/>
          <p:cNvSpPr txBox="1"/>
          <p:nvPr/>
        </p:nvSpPr>
        <p:spPr>
          <a:xfrm>
            <a:off x="12308578" y="4246546"/>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5.90%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827" b="-10950"/>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04080" y="2694292"/>
            <a:ext cx="7225224" cy="3105833"/>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471320" y="2265396"/>
            <a:ext cx="901314" cy="3843953"/>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04080" y="6201809"/>
            <a:ext cx="7225224" cy="3056491"/>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E3E4F"/>
            </a:solidFill>
          </p:spPr>
          <p:txBody>
            <a:bodyPr/>
            <a:lstStyle/>
            <a:p/>
          </p:txBody>
        </p:sp>
      </p:grpSp>
      <p:grpSp>
        <p:nvGrpSpPr>
          <p:cNvPr id="12" name="Group 12"/>
          <p:cNvGrpSpPr/>
          <p:nvPr/>
        </p:nvGrpSpPr>
        <p:grpSpPr>
          <a:xfrm rot="5400000">
            <a:off x="1471320" y="5822256"/>
            <a:ext cx="901314" cy="3843953"/>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885025" y="3516959"/>
            <a:ext cx="5470195" cy="1225550"/>
          </a:xfrm>
          <a:prstGeom prst="rect">
            <a:avLst/>
          </a:prstGeom>
        </p:spPr>
        <p:txBody>
          <a:bodyPr lIns="0" tIns="0" rIns="0" bIns="0" rtlCol="0" anchor="t">
            <a:spAutoFit/>
          </a:bodyPr>
          <a:lstStyle/>
          <a:p>
            <a:pPr marL="755652" lvl="1" indent="-377826">
              <a:lnSpc>
                <a:spcPts val="4900"/>
              </a:lnSpc>
              <a:buFont typeface="Arial"/>
              <a:buChar char="•"/>
            </a:pPr>
            <a:r>
              <a:rPr lang="en-US" sz="3500">
                <a:solidFill>
                  <a:srgbClr val="FFFFFF"/>
                </a:solidFill>
                <a:latin typeface="Montserrat"/>
              </a:rPr>
              <a:t>Animal Hair</a:t>
            </a:r>
          </a:p>
          <a:p>
            <a:pPr marL="755652" lvl="1" indent="-377826">
              <a:lnSpc>
                <a:spcPts val="4900"/>
              </a:lnSpc>
              <a:buFont typeface="Arial"/>
              <a:buChar char="•"/>
            </a:pPr>
            <a:r>
              <a:rPr lang="en-US" sz="3500">
                <a:solidFill>
                  <a:srgbClr val="FFFFFF"/>
                </a:solidFill>
                <a:latin typeface="Montserrat"/>
              </a:rPr>
              <a:t>Synthetic Brush</a:t>
            </a:r>
          </a:p>
        </p:txBody>
      </p:sp>
      <p:sp>
        <p:nvSpPr>
          <p:cNvPr id="16" name="TextBox 16"/>
          <p:cNvSpPr txBox="1"/>
          <p:nvPr/>
        </p:nvSpPr>
        <p:spPr>
          <a:xfrm>
            <a:off x="272969" y="3979567"/>
            <a:ext cx="3298015" cy="410766"/>
          </a:xfrm>
          <a:prstGeom prst="rect">
            <a:avLst/>
          </a:prstGeom>
        </p:spPr>
        <p:txBody>
          <a:bodyPr lIns="0" tIns="0" rIns="0" bIns="0" rtlCol="0" anchor="t">
            <a:spAutoFit/>
          </a:bodyPr>
          <a:lstStyle/>
          <a:p>
            <a:pPr algn="ctr">
              <a:lnSpc>
                <a:spcPts val="3089"/>
              </a:lnSpc>
            </a:pPr>
            <a:r>
              <a:rPr lang="en-US" sz="3058">
                <a:solidFill>
                  <a:srgbClr val="43B4BE"/>
                </a:solidFill>
                <a:latin typeface="Montserrat Classic"/>
              </a:rPr>
              <a:t>Type Segment </a:t>
            </a:r>
          </a:p>
        </p:txBody>
      </p:sp>
      <p:sp>
        <p:nvSpPr>
          <p:cNvPr id="17" name="TextBox 17"/>
          <p:cNvSpPr txBox="1"/>
          <p:nvPr/>
        </p:nvSpPr>
        <p:spPr>
          <a:xfrm>
            <a:off x="3768327" y="6389347"/>
            <a:ext cx="5703591" cy="2463800"/>
          </a:xfrm>
          <a:prstGeom prst="rect">
            <a:avLst/>
          </a:prstGeom>
        </p:spPr>
        <p:txBody>
          <a:bodyPr lIns="0" tIns="0" rIns="0" bIns="0" rtlCol="0" anchor="t">
            <a:spAutoFit/>
          </a:bodyPr>
          <a:lstStyle/>
          <a:p>
            <a:pPr marL="755652" lvl="1" indent="-377826">
              <a:lnSpc>
                <a:spcPts val="4900"/>
              </a:lnSpc>
              <a:buFont typeface="Arial"/>
              <a:buChar char="•"/>
            </a:pPr>
            <a:r>
              <a:rPr lang="en-US" sz="3500">
                <a:solidFill>
                  <a:srgbClr val="FFFFFF"/>
                </a:solidFill>
                <a:latin typeface="Montserrat"/>
              </a:rPr>
              <a:t>Automotive</a:t>
            </a:r>
          </a:p>
          <a:p>
            <a:pPr marL="755652" lvl="1" indent="-377826">
              <a:lnSpc>
                <a:spcPts val="4900"/>
              </a:lnSpc>
              <a:buFont typeface="Arial"/>
              <a:buChar char="•"/>
            </a:pPr>
            <a:r>
              <a:rPr lang="en-US" sz="3500">
                <a:solidFill>
                  <a:srgbClr val="FFFFFF"/>
                </a:solidFill>
                <a:latin typeface="Montserrat"/>
              </a:rPr>
              <a:t>Aerospace and Defense</a:t>
            </a:r>
          </a:p>
          <a:p>
            <a:pPr marL="755652" lvl="1" indent="-377826">
              <a:lnSpc>
                <a:spcPts val="4900"/>
              </a:lnSpc>
              <a:buFont typeface="Arial"/>
              <a:buChar char="•"/>
            </a:pPr>
            <a:r>
              <a:rPr lang="en-US" sz="3500">
                <a:solidFill>
                  <a:srgbClr val="FFFFFF"/>
                </a:solidFill>
                <a:latin typeface="Montserrat"/>
              </a:rPr>
              <a:t>Construction</a:t>
            </a:r>
          </a:p>
        </p:txBody>
      </p:sp>
      <p:sp>
        <p:nvSpPr>
          <p:cNvPr id="18" name="TextBox 18"/>
          <p:cNvSpPr txBox="1"/>
          <p:nvPr/>
        </p:nvSpPr>
        <p:spPr>
          <a:xfrm>
            <a:off x="272969" y="7370371"/>
            <a:ext cx="3298015" cy="795348"/>
          </a:xfrm>
          <a:prstGeom prst="rect">
            <a:avLst/>
          </a:prstGeom>
        </p:spPr>
        <p:txBody>
          <a:bodyPr lIns="0" tIns="0" rIns="0" bIns="0" rtlCol="0" anchor="t">
            <a:spAutoFit/>
          </a:bodyPr>
          <a:lstStyle/>
          <a:p>
            <a:pPr algn="ctr">
              <a:lnSpc>
                <a:spcPts val="3089"/>
              </a:lnSpc>
            </a:pPr>
            <a:r>
              <a:rPr lang="en-US" sz="3058">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47803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38%</a:t>
            </a:r>
          </a:p>
        </p:txBody>
      </p:sp>
      <p:sp>
        <p:nvSpPr>
          <p:cNvPr id="4" name="TextBox 4"/>
          <p:cNvSpPr txBox="1"/>
          <p:nvPr/>
        </p:nvSpPr>
        <p:spPr>
          <a:xfrm>
            <a:off x="135983" y="299726"/>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Paint Brush Set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8B54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1A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B54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1A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B54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1A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Disposable Incomes to Propel Market Growth</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Competition from Low-cost Imports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sp>
        <p:nvSpPr>
          <p:cNvPr id="3" name="TextBox 3"/>
          <p:cNvSpPr txBox="1"/>
          <p:nvPr/>
        </p:nvSpPr>
        <p:spPr>
          <a:xfrm>
            <a:off x="418483" y="945822"/>
            <a:ext cx="8725517"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4" name="TextBox 4"/>
          <p:cNvSpPr txBox="1"/>
          <p:nvPr/>
        </p:nvSpPr>
        <p:spPr>
          <a:xfrm>
            <a:off x="214089" y="2177108"/>
            <a:ext cx="9134305" cy="7910830"/>
          </a:xfrm>
          <a:prstGeom prst="rect">
            <a:avLst/>
          </a:prstGeom>
        </p:spPr>
        <p:txBody>
          <a:bodyPr lIns="0" tIns="0" rIns="0" bIns="0" rtlCol="0" anchor="t">
            <a:spAutoFit/>
          </a:bodyPr>
          <a:lstStyle/>
          <a:p>
            <a:pPr marL="604516" lvl="1" indent="-302258">
              <a:lnSpc>
                <a:spcPts val="3919"/>
              </a:lnSpc>
              <a:buFont typeface="Arial"/>
              <a:buChar char="•"/>
            </a:pPr>
            <a:r>
              <a:rPr lang="en-US" sz="2799" spc="279">
                <a:solidFill>
                  <a:srgbClr val="000000"/>
                </a:solidFill>
                <a:latin typeface="Canva Sans"/>
              </a:rPr>
              <a:t>The Global Paint Brush Set Market is witnessing significant growth in the near future.</a:t>
            </a:r>
          </a:p>
          <a:p>
            <a:pPr marL="604516" lvl="1" indent="-302258">
              <a:lnSpc>
                <a:spcPts val="3919"/>
              </a:lnSpc>
              <a:buFont typeface="Arial"/>
              <a:buChar char="•"/>
            </a:pPr>
            <a:r>
              <a:rPr lang="en-US" sz="2799" spc="279">
                <a:solidFill>
                  <a:srgbClr val="000000"/>
                </a:solidFill>
                <a:latin typeface="Canva Sans"/>
              </a:rPr>
              <a:t>Animal hair brushes, particularly those of high-quality materials such as sable, squirrel, or hog hair, remain a major driver in the paintbrush set market. </a:t>
            </a:r>
          </a:p>
          <a:p>
            <a:pPr marL="604516" lvl="1" indent="-302258">
              <a:lnSpc>
                <a:spcPts val="3919"/>
              </a:lnSpc>
              <a:buFont typeface="Arial"/>
              <a:buChar char="•"/>
            </a:pPr>
            <a:r>
              <a:rPr lang="en-US" sz="2799" spc="279">
                <a:solidFill>
                  <a:srgbClr val="000000"/>
                </a:solidFill>
                <a:latin typeface="Canva Sans"/>
              </a:rPr>
              <a:t>Professional artists and discerning painters like them for their capacity to generate outstanding results, particularly in oil and watercolor painting. </a:t>
            </a:r>
          </a:p>
          <a:p>
            <a:pPr marL="604516" lvl="1" indent="-302258">
              <a:lnSpc>
                <a:spcPts val="3919"/>
              </a:lnSpc>
              <a:buFont typeface="Arial"/>
              <a:buChar char="•"/>
            </a:pPr>
            <a:r>
              <a:rPr lang="en-US" sz="2799" spc="279">
                <a:solidFill>
                  <a:srgbClr val="000000"/>
                </a:solidFill>
                <a:latin typeface="Canva Sans"/>
              </a:rPr>
              <a:t>Paintbrush sets are essential for attaining a high finish when painting walls and ceilings or applying coatings to various surfaces.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996" r="-10936"/>
            </a:stretch>
          </a:blipFill>
        </p:spPr>
        <p:txBody>
          <a:bodyPr/>
          <a:lstStyle/>
          <a:p/>
        </p:txBody>
      </p:sp>
      <p:sp>
        <p:nvSpPr>
          <p:cNvPr id="3" name="Freeform 3"/>
          <p:cNvSpPr/>
          <p:nvPr/>
        </p:nvSpPr>
        <p:spPr>
          <a:xfrm>
            <a:off x="444605" y="2400711"/>
            <a:ext cx="2344851" cy="1234955"/>
          </a:xfrm>
          <a:custGeom>
            <a:rect l="l" t="t" r="r" b="b"/>
            <a:pathLst>
              <a:path w="2344851" h="1234955">
                <a:moveTo>
                  <a:pt x="0" y="0"/>
                </a:moveTo>
                <a:lnTo>
                  <a:pt x="2344851" y="0"/>
                </a:lnTo>
                <a:lnTo>
                  <a:pt x="2344851" y="1234955"/>
                </a:lnTo>
                <a:lnTo>
                  <a:pt x="0" y="1234955"/>
                </a:lnTo>
                <a:lnTo>
                  <a:pt x="0" y="0"/>
                </a:lnTo>
                <a:close/>
              </a:path>
            </a:pathLst>
          </a:custGeom>
          <a:blipFill>
            <a:blip r:embed="rId3"/>
            <a:stretch>
              <a:fillRect/>
            </a:stretch>
          </a:blipFill>
        </p:spPr>
        <p:txBody>
          <a:bodyPr/>
          <a:lstStyle/>
          <a:p/>
        </p:txBody>
      </p:sp>
      <p:sp>
        <p:nvSpPr>
          <p:cNvPr id="4" name="Freeform 4"/>
          <p:cNvSpPr/>
          <p:nvPr/>
        </p:nvSpPr>
        <p:spPr>
          <a:xfrm>
            <a:off x="3425372" y="2489539"/>
            <a:ext cx="3255272" cy="1146127"/>
          </a:xfrm>
          <a:custGeom>
            <a:rect l="l" t="t" r="r" b="b"/>
            <a:pathLst>
              <a:path w="3255272" h="1146127">
                <a:moveTo>
                  <a:pt x="0" y="0"/>
                </a:moveTo>
                <a:lnTo>
                  <a:pt x="3255272" y="0"/>
                </a:lnTo>
                <a:lnTo>
                  <a:pt x="3255272" y="1146127"/>
                </a:lnTo>
                <a:lnTo>
                  <a:pt x="0" y="1146127"/>
                </a:lnTo>
                <a:lnTo>
                  <a:pt x="0" y="0"/>
                </a:lnTo>
                <a:close/>
              </a:path>
            </a:pathLst>
          </a:custGeom>
          <a:blipFill>
            <a:blip r:embed="rId4"/>
            <a:stretch>
              <a:fillRect/>
            </a:stretch>
          </a:blipFill>
        </p:spPr>
        <p:txBody>
          <a:bodyPr/>
          <a:lstStyle/>
          <a:p/>
        </p:txBody>
      </p:sp>
      <p:sp>
        <p:nvSpPr>
          <p:cNvPr id="5" name="Freeform 5"/>
          <p:cNvSpPr/>
          <p:nvPr/>
        </p:nvSpPr>
        <p:spPr>
          <a:xfrm>
            <a:off x="7318819" y="2077927"/>
            <a:ext cx="2710116" cy="1969351"/>
          </a:xfrm>
          <a:custGeom>
            <a:rect l="l" t="t" r="r" b="b"/>
            <a:pathLst>
              <a:path w="2710116" h="1969351">
                <a:moveTo>
                  <a:pt x="0" y="0"/>
                </a:moveTo>
                <a:lnTo>
                  <a:pt x="2710117" y="0"/>
                </a:lnTo>
                <a:lnTo>
                  <a:pt x="2710117" y="1969351"/>
                </a:lnTo>
                <a:lnTo>
                  <a:pt x="0" y="1969351"/>
                </a:lnTo>
                <a:lnTo>
                  <a:pt x="0" y="0"/>
                </a:lnTo>
                <a:close/>
              </a:path>
            </a:pathLst>
          </a:custGeom>
          <a:blipFill>
            <a:blip r:embed="rId5"/>
            <a:stretch>
              <a:fillRect/>
            </a:stretch>
          </a:blipFill>
        </p:spPr>
        <p:txBody>
          <a:bodyPr/>
          <a:lstStyle/>
          <a:p/>
        </p:txBody>
      </p:sp>
      <p:sp>
        <p:nvSpPr>
          <p:cNvPr id="6" name="Freeform 6"/>
          <p:cNvSpPr/>
          <p:nvPr/>
        </p:nvSpPr>
        <p:spPr>
          <a:xfrm>
            <a:off x="190934" y="4448380"/>
            <a:ext cx="3234438" cy="1390241"/>
          </a:xfrm>
          <a:custGeom>
            <a:rect l="l" t="t" r="r" b="b"/>
            <a:pathLst>
              <a:path w="3234438" h="1390241">
                <a:moveTo>
                  <a:pt x="0" y="0"/>
                </a:moveTo>
                <a:lnTo>
                  <a:pt x="3234438" y="0"/>
                </a:lnTo>
                <a:lnTo>
                  <a:pt x="3234438" y="1390240"/>
                </a:lnTo>
                <a:lnTo>
                  <a:pt x="0" y="1390240"/>
                </a:lnTo>
                <a:lnTo>
                  <a:pt x="0" y="0"/>
                </a:lnTo>
                <a:close/>
              </a:path>
            </a:pathLst>
          </a:custGeom>
          <a:blipFill>
            <a:blip r:embed="rId6"/>
            <a:stretch>
              <a:fillRect/>
            </a:stretch>
          </a:blipFill>
        </p:spPr>
        <p:txBody>
          <a:bodyPr/>
          <a:lstStyle/>
          <a:p/>
        </p:txBody>
      </p:sp>
      <p:sp>
        <p:nvSpPr>
          <p:cNvPr id="7" name="Freeform 7"/>
          <p:cNvSpPr/>
          <p:nvPr/>
        </p:nvSpPr>
        <p:spPr>
          <a:xfrm>
            <a:off x="3799445" y="3928443"/>
            <a:ext cx="2200397" cy="2200397"/>
          </a:xfrm>
          <a:custGeom>
            <a:rect l="l" t="t" r="r" b="b"/>
            <a:pathLst>
              <a:path w="2200397" h="2200397">
                <a:moveTo>
                  <a:pt x="0" y="0"/>
                </a:moveTo>
                <a:lnTo>
                  <a:pt x="2200397" y="0"/>
                </a:lnTo>
                <a:lnTo>
                  <a:pt x="2200397" y="2200397"/>
                </a:lnTo>
                <a:lnTo>
                  <a:pt x="0" y="2200397"/>
                </a:lnTo>
                <a:lnTo>
                  <a:pt x="0" y="0"/>
                </a:lnTo>
                <a:close/>
              </a:path>
            </a:pathLst>
          </a:custGeom>
          <a:blipFill>
            <a:blip r:embed="rId7"/>
            <a:stretch>
              <a:fillRect/>
            </a:stretch>
          </a:blipFill>
        </p:spPr>
        <p:txBody>
          <a:bodyPr/>
          <a:lstStyle/>
          <a:p/>
        </p:txBody>
      </p:sp>
      <p:sp>
        <p:nvSpPr>
          <p:cNvPr id="8" name="Freeform 8"/>
          <p:cNvSpPr/>
          <p:nvPr/>
        </p:nvSpPr>
        <p:spPr>
          <a:xfrm>
            <a:off x="6161811" y="4571153"/>
            <a:ext cx="3655021" cy="1422247"/>
          </a:xfrm>
          <a:custGeom>
            <a:rect l="l" t="t" r="r" b="b"/>
            <a:pathLst>
              <a:path w="3655021" h="1422247">
                <a:moveTo>
                  <a:pt x="0" y="0"/>
                </a:moveTo>
                <a:lnTo>
                  <a:pt x="3655021" y="0"/>
                </a:lnTo>
                <a:lnTo>
                  <a:pt x="3655021" y="1422247"/>
                </a:lnTo>
                <a:lnTo>
                  <a:pt x="0" y="1422247"/>
                </a:lnTo>
                <a:lnTo>
                  <a:pt x="0" y="0"/>
                </a:lnTo>
                <a:close/>
              </a:path>
            </a:pathLst>
          </a:custGeom>
          <a:blipFill>
            <a:blip r:embed="rId8"/>
            <a:stretch>
              <a:fillRect r="-523"/>
            </a:stretch>
          </a:blipFill>
        </p:spPr>
        <p:txBody>
          <a:bodyPr/>
          <a:lstStyle/>
          <a:p/>
        </p:txBody>
      </p:sp>
      <p:sp>
        <p:nvSpPr>
          <p:cNvPr id="9" name="Freeform 9"/>
          <p:cNvSpPr/>
          <p:nvPr/>
        </p:nvSpPr>
        <p:spPr>
          <a:xfrm>
            <a:off x="190934" y="6424115"/>
            <a:ext cx="5053944" cy="1263486"/>
          </a:xfrm>
          <a:custGeom>
            <a:rect l="l" t="t" r="r" b="b"/>
            <a:pathLst>
              <a:path w="5053944" h="1263486">
                <a:moveTo>
                  <a:pt x="0" y="0"/>
                </a:moveTo>
                <a:lnTo>
                  <a:pt x="5053944" y="0"/>
                </a:lnTo>
                <a:lnTo>
                  <a:pt x="5053944" y="1263486"/>
                </a:lnTo>
                <a:lnTo>
                  <a:pt x="0" y="1263486"/>
                </a:lnTo>
                <a:lnTo>
                  <a:pt x="0" y="0"/>
                </a:lnTo>
                <a:close/>
              </a:path>
            </a:pathLst>
          </a:custGeom>
          <a:blipFill>
            <a:blip r:embed="rId9"/>
            <a:stretch>
              <a:fillRect/>
            </a:stretch>
          </a:blipFill>
        </p:spPr>
        <p:txBody>
          <a:bodyPr/>
          <a:lstStyle/>
          <a:p/>
        </p:txBody>
      </p:sp>
      <p:sp>
        <p:nvSpPr>
          <p:cNvPr id="10" name="Freeform 10"/>
          <p:cNvSpPr/>
          <p:nvPr/>
        </p:nvSpPr>
        <p:spPr>
          <a:xfrm>
            <a:off x="6161811" y="6424115"/>
            <a:ext cx="3871999" cy="1334226"/>
          </a:xfrm>
          <a:custGeom>
            <a:rect l="l" t="t" r="r" b="b"/>
            <a:pathLst>
              <a:path w="3871999" h="1334226">
                <a:moveTo>
                  <a:pt x="0" y="0"/>
                </a:moveTo>
                <a:lnTo>
                  <a:pt x="3871999" y="0"/>
                </a:lnTo>
                <a:lnTo>
                  <a:pt x="3871999" y="1334227"/>
                </a:lnTo>
                <a:lnTo>
                  <a:pt x="0" y="1334227"/>
                </a:lnTo>
                <a:lnTo>
                  <a:pt x="0" y="0"/>
                </a:lnTo>
                <a:close/>
              </a:path>
            </a:pathLst>
          </a:custGeom>
          <a:blipFill>
            <a:blip r:embed="rId10"/>
            <a:stretch>
              <a:fillRect/>
            </a:stretch>
          </a:blipFill>
        </p:spPr>
        <p:txBody>
          <a:bodyPr/>
          <a:lstStyle/>
          <a:p/>
        </p:txBody>
      </p:sp>
      <p:sp>
        <p:nvSpPr>
          <p:cNvPr id="11" name="Freeform 11"/>
          <p:cNvSpPr/>
          <p:nvPr/>
        </p:nvSpPr>
        <p:spPr>
          <a:xfrm>
            <a:off x="190934" y="8004016"/>
            <a:ext cx="5267992" cy="1254284"/>
          </a:xfrm>
          <a:custGeom>
            <a:rect l="l" t="t" r="r" b="b"/>
            <a:pathLst>
              <a:path w="5267992" h="1254284">
                <a:moveTo>
                  <a:pt x="0" y="0"/>
                </a:moveTo>
                <a:lnTo>
                  <a:pt x="5267992" y="0"/>
                </a:lnTo>
                <a:lnTo>
                  <a:pt x="5267992" y="1254284"/>
                </a:lnTo>
                <a:lnTo>
                  <a:pt x="0" y="1254284"/>
                </a:lnTo>
                <a:lnTo>
                  <a:pt x="0" y="0"/>
                </a:lnTo>
                <a:close/>
              </a:path>
            </a:pathLst>
          </a:custGeom>
          <a:blipFill>
            <a:blip r:embed="rId11"/>
            <a:stretch>
              <a:fillRect/>
            </a:stretch>
          </a:blipFill>
        </p:spPr>
        <p:txBody>
          <a:bodyPr/>
          <a:lstStyle/>
          <a:p/>
        </p:txBody>
      </p:sp>
      <p:sp>
        <p:nvSpPr>
          <p:cNvPr id="12" name="Freeform 12"/>
          <p:cNvSpPr/>
          <p:nvPr/>
        </p:nvSpPr>
        <p:spPr>
          <a:xfrm>
            <a:off x="5999842" y="8004016"/>
            <a:ext cx="3479073" cy="1687351"/>
          </a:xfrm>
          <a:custGeom>
            <a:rect l="l" t="t" r="r" b="b"/>
            <a:pathLst>
              <a:path w="3479073" h="1687351">
                <a:moveTo>
                  <a:pt x="0" y="0"/>
                </a:moveTo>
                <a:lnTo>
                  <a:pt x="3479073" y="0"/>
                </a:lnTo>
                <a:lnTo>
                  <a:pt x="3479073" y="1687351"/>
                </a:lnTo>
                <a:lnTo>
                  <a:pt x="0" y="1687351"/>
                </a:lnTo>
                <a:lnTo>
                  <a:pt x="0" y="0"/>
                </a:lnTo>
                <a:close/>
              </a:path>
            </a:pathLst>
          </a:custGeom>
          <a:blipFill>
            <a:blip r:embed="rId12"/>
            <a:stretch>
              <a:fillRect/>
            </a:stretch>
          </a:blipFill>
        </p:spPr>
        <p:txBody>
          <a:bodyPr/>
          <a:lstStyle/>
          <a:p/>
        </p:txBody>
      </p:sp>
      <p:sp>
        <p:nvSpPr>
          <p:cNvPr id="13" name="TextBox 13"/>
          <p:cNvSpPr txBox="1"/>
          <p:nvPr/>
        </p:nvSpPr>
        <p:spPr>
          <a:xfrm>
            <a:off x="5344651"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wafrtj9"/>
              </a:rPr>
              <a:t>https://tinyurl.com/4wafrtj9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Paint Brush Set Market Report 2024</dc:title>
  <cp:lastModifiedBy>decipher market</cp:lastModifiedBy>
  <cp:revision>2</cp:revision>
  <dcterms:created xsi:type="dcterms:W3CDTF">2006-08-16T00:00:00Z</dcterms:created>
  <dcterms:modified xsi:type="dcterms:W3CDTF">2024-03-11T15:39:11Z</dcterms:modified>
</cp:coreProperties>
</file>