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 Semi-Bold" panose="020B0604020202020204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Poppins" panose="00000500000000000000" pitchFamily="2" charset="0"/>
      <p:regular r:id="rId20"/>
    </p:embeddedFont>
    <p:embeddedFont>
      <p:font typeface="Poppins Bold" panose="00000800000000000000" charset="0"/>
      <p:regular r:id="rId21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7.jpeg" /><Relationship Id="rId11" Type="http://schemas.openxmlformats.org/officeDocument/2006/relationships/image" Target="../media/image18.jpeg" /><Relationship Id="rId12" Type="http://schemas.openxmlformats.org/officeDocument/2006/relationships/image" Target="../media/image19.jpeg" /><Relationship Id="rId13" Type="http://schemas.openxmlformats.org/officeDocument/2006/relationships/image" Target="../media/image20.jpeg" /><Relationship Id="rId14" Type="http://schemas.openxmlformats.org/officeDocument/2006/relationships/image" Target="../media/image21.jpeg" /><Relationship Id="rId15" Type="http://schemas.openxmlformats.org/officeDocument/2006/relationships/image" Target="../media/image22.jpeg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hyperlink" Target="https://tinyurl.com/yzxjrj5j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22" b="-7222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018097" y="2779385"/>
            <a:ext cx="14251805" cy="4728231"/>
            <a:chExt cx="3054158" cy="10132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54158" cy="1013258"/>
            </a:xfrm>
            <a:custGeom>
              <a:rect l="l" t="t" r="r" b="b"/>
              <a:pathLst>
                <a:path w="3054158" h="1013257">
                  <a:moveTo>
                    <a:pt x="0" y="0"/>
                  </a:moveTo>
                  <a:lnTo>
                    <a:pt x="3054158" y="0"/>
                  </a:lnTo>
                  <a:lnTo>
                    <a:pt x="3054158" y="1013258"/>
                  </a:lnTo>
                  <a:lnTo>
                    <a:pt x="0" y="1013258"/>
                  </a:lnTo>
                  <a:close/>
                </a:path>
              </a:pathLst>
            </a:custGeom>
            <a:solidFill>
              <a:srgbClr val="5F452D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054158" cy="1051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01672" y="3602250"/>
            <a:ext cx="14068230" cy="2838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72"/>
              </a:lnSpc>
            </a:pPr>
            <a:r>
              <a:rPr lang="en-US" sz="7200">
                <a:solidFill>
                  <a:srgbClr val="FFFFFF"/>
                </a:solidFill>
                <a:latin typeface="DM Sans"/>
              </a:rPr>
              <a:t>GLOBAL </a:t>
            </a:r>
          </a:p>
          <a:p>
            <a:pPr>
              <a:lnSpc>
                <a:spcPts val="7272"/>
              </a:lnSpc>
            </a:pPr>
            <a:r>
              <a:rPr lang="en-US" sz="7200">
                <a:solidFill>
                  <a:srgbClr val="FFFFFF"/>
                </a:solidFill>
                <a:latin typeface="DM Sans"/>
              </a:rPr>
              <a:t>PAIN MANAGEMENT SOFTWARE </a:t>
            </a:r>
          </a:p>
          <a:p>
            <a:pPr>
              <a:lnSpc>
                <a:spcPts val="7272"/>
              </a:lnSpc>
            </a:pPr>
            <a:r>
              <a:rPr lang="en-US" sz="7200">
                <a:solidFill>
                  <a:srgbClr val="FFFFFF"/>
                </a:solidFill>
                <a:latin typeface="DM Sans"/>
              </a:rPr>
              <a:t>MARKET REPORT 2024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47926" y="6625352"/>
            <a:ext cx="8792149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080" b="-908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392382" y="1911927"/>
            <a:ext cx="15503237" cy="6463145"/>
            <a:chExt cx="4083157" cy="17022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83157" cy="1702228"/>
            </a:xfrm>
            <a:custGeom>
              <a:rect l="l" t="t" r="r" b="b"/>
              <a:pathLst>
                <a:path w="4083157" h="1702228">
                  <a:moveTo>
                    <a:pt x="25468" y="0"/>
                  </a:moveTo>
                  <a:lnTo>
                    <a:pt x="4057689" y="0"/>
                  </a:lnTo>
                  <a:cubicBezTo>
                    <a:pt x="4071755" y="0"/>
                    <a:pt x="4083157" y="11402"/>
                    <a:pt x="4083157" y="25468"/>
                  </a:cubicBezTo>
                  <a:lnTo>
                    <a:pt x="4083157" y="1676760"/>
                  </a:lnTo>
                  <a:cubicBezTo>
                    <a:pt x="4083157" y="1683514"/>
                    <a:pt x="4080474" y="1689992"/>
                    <a:pt x="4075697" y="1694768"/>
                  </a:cubicBezTo>
                  <a:cubicBezTo>
                    <a:pt x="4070921" y="1699545"/>
                    <a:pt x="4064443" y="1702228"/>
                    <a:pt x="4057689" y="1702228"/>
                  </a:cubicBezTo>
                  <a:lnTo>
                    <a:pt x="25468" y="1702228"/>
                  </a:lnTo>
                  <a:cubicBezTo>
                    <a:pt x="11402" y="1702228"/>
                    <a:pt x="0" y="1690825"/>
                    <a:pt x="0" y="1676760"/>
                  </a:cubicBezTo>
                  <a:lnTo>
                    <a:pt x="0" y="25468"/>
                  </a:lnTo>
                  <a:cubicBezTo>
                    <a:pt x="0" y="18714"/>
                    <a:pt x="2683" y="12236"/>
                    <a:pt x="7459" y="7459"/>
                  </a:cubicBezTo>
                  <a:cubicBezTo>
                    <a:pt x="12236" y="2683"/>
                    <a:pt x="18714" y="0"/>
                    <a:pt x="25468" y="0"/>
                  </a:cubicBezTo>
                  <a:close/>
                </a:path>
              </a:pathLst>
            </a:custGeom>
            <a:solidFill>
              <a:srgbClr val="312F2E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83157" cy="17403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270082" y="2155277"/>
            <a:ext cx="7747837" cy="89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4"/>
              </a:lnSpc>
            </a:pPr>
            <a:r>
              <a:rPr lang="en-US" sz="6499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39166" y="3151880"/>
            <a:ext cx="15009668" cy="5033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Canva Sans"/>
              </a:rPr>
              <a:t>Pain Management software is a medical strategy that studies the prevention, diagnosis, and treatment of pain by combining science and alternative healing disciplines. Pain management software includes a variety of features such as customizable processes for increasing workplace productivity and improving care quality, as well as thorough pre-built forms for smooth treatment planning.The key components of pain management medical software include pain management EHR software, pain management practice management software, e-prescription, telemedicine software, and the patient portal.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" r="-2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613064" y="2655098"/>
            <a:ext cx="7280291" cy="2204102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6341" y="0"/>
                  </a:moveTo>
                  <a:lnTo>
                    <a:pt x="754066" y="0"/>
                  </a:lnTo>
                  <a:cubicBezTo>
                    <a:pt x="782270" y="0"/>
                    <a:pt x="809318" y="11204"/>
                    <a:pt x="829261" y="31147"/>
                  </a:cubicBezTo>
                  <a:cubicBezTo>
                    <a:pt x="849203" y="51089"/>
                    <a:pt x="860407" y="78137"/>
                    <a:pt x="860407" y="106341"/>
                  </a:cubicBezTo>
                  <a:lnTo>
                    <a:pt x="860407" y="154147"/>
                  </a:lnTo>
                  <a:cubicBezTo>
                    <a:pt x="860407" y="182350"/>
                    <a:pt x="849203" y="209398"/>
                    <a:pt x="829261" y="229341"/>
                  </a:cubicBezTo>
                  <a:cubicBezTo>
                    <a:pt x="809318" y="249284"/>
                    <a:pt x="782270" y="260488"/>
                    <a:pt x="754066" y="260488"/>
                  </a:cubicBezTo>
                  <a:lnTo>
                    <a:pt x="106341" y="260488"/>
                  </a:lnTo>
                  <a:cubicBezTo>
                    <a:pt x="78137" y="260488"/>
                    <a:pt x="51089" y="249284"/>
                    <a:pt x="31147" y="229341"/>
                  </a:cubicBezTo>
                  <a:cubicBezTo>
                    <a:pt x="11204" y="209398"/>
                    <a:pt x="0" y="182350"/>
                    <a:pt x="0" y="154147"/>
                  </a:cubicBezTo>
                  <a:lnTo>
                    <a:pt x="0" y="106341"/>
                  </a:lnTo>
                  <a:cubicBezTo>
                    <a:pt x="0" y="78137"/>
                    <a:pt x="11204" y="51089"/>
                    <a:pt x="31147" y="31147"/>
                  </a:cubicBezTo>
                  <a:cubicBezTo>
                    <a:pt x="51089" y="11204"/>
                    <a:pt x="78137" y="0"/>
                    <a:pt x="106341" y="0"/>
                  </a:cubicBezTo>
                  <a:close/>
                </a:path>
              </a:pathLst>
            </a:custGeom>
            <a:solidFill>
              <a:srgbClr val="4577B1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12761" y="2925910"/>
            <a:ext cx="1778227" cy="1776004"/>
          </a:xfrm>
          <a:custGeom>
            <a:rect l="l" t="t" r="r" b="b"/>
            <a:pathLst>
              <a:path w="1778226" h="1776004">
                <a:moveTo>
                  <a:pt x="0" y="0"/>
                </a:moveTo>
                <a:lnTo>
                  <a:pt x="1778226" y="0"/>
                </a:lnTo>
                <a:lnTo>
                  <a:pt x="1778226" y="1776004"/>
                </a:lnTo>
                <a:lnTo>
                  <a:pt x="0" y="1776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871302" y="2854838"/>
            <a:ext cx="1752038" cy="1752038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13064" y="7554615"/>
            <a:ext cx="7280291" cy="2204102"/>
            <a:chExt cx="860407" cy="2604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6341" y="0"/>
                  </a:moveTo>
                  <a:lnTo>
                    <a:pt x="754066" y="0"/>
                  </a:lnTo>
                  <a:cubicBezTo>
                    <a:pt x="782270" y="0"/>
                    <a:pt x="809318" y="11204"/>
                    <a:pt x="829261" y="31147"/>
                  </a:cubicBezTo>
                  <a:cubicBezTo>
                    <a:pt x="849203" y="51089"/>
                    <a:pt x="860407" y="78137"/>
                    <a:pt x="860407" y="106341"/>
                  </a:cubicBezTo>
                  <a:lnTo>
                    <a:pt x="860407" y="154147"/>
                  </a:lnTo>
                  <a:cubicBezTo>
                    <a:pt x="860407" y="182350"/>
                    <a:pt x="849203" y="209398"/>
                    <a:pt x="829261" y="229341"/>
                  </a:cubicBezTo>
                  <a:cubicBezTo>
                    <a:pt x="809318" y="249284"/>
                    <a:pt x="782270" y="260488"/>
                    <a:pt x="754066" y="260488"/>
                  </a:cubicBezTo>
                  <a:lnTo>
                    <a:pt x="106341" y="260488"/>
                  </a:lnTo>
                  <a:cubicBezTo>
                    <a:pt x="78137" y="260488"/>
                    <a:pt x="51089" y="249284"/>
                    <a:pt x="31147" y="229341"/>
                  </a:cubicBezTo>
                  <a:cubicBezTo>
                    <a:pt x="11204" y="209398"/>
                    <a:pt x="0" y="182350"/>
                    <a:pt x="0" y="154147"/>
                  </a:cubicBezTo>
                  <a:lnTo>
                    <a:pt x="0" y="106341"/>
                  </a:lnTo>
                  <a:cubicBezTo>
                    <a:pt x="0" y="78137"/>
                    <a:pt x="11204" y="51089"/>
                    <a:pt x="31147" y="31147"/>
                  </a:cubicBezTo>
                  <a:cubicBezTo>
                    <a:pt x="51089" y="11204"/>
                    <a:pt x="78137" y="0"/>
                    <a:pt x="106341" y="0"/>
                  </a:cubicBezTo>
                  <a:close/>
                </a:path>
              </a:pathLst>
            </a:custGeom>
            <a:solidFill>
              <a:srgbClr val="4577B1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912761" y="7825427"/>
            <a:ext cx="1778227" cy="1776004"/>
          </a:xfrm>
          <a:custGeom>
            <a:rect l="l" t="t" r="r" b="b"/>
            <a:pathLst>
              <a:path w="1778226" h="1776004">
                <a:moveTo>
                  <a:pt x="0" y="0"/>
                </a:moveTo>
                <a:lnTo>
                  <a:pt x="1778226" y="0"/>
                </a:lnTo>
                <a:lnTo>
                  <a:pt x="1778226" y="1776004"/>
                </a:lnTo>
                <a:lnTo>
                  <a:pt x="0" y="1776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4" name="Group 14"/>
          <p:cNvGrpSpPr/>
          <p:nvPr/>
        </p:nvGrpSpPr>
        <p:grpSpPr>
          <a:xfrm>
            <a:off x="871302" y="7754355"/>
            <a:ext cx="1752038" cy="1752038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13064" y="5104300"/>
            <a:ext cx="7280291" cy="2204102"/>
            <a:chExt cx="860407" cy="26048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6341" y="0"/>
                  </a:moveTo>
                  <a:lnTo>
                    <a:pt x="754066" y="0"/>
                  </a:lnTo>
                  <a:cubicBezTo>
                    <a:pt x="782270" y="0"/>
                    <a:pt x="809318" y="11204"/>
                    <a:pt x="829261" y="31147"/>
                  </a:cubicBezTo>
                  <a:cubicBezTo>
                    <a:pt x="849203" y="51089"/>
                    <a:pt x="860407" y="78137"/>
                    <a:pt x="860407" y="106341"/>
                  </a:cubicBezTo>
                  <a:lnTo>
                    <a:pt x="860407" y="154147"/>
                  </a:lnTo>
                  <a:cubicBezTo>
                    <a:pt x="860407" y="182350"/>
                    <a:pt x="849203" y="209398"/>
                    <a:pt x="829261" y="229341"/>
                  </a:cubicBezTo>
                  <a:cubicBezTo>
                    <a:pt x="809318" y="249284"/>
                    <a:pt x="782270" y="260488"/>
                    <a:pt x="754066" y="260488"/>
                  </a:cubicBezTo>
                  <a:lnTo>
                    <a:pt x="106341" y="260488"/>
                  </a:lnTo>
                  <a:cubicBezTo>
                    <a:pt x="78137" y="260488"/>
                    <a:pt x="51089" y="249284"/>
                    <a:pt x="31147" y="229341"/>
                  </a:cubicBezTo>
                  <a:cubicBezTo>
                    <a:pt x="11204" y="209398"/>
                    <a:pt x="0" y="182350"/>
                    <a:pt x="0" y="154147"/>
                  </a:cubicBezTo>
                  <a:lnTo>
                    <a:pt x="0" y="106341"/>
                  </a:lnTo>
                  <a:cubicBezTo>
                    <a:pt x="0" y="78137"/>
                    <a:pt x="11204" y="51089"/>
                    <a:pt x="31147" y="31147"/>
                  </a:cubicBezTo>
                  <a:cubicBezTo>
                    <a:pt x="51089" y="11204"/>
                    <a:pt x="78137" y="0"/>
                    <a:pt x="106341" y="0"/>
                  </a:cubicBezTo>
                  <a:close/>
                </a:path>
              </a:pathLst>
            </a:custGeom>
            <a:solidFill>
              <a:srgbClr val="4577B1"/>
            </a:solidFill>
          </p:spPr>
          <p:txBody>
            <a:bodyPr/>
            <a:lstStyle/>
            <a:p/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912761" y="5375112"/>
            <a:ext cx="1778227" cy="1776004"/>
          </a:xfrm>
          <a:custGeom>
            <a:rect l="l" t="t" r="r" b="b"/>
            <a:pathLst>
              <a:path w="1778226" h="1776004">
                <a:moveTo>
                  <a:pt x="0" y="0"/>
                </a:moveTo>
                <a:lnTo>
                  <a:pt x="1778226" y="0"/>
                </a:lnTo>
                <a:lnTo>
                  <a:pt x="1778226" y="1776004"/>
                </a:lnTo>
                <a:lnTo>
                  <a:pt x="0" y="1776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21" name="Group 21"/>
          <p:cNvGrpSpPr/>
          <p:nvPr/>
        </p:nvGrpSpPr>
        <p:grpSpPr>
          <a:xfrm>
            <a:off x="871302" y="5304040"/>
            <a:ext cx="1752038" cy="1752038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5344089" y="466292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INSIGHTS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05599" y="3338683"/>
            <a:ext cx="1283444" cy="679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91"/>
              </a:lnSpc>
              <a:spcBef>
                <a:spcPct val="0"/>
              </a:spcBef>
            </a:pPr>
            <a:r>
              <a:rPr lang="en-US" sz="3779">
                <a:solidFill>
                  <a:srgbClr val="3A6AD6"/>
                </a:solidFill>
                <a:latin typeface="Poppins Bold"/>
              </a:rPr>
              <a:t>2022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05599" y="8159447"/>
            <a:ext cx="1283444" cy="1212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3"/>
              </a:lnSpc>
            </a:pPr>
            <a:r>
              <a:rPr lang="en-US" sz="3779">
                <a:solidFill>
                  <a:srgbClr val="3A6AD6"/>
                </a:solidFill>
                <a:latin typeface="Poppins Bold"/>
              </a:rPr>
              <a:t>2023- 2030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528365" y="2938139"/>
            <a:ext cx="5364990" cy="1459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16"/>
              </a:lnSpc>
            </a:pPr>
            <a:r>
              <a:rPr lang="en-US" sz="4083">
                <a:solidFill>
                  <a:srgbClr val="FFFFFF"/>
                </a:solidFill>
                <a:latin typeface="Poppins"/>
              </a:rPr>
              <a:t>MARKET SIZE</a:t>
            </a:r>
          </a:p>
          <a:p>
            <a:pPr algn="ctr">
              <a:lnSpc>
                <a:spcPts val="5716"/>
              </a:lnSpc>
              <a:spcBef>
                <a:spcPct val="0"/>
              </a:spcBef>
            </a:pPr>
            <a:r>
              <a:rPr lang="en-US" sz="4083">
                <a:solidFill>
                  <a:srgbClr val="FFFFFF"/>
                </a:solidFill>
                <a:latin typeface="Poppins"/>
              </a:rPr>
              <a:t>USD 2,565.36 Million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623340" y="7838897"/>
            <a:ext cx="4891578" cy="1459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16"/>
              </a:lnSpc>
            </a:pPr>
            <a:r>
              <a:rPr lang="en-US" sz="4083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5716"/>
              </a:lnSpc>
              <a:spcBef>
                <a:spcPct val="0"/>
              </a:spcBef>
            </a:pPr>
            <a:r>
              <a:rPr lang="en-US" sz="4083">
                <a:solidFill>
                  <a:srgbClr val="FFFFFF"/>
                </a:solidFill>
                <a:latin typeface="Poppins"/>
              </a:rPr>
              <a:t>25.79%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05599" y="5787885"/>
            <a:ext cx="1283444" cy="679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91"/>
              </a:lnSpc>
              <a:spcBef>
                <a:spcPct val="0"/>
              </a:spcBef>
            </a:pPr>
            <a:r>
              <a:rPr lang="en-US" sz="3779">
                <a:solidFill>
                  <a:srgbClr val="3A6AD6"/>
                </a:solidFill>
                <a:latin typeface="Poppins Bold"/>
              </a:rPr>
              <a:t>2028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528365" y="5501029"/>
            <a:ext cx="5140792" cy="1409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6"/>
              </a:lnSpc>
            </a:pPr>
            <a:r>
              <a:rPr lang="en-US" sz="3961">
                <a:solidFill>
                  <a:srgbClr val="FFFFFF"/>
                </a:solidFill>
                <a:latin typeface="Poppins"/>
              </a:rPr>
              <a:t>FORECAST</a:t>
            </a:r>
          </a:p>
          <a:p>
            <a:pPr algn="ctr">
              <a:lnSpc>
                <a:spcPts val="5546"/>
              </a:lnSpc>
              <a:spcBef>
                <a:spcPct val="0"/>
              </a:spcBef>
            </a:pPr>
            <a:r>
              <a:rPr lang="en-US" sz="3961">
                <a:solidFill>
                  <a:srgbClr val="FFFFFF"/>
                </a:solidFill>
                <a:latin typeface="Poppins"/>
              </a:rPr>
              <a:t>USD 10,303.80 Million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055" b="-4055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309770"/>
            <a:chExt cx="4816593" cy="3449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44960"/>
            </a:xfrm>
            <a:custGeom>
              <a:rect l="l" t="t" r="r" b="b"/>
              <a:pathLst>
                <a:path w="4816592" h="344960">
                  <a:moveTo>
                    <a:pt x="0" y="0"/>
                  </a:moveTo>
                  <a:lnTo>
                    <a:pt x="4816592" y="0"/>
                  </a:lnTo>
                  <a:lnTo>
                    <a:pt x="4816592" y="344960"/>
                  </a:lnTo>
                  <a:lnTo>
                    <a:pt x="0" y="344960"/>
                  </a:lnTo>
                  <a:close/>
                </a:path>
              </a:pathLst>
            </a:custGeom>
            <a:solidFill>
              <a:srgbClr val="000000">
                <a:alpha val="6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830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84041" y="3130047"/>
            <a:ext cx="5709989" cy="5709989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36621" y="3764325"/>
            <a:ext cx="4905836" cy="4899703"/>
          </a:xfrm>
          <a:custGeom>
            <a:rect l="l" t="t" r="r" b="b"/>
            <a:pathLst>
              <a:path w="4905836" h="4899703">
                <a:moveTo>
                  <a:pt x="0" y="0"/>
                </a:moveTo>
                <a:lnTo>
                  <a:pt x="4905836" y="0"/>
                </a:lnTo>
                <a:lnTo>
                  <a:pt x="4905836" y="4899704"/>
                </a:lnTo>
                <a:lnTo>
                  <a:pt x="0" y="489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0" name="Group 10"/>
          <p:cNvGrpSpPr/>
          <p:nvPr/>
        </p:nvGrpSpPr>
        <p:grpSpPr>
          <a:xfrm>
            <a:off x="1522243" y="3568249"/>
            <a:ext cx="4833586" cy="4833586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968938" y="4020686"/>
            <a:ext cx="6801036" cy="1748301"/>
            <a:chExt cx="1013318" cy="26048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13318" cy="260488"/>
            </a:xfrm>
            <a:custGeom>
              <a:rect l="l" t="t" r="r" b="b"/>
              <a:pathLst>
                <a:path w="1013318" h="260488">
                  <a:moveTo>
                    <a:pt x="122941" y="0"/>
                  </a:moveTo>
                  <a:lnTo>
                    <a:pt x="890377" y="0"/>
                  </a:lnTo>
                  <a:cubicBezTo>
                    <a:pt x="958276" y="0"/>
                    <a:pt x="1013318" y="55043"/>
                    <a:pt x="1013318" y="122941"/>
                  </a:cubicBezTo>
                  <a:lnTo>
                    <a:pt x="1013318" y="137546"/>
                  </a:lnTo>
                  <a:cubicBezTo>
                    <a:pt x="1013318" y="205445"/>
                    <a:pt x="958276" y="260488"/>
                    <a:pt x="890377" y="260488"/>
                  </a:cubicBezTo>
                  <a:lnTo>
                    <a:pt x="122941" y="260488"/>
                  </a:lnTo>
                  <a:cubicBezTo>
                    <a:pt x="55043" y="260488"/>
                    <a:pt x="0" y="205445"/>
                    <a:pt x="0" y="137546"/>
                  </a:cubicBezTo>
                  <a:lnTo>
                    <a:pt x="0" y="122941"/>
                  </a:lnTo>
                  <a:cubicBezTo>
                    <a:pt x="0" y="55043"/>
                    <a:pt x="55043" y="0"/>
                    <a:pt x="122941" y="0"/>
                  </a:cubicBezTo>
                  <a:close/>
                </a:path>
              </a:pathLst>
            </a:custGeom>
            <a:solidFill>
              <a:srgbClr val="4577B1"/>
            </a:solidFill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013318" cy="298588"/>
            </a:xfrm>
            <a:prstGeom prst="rect">
              <a:avLst/>
            </a:prstGeom>
          </p:spPr>
          <p:txBody>
            <a:bodyPr lIns="47086" tIns="47086" rIns="47086" bIns="47086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017496" y="6915727"/>
            <a:ext cx="6801036" cy="1748301"/>
            <a:chExt cx="1013318" cy="26048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318" cy="260488"/>
            </a:xfrm>
            <a:custGeom>
              <a:rect l="l" t="t" r="r" b="b"/>
              <a:pathLst>
                <a:path w="1013318" h="260488">
                  <a:moveTo>
                    <a:pt x="122941" y="0"/>
                  </a:moveTo>
                  <a:lnTo>
                    <a:pt x="890377" y="0"/>
                  </a:lnTo>
                  <a:cubicBezTo>
                    <a:pt x="958276" y="0"/>
                    <a:pt x="1013318" y="55043"/>
                    <a:pt x="1013318" y="122941"/>
                  </a:cubicBezTo>
                  <a:lnTo>
                    <a:pt x="1013318" y="137546"/>
                  </a:lnTo>
                  <a:cubicBezTo>
                    <a:pt x="1013318" y="205445"/>
                    <a:pt x="958276" y="260488"/>
                    <a:pt x="890377" y="260488"/>
                  </a:cubicBezTo>
                  <a:lnTo>
                    <a:pt x="122941" y="260488"/>
                  </a:lnTo>
                  <a:cubicBezTo>
                    <a:pt x="55043" y="260488"/>
                    <a:pt x="0" y="205445"/>
                    <a:pt x="0" y="137546"/>
                  </a:cubicBezTo>
                  <a:lnTo>
                    <a:pt x="0" y="122941"/>
                  </a:lnTo>
                  <a:cubicBezTo>
                    <a:pt x="0" y="55043"/>
                    <a:pt x="55043" y="0"/>
                    <a:pt x="122941" y="0"/>
                  </a:cubicBezTo>
                  <a:close/>
                </a:path>
              </a:pathLst>
            </a:custGeom>
            <a:solidFill>
              <a:srgbClr val="4577B1"/>
            </a:solidFill>
          </p:spPr>
          <p:txBody>
            <a:bodyPr/>
            <a:lstStyle/>
            <a:p/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013318" cy="298588"/>
            </a:xfrm>
            <a:prstGeom prst="rect">
              <a:avLst/>
            </a:prstGeom>
          </p:spPr>
          <p:txBody>
            <a:bodyPr lIns="47086" tIns="47086" rIns="47086" bIns="47086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16151" y="4941342"/>
            <a:ext cx="4081337" cy="2911325"/>
            <a:chExt cx="5441783" cy="3881767"/>
          </a:xfrm>
        </p:grpSpPr>
        <p:sp>
          <p:nvSpPr>
            <p:cNvPr id="20" name="AutoShape 20"/>
            <p:cNvSpPr/>
            <p:nvPr/>
          </p:nvSpPr>
          <p:spPr>
            <a:xfrm flipV="1">
              <a:off x="103838" y="219898"/>
              <a:ext cx="4929631" cy="1171701"/>
            </a:xfrm>
            <a:prstGeom prst="line">
              <a:avLst/>
            </a:prstGeom>
            <a:ln w="381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/>
          </p:txBody>
        </p:sp>
        <p:sp>
          <p:nvSpPr>
            <p:cNvPr id="21" name="AutoShape 21"/>
            <p:cNvSpPr/>
            <p:nvPr/>
          </p:nvSpPr>
          <p:spPr>
            <a:xfrm>
              <a:off x="3795" y="2616847"/>
              <a:ext cx="5042021" cy="1025102"/>
            </a:xfrm>
            <a:prstGeom prst="line">
              <a:avLst/>
            </a:prstGeom>
            <a:ln w="381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/>
          </p:txBody>
        </p:sp>
        <p:grpSp>
          <p:nvGrpSpPr>
            <p:cNvPr id="22" name="Group 22"/>
            <p:cNvGrpSpPr/>
            <p:nvPr/>
          </p:nvGrpSpPr>
          <p:grpSpPr>
            <a:xfrm>
              <a:off x="5041845" y="0"/>
              <a:ext cx="399937" cy="399937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3A6AD6"/>
              </a:solidFill>
            </p:spPr>
            <p:txBody>
              <a:bodyPr/>
              <a:lstStyle/>
              <a:p/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47086" tIns="47086" rIns="47086" bIns="47086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041845" y="3481829"/>
              <a:ext cx="399937" cy="399937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3A6AD6"/>
              </a:solidFill>
            </p:spPr>
            <p:txBody>
              <a:bodyPr/>
              <a:lstStyle/>
              <a:p/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47086" tIns="47086" rIns="47086" bIns="47086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8" name="TextBox 28"/>
          <p:cNvSpPr txBox="1"/>
          <p:nvPr/>
        </p:nvSpPr>
        <p:spPr>
          <a:xfrm>
            <a:off x="467223" y="97671"/>
            <a:ext cx="17353555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014948" y="4589820"/>
            <a:ext cx="4149181" cy="2819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67"/>
              </a:lnSpc>
            </a:pPr>
            <a:r>
              <a:rPr lang="en-US" sz="4199">
                <a:solidFill>
                  <a:srgbClr val="1F2020"/>
                </a:solidFill>
                <a:latin typeface="Poppins Bold"/>
              </a:rPr>
              <a:t>TYPE SEGMENT ANALYSIS OF THE PAIN MANAGEMENT SOFTWARE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620970" y="4165395"/>
            <a:ext cx="5424526" cy="1493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8"/>
              </a:lnSpc>
            </a:pPr>
            <a:r>
              <a:rPr lang="en-US" sz="4199">
                <a:solidFill>
                  <a:srgbClr val="FFFFFF"/>
                </a:solidFill>
                <a:latin typeface="Poppins"/>
              </a:rPr>
              <a:t>Cloud-based</a:t>
            </a:r>
          </a:p>
          <a:p>
            <a:pPr algn="ctr">
              <a:lnSpc>
                <a:spcPts val="5878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Poppins"/>
              </a:rPr>
              <a:t>USD  7,403.99 Million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726726" y="7002243"/>
            <a:ext cx="5424526" cy="1493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8"/>
              </a:lnSpc>
            </a:pPr>
            <a:r>
              <a:rPr lang="en-US" sz="4199">
                <a:solidFill>
                  <a:srgbClr val="FFFFFF"/>
                </a:solidFill>
                <a:latin typeface="Poppins"/>
              </a:rPr>
              <a:t>Clinics and Hospital</a:t>
            </a:r>
          </a:p>
          <a:p>
            <a:pPr algn="ctr">
              <a:lnSpc>
                <a:spcPts val="5878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Poppins"/>
              </a:rPr>
              <a:t>USD 3,346.25 Million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5983" y="260453"/>
            <a:ext cx="18016034" cy="67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127">
                <a:solidFill>
                  <a:srgbClr val="1B1917"/>
                </a:solidFill>
                <a:latin typeface="Canva Sans"/>
              </a:rPr>
              <a:t>Global Pain Management Software Market Revenue share for 2022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75473" y="8107359"/>
            <a:ext cx="7058808" cy="1384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27"/>
              </a:lnSpc>
            </a:pPr>
            <a:r>
              <a:rPr lang="en-US" sz="5120">
                <a:solidFill>
                  <a:srgbClr val="1B1917"/>
                </a:solidFill>
                <a:latin typeface="Canva Sans"/>
              </a:rPr>
              <a:t>U.S.</a:t>
            </a:r>
          </a:p>
          <a:p>
            <a:pPr algn="ctr">
              <a:lnSpc>
                <a:spcPts val="5427"/>
              </a:lnSpc>
            </a:pPr>
            <a:r>
              <a:rPr lang="en-US" sz="5120">
                <a:solidFill>
                  <a:srgbClr val="1B1917"/>
                </a:solidFill>
                <a:latin typeface="Canva Sans"/>
              </a:rPr>
              <a:t>USD 4,264.23 Million</a:t>
            </a:r>
          </a:p>
        </p:txBody>
      </p:sp>
      <p:sp>
        <p:nvSpPr>
          <p:cNvPr id="4" name="Freeform 4"/>
          <p:cNvSpPr/>
          <p:nvPr/>
        </p:nvSpPr>
        <p:spPr>
          <a:xfrm>
            <a:off x="3285156" y="1112746"/>
            <a:ext cx="15002844" cy="9174254"/>
          </a:xfrm>
          <a:custGeom>
            <a:rect l="l" t="t" r="r" b="b"/>
            <a:pathLst>
              <a:path w="15002843" h="9174254">
                <a:moveTo>
                  <a:pt x="0" y="0"/>
                </a:moveTo>
                <a:lnTo>
                  <a:pt x="15002844" y="0"/>
                </a:lnTo>
                <a:lnTo>
                  <a:pt x="15002844" y="9174254"/>
                </a:lnTo>
                <a:lnTo>
                  <a:pt x="0" y="91742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" r="-31" b="-533"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69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5924906" y="1715641"/>
            <a:ext cx="8771567" cy="3232966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06423" y="5302281"/>
            <a:ext cx="9590050" cy="3269078"/>
            <a:chExt cx="7487197" cy="25522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52253"/>
            </a:xfrm>
            <a:custGeom>
              <a:rect l="l" t="t" r="r" b="b"/>
              <a:pathLst>
                <a:path w="7487197" h="2552253">
                  <a:moveTo>
                    <a:pt x="7362737" y="2552253"/>
                  </a:moveTo>
                  <a:lnTo>
                    <a:pt x="124460" y="2552253"/>
                  </a:lnTo>
                  <a:cubicBezTo>
                    <a:pt x="55880" y="2552253"/>
                    <a:pt x="0" y="2496373"/>
                    <a:pt x="0" y="242779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27793"/>
                  </a:lnTo>
                  <a:cubicBezTo>
                    <a:pt x="7487197" y="2496373"/>
                    <a:pt x="7431317" y="2552253"/>
                    <a:pt x="7362737" y="2552253"/>
                  </a:cubicBezTo>
                  <a:close/>
                </a:path>
              </a:pathLst>
            </a:custGeom>
            <a:solidFill>
              <a:srgbClr val="39464C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06423" y="1715641"/>
            <a:ext cx="9590050" cy="3232966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3A6AD6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874596" y="2215828"/>
            <a:ext cx="2463654" cy="2232593"/>
            <a:chExt cx="1923438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39464C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591527" y="5741487"/>
            <a:ext cx="2746723" cy="2232593"/>
            <a:chExt cx="2144437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3A6AD6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6208193" y="3009024"/>
            <a:ext cx="746191" cy="646201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39464C"/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6208193" y="6595663"/>
            <a:ext cx="746191" cy="646201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3A6AD6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3874596" y="2955378"/>
            <a:ext cx="2463654" cy="579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  <a:spcBef>
                <a:spcPct val="0"/>
              </a:spcBef>
            </a:pPr>
            <a:r>
              <a:rPr lang="en-US" sz="3418" spc="109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91527" y="6595894"/>
            <a:ext cx="3029793" cy="579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  <a:spcBef>
                <a:spcPct val="0"/>
              </a:spcBef>
            </a:pPr>
            <a:r>
              <a:rPr lang="en-US" sz="3418" spc="109">
                <a:solidFill>
                  <a:srgbClr val="E6E4E1"/>
                </a:solidFill>
                <a:latin typeface="Garet Bold"/>
              </a:rPr>
              <a:t>Restraints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51138" y="2251037"/>
            <a:ext cx="7532979" cy="212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24"/>
              </a:lnSpc>
            </a:pPr>
            <a:r>
              <a:rPr lang="en-US" sz="4499" spc="143">
                <a:solidFill>
                  <a:srgbClr val="E6E4E1"/>
                </a:solidFill>
                <a:latin typeface="Barlow Semi-Bold"/>
              </a:rPr>
              <a:t>Growing adoption of smart devices coupled with rising internet connectivity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163494" y="6203733"/>
            <a:ext cx="7308266" cy="1419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24"/>
              </a:lnSpc>
            </a:pPr>
            <a:r>
              <a:rPr lang="en-US" sz="4499" spc="143">
                <a:solidFill>
                  <a:srgbClr val="FFFFFF"/>
                </a:solidFill>
                <a:latin typeface="Barlow Semi-Bold"/>
              </a:rPr>
              <a:t>Rising incidence of data breaches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57" b="-1793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613064" y="1769052"/>
            <a:ext cx="16282555" cy="6748895"/>
            <a:chExt cx="4288409" cy="17774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88410" cy="1777487"/>
            </a:xfrm>
            <a:custGeom>
              <a:rect l="l" t="t" r="r" b="b"/>
              <a:pathLst>
                <a:path w="4288410" h="1777487">
                  <a:moveTo>
                    <a:pt x="24249" y="0"/>
                  </a:moveTo>
                  <a:lnTo>
                    <a:pt x="4264160" y="0"/>
                  </a:lnTo>
                  <a:cubicBezTo>
                    <a:pt x="4270592" y="0"/>
                    <a:pt x="4276759" y="2555"/>
                    <a:pt x="4281307" y="7102"/>
                  </a:cubicBezTo>
                  <a:cubicBezTo>
                    <a:pt x="4285855" y="11650"/>
                    <a:pt x="4288410" y="17818"/>
                    <a:pt x="4288410" y="24249"/>
                  </a:cubicBezTo>
                  <a:lnTo>
                    <a:pt x="4288410" y="1753238"/>
                  </a:lnTo>
                  <a:cubicBezTo>
                    <a:pt x="4288410" y="1759669"/>
                    <a:pt x="4285855" y="1765837"/>
                    <a:pt x="4281307" y="1770384"/>
                  </a:cubicBezTo>
                  <a:cubicBezTo>
                    <a:pt x="4276759" y="1774932"/>
                    <a:pt x="4270592" y="1777487"/>
                    <a:pt x="4264160" y="1777487"/>
                  </a:cubicBezTo>
                  <a:lnTo>
                    <a:pt x="24249" y="1777487"/>
                  </a:lnTo>
                  <a:cubicBezTo>
                    <a:pt x="17818" y="1777487"/>
                    <a:pt x="11650" y="1774932"/>
                    <a:pt x="7102" y="1770384"/>
                  </a:cubicBezTo>
                  <a:cubicBezTo>
                    <a:pt x="2555" y="1765837"/>
                    <a:pt x="0" y="1759669"/>
                    <a:pt x="0" y="1753238"/>
                  </a:cubicBezTo>
                  <a:lnTo>
                    <a:pt x="0" y="24249"/>
                  </a:lnTo>
                  <a:cubicBezTo>
                    <a:pt x="0" y="17818"/>
                    <a:pt x="2555" y="11650"/>
                    <a:pt x="7102" y="7102"/>
                  </a:cubicBezTo>
                  <a:cubicBezTo>
                    <a:pt x="11650" y="2555"/>
                    <a:pt x="17818" y="0"/>
                    <a:pt x="24249" y="0"/>
                  </a:cubicBezTo>
                  <a:close/>
                </a:path>
              </a:pathLst>
            </a:custGeom>
            <a:solidFill>
              <a:srgbClr val="000000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88409" cy="18155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568570" y="2047009"/>
            <a:ext cx="11150859" cy="89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4"/>
              </a:lnSpc>
            </a:pPr>
            <a:r>
              <a:rPr lang="en-US" sz="6499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3114" y="3143192"/>
            <a:ext cx="15882505" cy="4937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5" lvl="1" indent="-323852">
              <a:lnSpc>
                <a:spcPts val="3570"/>
              </a:lnSpc>
              <a:buFont typeface="Arial"/>
              <a:buChar char="•"/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The Global Pain Management Software Market revenue in 2016: USD 1,153.37 Million</a:t>
            </a:r>
          </a:p>
          <a:p>
            <a:pPr marL="647705" lvl="1" indent="-323852">
              <a:lnSpc>
                <a:spcPts val="3570"/>
              </a:lnSpc>
              <a:buFont typeface="Arial"/>
              <a:buChar char="•"/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Cloud-based Software held for the largest share of total revenue generated in 2019</a:t>
            </a:r>
          </a:p>
          <a:p>
            <a:pPr marL="647705" lvl="1" indent="-323852">
              <a:lnSpc>
                <a:spcPts val="3570"/>
              </a:lnSpc>
              <a:buFont typeface="Arial"/>
              <a:buChar char="•"/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HealthPlan/Employers held the maximum share of the Pain Management Software market in 2019.</a:t>
            </a:r>
          </a:p>
          <a:p>
            <a:pPr marL="647705" lvl="1" indent="-323852">
              <a:lnSpc>
                <a:spcPts val="3570"/>
              </a:lnSpc>
              <a:buFont typeface="Arial"/>
              <a:buChar char="•"/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The rising prevalence of musculoskeletal diseases and growing adoption of smart devices coupled with rising internet connectivity is driving the growth of the pain management software market</a:t>
            </a:r>
          </a:p>
          <a:p>
            <a:pPr marL="647705" lvl="1" indent="-323852">
              <a:lnSpc>
                <a:spcPts val="3570"/>
              </a:lnSpc>
              <a:buFont typeface="Arial"/>
              <a:buChar char="•"/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The rising incidence of data breaches may stifle the market for pain management software</a:t>
            </a:r>
          </a:p>
          <a:p>
            <a:pPr marL="647705" lvl="1" indent="-323852">
              <a:lnSpc>
                <a:spcPts val="3570"/>
              </a:lnSpc>
              <a:buFont typeface="Arial"/>
              <a:buChar char="•"/>
            </a:pPr>
            <a:r>
              <a:rPr lang="en-US" sz="3000" spc="96">
                <a:solidFill>
                  <a:srgbClr val="FFFFFF"/>
                </a:solidFill>
                <a:latin typeface="Barlow Semi-Bold"/>
              </a:rPr>
              <a:t>With rising attention from investors, pain management software startups will have enormous growth opportunities for the pain management software market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692" b="-10743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Ext cx="481659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3"/>
            </a:xfrm>
            <a:custGeom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60000"/>
                  </a:srgbClr>
                </a:gs>
                <a:gs pos="100000">
                  <a:srgbClr val="FFFFFF">
                    <a:alpha val="60000"/>
                  </a:srgbClr>
                </a:gs>
              </a:gsLst>
              <a:lin ang="0"/>
            </a:gra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54030" y="2058413"/>
            <a:ext cx="4499918" cy="1399079"/>
          </a:xfrm>
          <a:custGeom>
            <a:rect l="l" t="t" r="r" b="b"/>
            <a:pathLst>
              <a:path w="4499918" h="1399079">
                <a:moveTo>
                  <a:pt x="0" y="0"/>
                </a:moveTo>
                <a:lnTo>
                  <a:pt x="4499918" y="0"/>
                </a:lnTo>
                <a:lnTo>
                  <a:pt x="4499918" y="1399079"/>
                </a:lnTo>
                <a:lnTo>
                  <a:pt x="0" y="13990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605" t="-48838" r="-12032" b="-51602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248603" y="3658517"/>
            <a:ext cx="4543917" cy="1631922"/>
          </a:xfrm>
          <a:custGeom>
            <a:rect l="l" t="t" r="r" b="b"/>
            <a:pathLst>
              <a:path w="4543917" h="1631922">
                <a:moveTo>
                  <a:pt x="0" y="0"/>
                </a:moveTo>
                <a:lnTo>
                  <a:pt x="4543917" y="0"/>
                </a:lnTo>
                <a:lnTo>
                  <a:pt x="4543917" y="1631921"/>
                </a:lnTo>
                <a:lnTo>
                  <a:pt x="0" y="16319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7092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418223" y="5490463"/>
            <a:ext cx="4535725" cy="1958131"/>
          </a:xfrm>
          <a:custGeom>
            <a:rect l="l" t="t" r="r" b="b"/>
            <a:pathLst>
              <a:path w="4535725" h="1958131">
                <a:moveTo>
                  <a:pt x="0" y="0"/>
                </a:moveTo>
                <a:lnTo>
                  <a:pt x="4535725" y="0"/>
                </a:lnTo>
                <a:lnTo>
                  <a:pt x="4535725" y="1958131"/>
                </a:lnTo>
                <a:lnTo>
                  <a:pt x="0" y="19581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67" t="-16890" r="-2199" b="-17158"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6516293" y="6149369"/>
            <a:ext cx="3785396" cy="1554269"/>
          </a:xfrm>
          <a:custGeom>
            <a:rect l="l" t="t" r="r" b="b"/>
            <a:pathLst>
              <a:path w="3785396" h="1554269">
                <a:moveTo>
                  <a:pt x="0" y="0"/>
                </a:moveTo>
                <a:lnTo>
                  <a:pt x="3785396" y="0"/>
                </a:lnTo>
                <a:lnTo>
                  <a:pt x="3785396" y="1554269"/>
                </a:lnTo>
                <a:lnTo>
                  <a:pt x="0" y="15542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248603" y="7703638"/>
            <a:ext cx="2181922" cy="2195954"/>
          </a:xfrm>
          <a:custGeom>
            <a:rect l="l" t="t" r="r" b="b"/>
            <a:pathLst>
              <a:path w="2181922" h="2195954">
                <a:moveTo>
                  <a:pt x="0" y="0"/>
                </a:moveTo>
                <a:lnTo>
                  <a:pt x="2181922" y="0"/>
                </a:lnTo>
                <a:lnTo>
                  <a:pt x="2181922" y="2195954"/>
                </a:lnTo>
                <a:lnTo>
                  <a:pt x="0" y="21959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0225" t="-30031" r="-30546" b="-29712"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8408991" y="8542909"/>
            <a:ext cx="4484973" cy="1194728"/>
          </a:xfrm>
          <a:custGeom>
            <a:rect l="l" t="t" r="r" b="b"/>
            <a:pathLst>
              <a:path w="4484973" h="1194728">
                <a:moveTo>
                  <a:pt x="0" y="0"/>
                </a:moveTo>
                <a:lnTo>
                  <a:pt x="4484972" y="0"/>
                </a:lnTo>
                <a:lnTo>
                  <a:pt x="4484972" y="1194728"/>
                </a:lnTo>
                <a:lnTo>
                  <a:pt x="0" y="11947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3424" t="-50793" r="-13424" b="-51587"/>
            </a:stretch>
          </a:blipFill>
        </p:spPr>
        <p:txBody>
          <a:bodyPr/>
          <a:lstStyle/>
          <a:p/>
        </p:txBody>
      </p:sp>
      <p:sp>
        <p:nvSpPr>
          <p:cNvPr id="12" name="Freeform 12"/>
          <p:cNvSpPr/>
          <p:nvPr/>
        </p:nvSpPr>
        <p:spPr>
          <a:xfrm>
            <a:off x="2328427" y="8542909"/>
            <a:ext cx="5730775" cy="1212708"/>
          </a:xfrm>
          <a:custGeom>
            <a:rect l="l" t="t" r="r" b="b"/>
            <a:pathLst>
              <a:path w="5730775" h="1212708">
                <a:moveTo>
                  <a:pt x="0" y="0"/>
                </a:moveTo>
                <a:lnTo>
                  <a:pt x="5730775" y="0"/>
                </a:lnTo>
                <a:lnTo>
                  <a:pt x="5730775" y="1212707"/>
                </a:lnTo>
                <a:lnTo>
                  <a:pt x="0" y="121270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7964" b="-19708"/>
            </a:stretch>
          </a:blipFill>
        </p:spPr>
        <p:txBody>
          <a:bodyPr/>
          <a:lstStyle/>
          <a:p/>
        </p:txBody>
      </p:sp>
      <p:sp>
        <p:nvSpPr>
          <p:cNvPr id="13" name="Freeform 13"/>
          <p:cNvSpPr/>
          <p:nvPr/>
        </p:nvSpPr>
        <p:spPr>
          <a:xfrm>
            <a:off x="11451531" y="4470365"/>
            <a:ext cx="6640514" cy="819645"/>
          </a:xfrm>
          <a:custGeom>
            <a:rect l="l" t="t" r="r" b="b"/>
            <a:pathLst>
              <a:path w="6640514" h="819644">
                <a:moveTo>
                  <a:pt x="0" y="0"/>
                </a:moveTo>
                <a:lnTo>
                  <a:pt x="6640514" y="0"/>
                </a:lnTo>
                <a:lnTo>
                  <a:pt x="6640514" y="819645"/>
                </a:lnTo>
                <a:lnTo>
                  <a:pt x="0" y="81964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974" t="-166101" r="-3138" b="-167796"/>
            </a:stretch>
          </a:blipFill>
        </p:spPr>
        <p:txBody>
          <a:bodyPr/>
          <a:lstStyle/>
          <a:p/>
        </p:txBody>
      </p:sp>
      <p:sp>
        <p:nvSpPr>
          <p:cNvPr id="14" name="Freeform 14"/>
          <p:cNvSpPr/>
          <p:nvPr/>
        </p:nvSpPr>
        <p:spPr>
          <a:xfrm>
            <a:off x="5517072" y="4153931"/>
            <a:ext cx="5252926" cy="1452514"/>
          </a:xfrm>
          <a:custGeom>
            <a:rect l="l" t="t" r="r" b="b"/>
            <a:pathLst>
              <a:path w="5252926" h="1452514">
                <a:moveTo>
                  <a:pt x="0" y="0"/>
                </a:moveTo>
                <a:lnTo>
                  <a:pt x="5252927" y="0"/>
                </a:lnTo>
                <a:lnTo>
                  <a:pt x="5252927" y="1452513"/>
                </a:lnTo>
                <a:lnTo>
                  <a:pt x="0" y="145251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3106" t="-54794" r="-23484" b="-56164"/>
            </a:stretch>
          </a:blipFill>
        </p:spPr>
        <p:txBody>
          <a:bodyPr/>
          <a:lstStyle/>
          <a:p/>
        </p:txBody>
      </p:sp>
      <p:sp>
        <p:nvSpPr>
          <p:cNvPr id="15" name="Freeform 15"/>
          <p:cNvSpPr/>
          <p:nvPr/>
        </p:nvSpPr>
        <p:spPr>
          <a:xfrm>
            <a:off x="11770134" y="5999609"/>
            <a:ext cx="6003308" cy="1385379"/>
          </a:xfrm>
          <a:custGeom>
            <a:rect l="l" t="t" r="r" b="b"/>
            <a:pathLst>
              <a:path w="6003308" h="1385379">
                <a:moveTo>
                  <a:pt x="0" y="0"/>
                </a:moveTo>
                <a:lnTo>
                  <a:pt x="6003308" y="0"/>
                </a:lnTo>
                <a:lnTo>
                  <a:pt x="6003308" y="1385379"/>
                </a:lnTo>
                <a:lnTo>
                  <a:pt x="0" y="138537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r="-62" b="-271"/>
            </a:stretch>
          </a:blipFill>
        </p:spPr>
        <p:txBody>
          <a:bodyPr/>
          <a:lstStyle/>
          <a:p/>
        </p:txBody>
      </p:sp>
      <p:sp>
        <p:nvSpPr>
          <p:cNvPr id="16" name="TextBox 16"/>
          <p:cNvSpPr txBox="1"/>
          <p:nvPr/>
        </p:nvSpPr>
        <p:spPr>
          <a:xfrm>
            <a:off x="5238599" y="570811"/>
            <a:ext cx="7810802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  <p:sp>
        <p:nvSpPr>
          <p:cNvPr id="17" name="Freeform 17"/>
          <p:cNvSpPr/>
          <p:nvPr/>
        </p:nvSpPr>
        <p:spPr>
          <a:xfrm>
            <a:off x="13311180" y="8194613"/>
            <a:ext cx="4780864" cy="1260011"/>
          </a:xfrm>
          <a:custGeom>
            <a:rect l="l" t="t" r="r" b="b"/>
            <a:pathLst>
              <a:path w="4780864" h="1260011">
                <a:moveTo>
                  <a:pt x="0" y="0"/>
                </a:moveTo>
                <a:lnTo>
                  <a:pt x="4780865" y="0"/>
                </a:lnTo>
                <a:lnTo>
                  <a:pt x="4780865" y="1260011"/>
                </a:lnTo>
                <a:lnTo>
                  <a:pt x="0" y="126001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r="-83" b="-316"/>
            </a:stretch>
          </a:blipFill>
        </p:spPr>
        <p:txBody>
          <a:bodyPr/>
          <a:lstStyle/>
          <a:p/>
        </p:txBody>
      </p:sp>
      <p:sp>
        <p:nvSpPr>
          <p:cNvPr id="18" name="Freeform 18"/>
          <p:cNvSpPr/>
          <p:nvPr/>
        </p:nvSpPr>
        <p:spPr>
          <a:xfrm>
            <a:off x="12067765" y="2415288"/>
            <a:ext cx="5408045" cy="1243229"/>
          </a:xfrm>
          <a:custGeom>
            <a:rect l="l" t="t" r="r" b="b"/>
            <a:pathLst>
              <a:path w="5408045" h="1243229">
                <a:moveTo>
                  <a:pt x="0" y="0"/>
                </a:moveTo>
                <a:lnTo>
                  <a:pt x="5408046" y="0"/>
                </a:lnTo>
                <a:lnTo>
                  <a:pt x="5408046" y="1243229"/>
                </a:lnTo>
                <a:lnTo>
                  <a:pt x="0" y="124322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6896" t="-28749" r="-4885" b="-33749"/>
            </a:stretch>
          </a:blipFill>
        </p:spPr>
        <p:txBody>
          <a:bodyPr/>
          <a:lstStyle/>
          <a:p/>
        </p:txBody>
      </p:sp>
      <p:sp>
        <p:nvSpPr>
          <p:cNvPr id="19" name="Freeform 19"/>
          <p:cNvSpPr/>
          <p:nvPr/>
        </p:nvSpPr>
        <p:spPr>
          <a:xfrm>
            <a:off x="6033012" y="2285197"/>
            <a:ext cx="4955688" cy="1373320"/>
          </a:xfrm>
          <a:custGeom>
            <a:rect l="l" t="t" r="r" b="b"/>
            <a:pathLst>
              <a:path w="4955688" h="1373320">
                <a:moveTo>
                  <a:pt x="0" y="0"/>
                </a:moveTo>
                <a:lnTo>
                  <a:pt x="4955689" y="0"/>
                </a:lnTo>
                <a:lnTo>
                  <a:pt x="4955689" y="1373320"/>
                </a:lnTo>
                <a:lnTo>
                  <a:pt x="0" y="137332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r="-16714" b="-29990"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66426" y="626119"/>
            <a:ext cx="7677614" cy="437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7"/>
              </a:lnSpc>
            </a:pPr>
            <a:r>
              <a:rPr lang="en-US" sz="3387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38877" y="783333"/>
            <a:ext cx="10410247" cy="1512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69"/>
              </a:lnSpc>
            </a:pPr>
            <a:r>
              <a:rPr lang="en-US" sz="8907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67099" y="2140990"/>
            <a:ext cx="3676267" cy="2337570"/>
          </a:xfrm>
          <a:custGeom>
            <a:rect l="l" t="t" r="r" b="b"/>
            <a:pathLst>
              <a:path w="3676266" h="2337570">
                <a:moveTo>
                  <a:pt x="0" y="0"/>
                </a:moveTo>
                <a:lnTo>
                  <a:pt x="3676267" y="0"/>
                </a:lnTo>
                <a:lnTo>
                  <a:pt x="3676267" y="2337571"/>
                </a:lnTo>
                <a:lnTo>
                  <a:pt x="0" y="2337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52154" y="4345211"/>
            <a:ext cx="18392308" cy="1116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33"/>
              </a:lnSpc>
              <a:spcBef>
                <a:spcPct val="0"/>
              </a:spcBef>
            </a:pPr>
            <a:r>
              <a:rPr lang="en-US" sz="6452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81038" y="5657939"/>
            <a:ext cx="10848390" cy="1195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5"/>
              </a:lnSpc>
              <a:spcBef>
                <a:spcPct val="0"/>
              </a:spcBef>
            </a:pPr>
            <a:r>
              <a:rPr lang="en-US" sz="3475" spc="347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865"/>
              </a:lnSpc>
              <a:spcBef>
                <a:spcPct val="0"/>
              </a:spcBef>
            </a:pPr>
            <a:r>
              <a:rPr lang="en-US" sz="3475" spc="347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27392" y="7055873"/>
            <a:ext cx="13233216" cy="586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9"/>
              </a:lnSpc>
            </a:pPr>
            <a:r>
              <a:rPr lang="en-US" sz="3471" spc="354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83879" y="7826778"/>
            <a:ext cx="15771064" cy="706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08"/>
              </a:lnSpc>
              <a:spcBef>
                <a:spcPct val="0"/>
              </a:spcBef>
            </a:pPr>
            <a:r>
              <a:rPr lang="en-US" sz="4077" spc="407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077" u="sng" spc="407">
                <a:solidFill>
                  <a:srgbClr val="000000"/>
                </a:solidFill>
                <a:latin typeface="Lato"/>
                <a:hlinkClick r:id="rId4" tooltip="https://tinyurl.com/yzxjrj5j"/>
              </a:rPr>
              <a:t>https://tinyurl.com/yzxjrj5j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04729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46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Pain Management Software Market Report 2023</dc:title>
  <cp:lastModifiedBy>decipher market</cp:lastModifiedBy>
  <cp:revision>2</cp:revision>
  <dcterms:created xsi:type="dcterms:W3CDTF">2006-08-16T00:00:00Z</dcterms:created>
  <dcterms:modified xsi:type="dcterms:W3CDTF">2024-02-15T11:00:49Z</dcterms:modified>
</cp:coreProperties>
</file>