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Garet Bold" panose="020B0604020202020204" charset="0"/>
      <p:regular r:id="rId15"/>
    </p:embeddedFont>
    <p:embeddedFont>
      <p:font typeface="Georgia Pro Bold" panose="020B0604020202020204" charset="0"/>
      <p:regular r:id="rId16"/>
    </p:embeddedFont>
    <p:embeddedFont>
      <p:font typeface="Lato" panose="020F0502020204030203" pitchFamily="34" charset="0"/>
      <p:regular r:id="rId17"/>
    </p:embeddedFont>
    <p:embeddedFont>
      <p:font typeface="Lato Bold" panose="020F0502020204030203" charset="0"/>
      <p:regular r:id="rId18"/>
    </p:embeddedFont>
    <p:embeddedFont>
      <p:font typeface="Montserrat" panose="00000500000000000000" pitchFamily="2" charset="0"/>
      <p:regular r:id="rId19"/>
    </p:embeddedFont>
    <p:embeddedFont>
      <p:font typeface="Montserrat Classic" panose="020B0604020202020204" charset="0"/>
      <p:regular r:id="rId20"/>
    </p:embeddedFont>
    <p:embeddedFont>
      <p:font typeface="Poppins" panose="00000500000000000000" pitchFamily="2" charset="0"/>
      <p:regular r:id="rId21"/>
    </p:embeddedFont>
    <p:embeddedFont>
      <p:font typeface="Poppins Bold" panose="00000800000000000000" charset="0"/>
      <p:regular r:id="rId22"/>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heme" Target="theme/theme1.xml" /><Relationship Id="rId26"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2/20/2024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 Id="rId4" Type="http://schemas.openxmlformats.org/officeDocument/2006/relationships/image" Target="../media/image5.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13.jpeg" /><Relationship Id="rId6" Type="http://schemas.openxmlformats.org/officeDocument/2006/relationships/image" Target="../media/image14.jpeg" /><Relationship Id="rId7" Type="http://schemas.openxmlformats.org/officeDocument/2006/relationships/image" Target="../media/image15.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hyperlink" Target="https://tinyurl.com/5ykehjje"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6675" r="-6675"/>
            </a:stretch>
          </a:blipFill>
        </p:spPr>
        <p:txBody>
          <a:bodyPr/>
          <a:lstStyle/>
          <a:p/>
        </p:txBody>
      </p:sp>
      <p:grpSp>
        <p:nvGrpSpPr>
          <p:cNvPr id="3" name="Group 3"/>
          <p:cNvGrpSpPr/>
          <p:nvPr/>
        </p:nvGrpSpPr>
        <p:grpSpPr>
          <a:xfrm>
            <a:off x="2519534" y="2013545"/>
            <a:ext cx="13248932" cy="6223869"/>
            <a:chExt cx="2766633" cy="1299664"/>
          </a:xfrm>
        </p:grpSpPr>
        <p:sp>
          <p:nvSpPr>
            <p:cNvPr id="4" name="Freeform 4"/>
            <p:cNvSpPr/>
            <p:nvPr/>
          </p:nvSpPr>
          <p:spPr>
            <a:xfrm>
              <a:off x="0" y="0"/>
              <a:ext cx="2766633" cy="1299664"/>
            </a:xfrm>
            <a:custGeom>
              <a:rect l="l" t="t" r="r" b="b"/>
              <a:pathLst>
                <a:path w="2766633" h="1299664">
                  <a:moveTo>
                    <a:pt x="0" y="0"/>
                  </a:moveTo>
                  <a:lnTo>
                    <a:pt x="2766633" y="0"/>
                  </a:lnTo>
                  <a:lnTo>
                    <a:pt x="2766633" y="1299664"/>
                  </a:lnTo>
                  <a:lnTo>
                    <a:pt x="0" y="1299664"/>
                  </a:lnTo>
                  <a:close/>
                </a:path>
              </a:pathLst>
            </a:custGeom>
            <a:solidFill>
              <a:srgbClr val="000000">
                <a:alpha val="25882"/>
              </a:srgbClr>
            </a:solidFill>
          </p:spPr>
          <p:txBody>
            <a:bodyPr/>
            <a:lstStyle/>
            <a:p/>
          </p:txBody>
        </p:sp>
        <p:sp>
          <p:nvSpPr>
            <p:cNvPr id="5" name="TextBox 5"/>
            <p:cNvSpPr txBox="1"/>
            <p:nvPr/>
          </p:nvSpPr>
          <p:spPr>
            <a:xfrm>
              <a:off x="0" y="-38100"/>
              <a:ext cx="2766633" cy="1337764"/>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2612376" y="2061599"/>
            <a:ext cx="13025374" cy="6211856"/>
            <a:chExt cx="2719949" cy="1297155"/>
          </a:xfrm>
        </p:grpSpPr>
        <p:sp>
          <p:nvSpPr>
            <p:cNvPr id="7" name="Freeform 7"/>
            <p:cNvSpPr/>
            <p:nvPr/>
          </p:nvSpPr>
          <p:spPr>
            <a:xfrm>
              <a:off x="0" y="0"/>
              <a:ext cx="2719949" cy="1297155"/>
            </a:xfrm>
            <a:custGeom>
              <a:rect l="l" t="t" r="r" b="b"/>
              <a:pathLst>
                <a:path w="2719949" h="1297155">
                  <a:moveTo>
                    <a:pt x="0" y="0"/>
                  </a:moveTo>
                  <a:lnTo>
                    <a:pt x="2719949" y="0"/>
                  </a:lnTo>
                  <a:lnTo>
                    <a:pt x="2719949" y="1297155"/>
                  </a:lnTo>
                  <a:lnTo>
                    <a:pt x="0" y="1297155"/>
                  </a:lnTo>
                  <a:close/>
                </a:path>
              </a:pathLst>
            </a:custGeom>
            <a:solidFill>
              <a:srgbClr val="FFFFFF"/>
            </a:solidFill>
          </p:spPr>
          <p:txBody>
            <a:bodyPr/>
            <a:lstStyle/>
            <a:p/>
          </p:txBody>
        </p:sp>
        <p:sp>
          <p:nvSpPr>
            <p:cNvPr id="8" name="TextBox 8"/>
            <p:cNvSpPr txBox="1"/>
            <p:nvPr/>
          </p:nvSpPr>
          <p:spPr>
            <a:xfrm>
              <a:off x="0" y="-38100"/>
              <a:ext cx="2719949" cy="1335255"/>
            </a:xfrm>
            <a:prstGeom prst="rect">
              <a:avLst/>
            </a:prstGeom>
          </p:spPr>
          <p:txBody>
            <a:bodyPr lIns="50800" tIns="50800" rIns="50800" bIns="50800" rtlCol="0" anchor="ctr"/>
            <a:lstStyle/>
            <a:p>
              <a:pPr algn="ctr">
                <a:lnSpc>
                  <a:spcPts val="2659"/>
                </a:lnSpc>
                <a:spcBef>
                  <a:spcPct val="0"/>
                </a:spcBef>
              </a:pPr>
              <a:endParaRPr/>
            </a:p>
          </p:txBody>
        </p:sp>
      </p:grpSp>
      <p:grpSp>
        <p:nvGrpSpPr>
          <p:cNvPr id="9" name="Group 9"/>
          <p:cNvGrpSpPr/>
          <p:nvPr/>
        </p:nvGrpSpPr>
        <p:grpSpPr>
          <a:xfrm>
            <a:off x="3052051" y="2061599"/>
            <a:ext cx="257685" cy="3496976"/>
            <a:chExt cx="53810" cy="730236"/>
          </a:xfrm>
        </p:grpSpPr>
        <p:sp>
          <p:nvSpPr>
            <p:cNvPr id="10" name="Freeform 10"/>
            <p:cNvSpPr/>
            <p:nvPr/>
          </p:nvSpPr>
          <p:spPr>
            <a:xfrm>
              <a:off x="0" y="0"/>
              <a:ext cx="53810" cy="730236"/>
            </a:xfrm>
            <a:custGeom>
              <a:rect l="l" t="t" r="r" b="b"/>
              <a:pathLst>
                <a:path w="53810" h="730236">
                  <a:moveTo>
                    <a:pt x="0" y="0"/>
                  </a:moveTo>
                  <a:lnTo>
                    <a:pt x="53810" y="0"/>
                  </a:lnTo>
                  <a:lnTo>
                    <a:pt x="53810" y="730236"/>
                  </a:lnTo>
                  <a:lnTo>
                    <a:pt x="0" y="730236"/>
                  </a:lnTo>
                  <a:close/>
                </a:path>
              </a:pathLst>
            </a:custGeom>
            <a:solidFill>
              <a:srgbClr val="794830"/>
            </a:solidFill>
          </p:spPr>
          <p:txBody>
            <a:bodyPr/>
            <a:lstStyle/>
            <a:p/>
          </p:txBody>
        </p:sp>
        <p:sp>
          <p:nvSpPr>
            <p:cNvPr id="11" name="TextBox 11"/>
            <p:cNvSpPr txBox="1"/>
            <p:nvPr/>
          </p:nvSpPr>
          <p:spPr>
            <a:xfrm>
              <a:off x="0" y="-38100"/>
              <a:ext cx="53810" cy="768336"/>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14525661" y="6117574"/>
            <a:ext cx="257685" cy="2155881"/>
            <a:chExt cx="53810" cy="450190"/>
          </a:xfrm>
        </p:grpSpPr>
        <p:sp>
          <p:nvSpPr>
            <p:cNvPr id="13" name="Freeform 13"/>
            <p:cNvSpPr/>
            <p:nvPr/>
          </p:nvSpPr>
          <p:spPr>
            <a:xfrm>
              <a:off x="0" y="0"/>
              <a:ext cx="53810" cy="450190"/>
            </a:xfrm>
            <a:custGeom>
              <a:rect l="l" t="t" r="r" b="b"/>
              <a:pathLst>
                <a:path w="53810" h="450190">
                  <a:moveTo>
                    <a:pt x="0" y="0"/>
                  </a:moveTo>
                  <a:lnTo>
                    <a:pt x="53810" y="0"/>
                  </a:lnTo>
                  <a:lnTo>
                    <a:pt x="53810" y="450190"/>
                  </a:lnTo>
                  <a:lnTo>
                    <a:pt x="0" y="450190"/>
                  </a:lnTo>
                  <a:close/>
                </a:path>
              </a:pathLst>
            </a:custGeom>
            <a:solidFill>
              <a:srgbClr val="794830"/>
            </a:solidFill>
          </p:spPr>
          <p:txBody>
            <a:bodyPr/>
            <a:lstStyle/>
            <a:p/>
          </p:txBody>
        </p:sp>
        <p:sp>
          <p:nvSpPr>
            <p:cNvPr id="14" name="TextBox 14"/>
            <p:cNvSpPr txBox="1"/>
            <p:nvPr/>
          </p:nvSpPr>
          <p:spPr>
            <a:xfrm>
              <a:off x="0" y="-38100"/>
              <a:ext cx="53810" cy="488290"/>
            </a:xfrm>
            <a:prstGeom prst="rect">
              <a:avLst/>
            </a:prstGeom>
          </p:spPr>
          <p:txBody>
            <a:bodyPr lIns="50800" tIns="50800" rIns="50800" bIns="50800" rtlCol="0" anchor="ctr"/>
            <a:lstStyle/>
            <a:p>
              <a:pPr algn="ctr">
                <a:lnSpc>
                  <a:spcPts val="2659"/>
                </a:lnSpc>
              </a:pPr>
              <a:endParaRPr/>
            </a:p>
          </p:txBody>
        </p:sp>
      </p:grpSp>
      <p:sp>
        <p:nvSpPr>
          <p:cNvPr id="15" name="TextBox 15"/>
          <p:cNvSpPr txBox="1"/>
          <p:nvPr/>
        </p:nvSpPr>
        <p:spPr>
          <a:xfrm>
            <a:off x="3517555" y="2664460"/>
            <a:ext cx="11954028" cy="5129609"/>
          </a:xfrm>
          <a:prstGeom prst="rect">
            <a:avLst/>
          </a:prstGeom>
        </p:spPr>
        <p:txBody>
          <a:bodyPr lIns="0" tIns="0" rIns="0" bIns="0" rtlCol="0" anchor="t">
            <a:spAutoFit/>
          </a:bodyPr>
          <a:lstStyle/>
          <a:p>
            <a:pPr>
              <a:lnSpc>
                <a:spcPts val="9975"/>
              </a:lnSpc>
            </a:pPr>
            <a:r>
              <a:rPr lang="en-US" sz="8599" spc="696">
                <a:solidFill>
                  <a:srgbClr val="000000"/>
                </a:solidFill>
                <a:latin typeface="Canva Sans"/>
              </a:rPr>
              <a:t>GLOBAL </a:t>
            </a:r>
          </a:p>
          <a:p>
            <a:pPr>
              <a:lnSpc>
                <a:spcPts val="9975"/>
              </a:lnSpc>
            </a:pPr>
            <a:r>
              <a:rPr lang="en-US" sz="8599" spc="696">
                <a:solidFill>
                  <a:srgbClr val="000000"/>
                </a:solidFill>
                <a:latin typeface="Canva Sans"/>
              </a:rPr>
              <a:t>Packaged Coffee</a:t>
            </a:r>
          </a:p>
          <a:p>
            <a:pPr>
              <a:lnSpc>
                <a:spcPts val="9975"/>
              </a:lnSpc>
            </a:pPr>
            <a:r>
              <a:rPr lang="en-US" sz="8599" spc="696">
                <a:solidFill>
                  <a:srgbClr val="000000"/>
                </a:solidFill>
                <a:latin typeface="Canva Sans"/>
              </a:rPr>
              <a:t>Market Report 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470314" y="2509405"/>
            <a:ext cx="15347373" cy="5995555"/>
            <a:chExt cx="4042106" cy="1579076"/>
          </a:xfrm>
        </p:grpSpPr>
        <p:sp>
          <p:nvSpPr>
            <p:cNvPr id="4" name="Freeform 4"/>
            <p:cNvSpPr/>
            <p:nvPr/>
          </p:nvSpPr>
          <p:spPr>
            <a:xfrm>
              <a:off x="0" y="0"/>
              <a:ext cx="4042106" cy="1579076"/>
            </a:xfrm>
            <a:custGeom>
              <a:rect l="l" t="t" r="r" b="b"/>
              <a:pathLst>
                <a:path w="4042105" h="1579076">
                  <a:moveTo>
                    <a:pt x="25727" y="0"/>
                  </a:moveTo>
                  <a:lnTo>
                    <a:pt x="4016380" y="0"/>
                  </a:lnTo>
                  <a:cubicBezTo>
                    <a:pt x="4030588" y="0"/>
                    <a:pt x="4042106" y="11518"/>
                    <a:pt x="4042106" y="25727"/>
                  </a:cubicBezTo>
                  <a:lnTo>
                    <a:pt x="4042106" y="1553349"/>
                  </a:lnTo>
                  <a:cubicBezTo>
                    <a:pt x="4042106" y="1567558"/>
                    <a:pt x="4030588" y="1579076"/>
                    <a:pt x="4016380" y="1579076"/>
                  </a:cubicBezTo>
                  <a:lnTo>
                    <a:pt x="25727" y="1579076"/>
                  </a:lnTo>
                  <a:cubicBezTo>
                    <a:pt x="11518" y="1579076"/>
                    <a:pt x="0" y="1567558"/>
                    <a:pt x="0" y="1553349"/>
                  </a:cubicBezTo>
                  <a:lnTo>
                    <a:pt x="0" y="25727"/>
                  </a:lnTo>
                  <a:cubicBezTo>
                    <a:pt x="0" y="11518"/>
                    <a:pt x="11518" y="0"/>
                    <a:pt x="25727" y="0"/>
                  </a:cubicBezTo>
                  <a:close/>
                </a:path>
              </a:pathLst>
            </a:custGeom>
            <a:solidFill>
              <a:srgbClr val="FFFFFF">
                <a:alpha val="89804"/>
              </a:srgbClr>
            </a:solidFill>
          </p:spPr>
          <p:txBody>
            <a:bodyPr/>
            <a:lstStyle/>
            <a:p/>
          </p:txBody>
        </p:sp>
        <p:sp>
          <p:nvSpPr>
            <p:cNvPr id="5" name="TextBox 5"/>
            <p:cNvSpPr txBox="1"/>
            <p:nvPr/>
          </p:nvSpPr>
          <p:spPr>
            <a:xfrm>
              <a:off x="0" y="-38100"/>
              <a:ext cx="4042106" cy="1617176"/>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5179206" y="2778731"/>
            <a:ext cx="7929589" cy="897890"/>
          </a:xfrm>
          <a:prstGeom prst="rect">
            <a:avLst/>
          </a:prstGeom>
        </p:spPr>
        <p:txBody>
          <a:bodyPr lIns="0" tIns="0" rIns="0" bIns="0" rtlCol="0" anchor="t">
            <a:spAutoFit/>
          </a:bodyPr>
          <a:lstStyle/>
          <a:p>
            <a:pPr algn="ctr">
              <a:lnSpc>
                <a:spcPts val="6955"/>
              </a:lnSpc>
            </a:pPr>
            <a:r>
              <a:rPr lang="en-US" sz="6500">
                <a:solidFill>
                  <a:srgbClr val="000000"/>
                </a:solidFill>
                <a:latin typeface="Canva Sans"/>
              </a:rPr>
              <a:t>INTRODUCTION</a:t>
            </a:r>
          </a:p>
        </p:txBody>
      </p:sp>
      <p:sp>
        <p:nvSpPr>
          <p:cNvPr id="7" name="TextBox 7"/>
          <p:cNvSpPr txBox="1"/>
          <p:nvPr/>
        </p:nvSpPr>
        <p:spPr>
          <a:xfrm>
            <a:off x="1833995" y="3619471"/>
            <a:ext cx="14349845" cy="4751071"/>
          </a:xfrm>
          <a:prstGeom prst="rect">
            <a:avLst/>
          </a:prstGeom>
        </p:spPr>
        <p:txBody>
          <a:bodyPr lIns="0" tIns="0" rIns="0" bIns="0" rtlCol="0" anchor="t">
            <a:spAutoFit/>
          </a:bodyPr>
          <a:lstStyle/>
          <a:p>
            <a:pPr>
              <a:lnSpc>
                <a:spcPts val="3779"/>
              </a:lnSpc>
              <a:spcBef>
                <a:spcPct val="0"/>
              </a:spcBef>
            </a:pPr>
            <a:r>
              <a:rPr lang="en-US" sz="2699">
                <a:solidFill>
                  <a:srgbClr val="000000"/>
                </a:solidFill>
                <a:latin typeface="Canva Sans"/>
              </a:rPr>
              <a:t>Coffee that has been packaged and sold in a ready-to-drink state is referred to as ready-to-drink coffee. The packaging comes in a variety of forms, including the most popular PET bottles as well as cans, glasses, and tetra packs. The demand for beverages that are ready to drink has increased dramatically in recent years. The adoption of fast-paced lifestyles is the cause of the rising demand. Coffee is one of the most widely consumed beverages in the world and in recent years, demand for packaged coffee has grown significantly. The convenience and instant nature of packaged coffee are the main market drivers, manufacturing companies, distribution, and retailers all have opportunities to grow as a result of the rising demand for this product.</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52" b="-18265"/>
            </a:stretch>
          </a:blipFill>
        </p:spPr>
        <p:txBody>
          <a:bodyPr/>
          <a:lstStyle/>
          <a:p/>
        </p:txBody>
      </p:sp>
      <p:grpSp>
        <p:nvGrpSpPr>
          <p:cNvPr id="3" name="Group 3"/>
          <p:cNvGrpSpPr/>
          <p:nvPr/>
        </p:nvGrpSpPr>
        <p:grpSpPr>
          <a:xfrm>
            <a:off x="421924" y="6122045"/>
            <a:ext cx="8253627" cy="2498779"/>
            <a:chExt cx="860407" cy="260488"/>
          </a:xfrm>
        </p:grpSpPr>
        <p:sp>
          <p:nvSpPr>
            <p:cNvPr id="4" name="Freeform 4"/>
            <p:cNvSpPr/>
            <p:nvPr/>
          </p:nvSpPr>
          <p:spPr>
            <a:xfrm>
              <a:off x="0" y="0"/>
              <a:ext cx="860407" cy="260488"/>
            </a:xfrm>
            <a:custGeom>
              <a:rect l="l" t="t" r="r" b="b"/>
              <a:pathLst>
                <a:path w="860407" h="260488">
                  <a:moveTo>
                    <a:pt x="93800" y="0"/>
                  </a:moveTo>
                  <a:lnTo>
                    <a:pt x="766607" y="0"/>
                  </a:lnTo>
                  <a:cubicBezTo>
                    <a:pt x="791484" y="0"/>
                    <a:pt x="815343" y="9882"/>
                    <a:pt x="832934" y="27473"/>
                  </a:cubicBezTo>
                  <a:cubicBezTo>
                    <a:pt x="850525" y="45064"/>
                    <a:pt x="860407" y="68923"/>
                    <a:pt x="860407" y="93800"/>
                  </a:cubicBezTo>
                  <a:lnTo>
                    <a:pt x="860407" y="166687"/>
                  </a:lnTo>
                  <a:cubicBezTo>
                    <a:pt x="860407" y="191565"/>
                    <a:pt x="850525" y="215423"/>
                    <a:pt x="832934" y="233014"/>
                  </a:cubicBezTo>
                  <a:cubicBezTo>
                    <a:pt x="815343" y="250605"/>
                    <a:pt x="791484" y="260488"/>
                    <a:pt x="766607" y="260488"/>
                  </a:cubicBezTo>
                  <a:lnTo>
                    <a:pt x="93800" y="260488"/>
                  </a:lnTo>
                  <a:cubicBezTo>
                    <a:pt x="68923" y="260488"/>
                    <a:pt x="45064" y="250605"/>
                    <a:pt x="27473" y="233014"/>
                  </a:cubicBezTo>
                  <a:cubicBezTo>
                    <a:pt x="9882" y="215423"/>
                    <a:pt x="0" y="191565"/>
                    <a:pt x="0" y="166687"/>
                  </a:cubicBezTo>
                  <a:lnTo>
                    <a:pt x="0" y="93800"/>
                  </a:lnTo>
                  <a:cubicBezTo>
                    <a:pt x="0" y="68923"/>
                    <a:pt x="9882" y="45064"/>
                    <a:pt x="27473" y="27473"/>
                  </a:cubicBezTo>
                  <a:cubicBezTo>
                    <a:pt x="45064" y="9882"/>
                    <a:pt x="68923" y="0"/>
                    <a:pt x="93800" y="0"/>
                  </a:cubicBezTo>
                  <a:close/>
                </a:path>
              </a:pathLst>
            </a:custGeom>
            <a:solidFill>
              <a:srgbClr val="1C1917"/>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761689" y="6429063"/>
            <a:ext cx="2015966" cy="2013446"/>
          </a:xfrm>
          <a:custGeom>
            <a:rect l="l" t="t" r="r" b="b"/>
            <a:pathLst>
              <a:path w="2015966" h="2013446">
                <a:moveTo>
                  <a:pt x="0" y="0"/>
                </a:moveTo>
                <a:lnTo>
                  <a:pt x="2015966" y="0"/>
                </a:lnTo>
                <a:lnTo>
                  <a:pt x="2015966" y="2013446"/>
                </a:lnTo>
                <a:lnTo>
                  <a:pt x="0" y="2013446"/>
                </a:lnTo>
                <a:lnTo>
                  <a:pt x="0" y="0"/>
                </a:lnTo>
                <a:close/>
              </a:path>
            </a:pathLst>
          </a:custGeom>
          <a:blipFill>
            <a:blip r:embed="rId3"/>
            <a:stretch>
              <a:fillRect/>
            </a:stretch>
          </a:blipFill>
        </p:spPr>
        <p:txBody>
          <a:bodyPr/>
          <a:lstStyle/>
          <a:p/>
        </p:txBody>
      </p:sp>
      <p:grpSp>
        <p:nvGrpSpPr>
          <p:cNvPr id="7" name="Group 7"/>
          <p:cNvGrpSpPr/>
          <p:nvPr/>
        </p:nvGrpSpPr>
        <p:grpSpPr>
          <a:xfrm>
            <a:off x="714688" y="6348489"/>
            <a:ext cx="1986276" cy="1986276"/>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421924" y="3241314"/>
            <a:ext cx="8253627" cy="2498779"/>
            <a:chExt cx="860407" cy="260488"/>
          </a:xfrm>
        </p:grpSpPr>
        <p:sp>
          <p:nvSpPr>
            <p:cNvPr id="11" name="Freeform 11"/>
            <p:cNvSpPr/>
            <p:nvPr/>
          </p:nvSpPr>
          <p:spPr>
            <a:xfrm>
              <a:off x="0" y="0"/>
              <a:ext cx="860407" cy="260488"/>
            </a:xfrm>
            <a:custGeom>
              <a:rect l="l" t="t" r="r" b="b"/>
              <a:pathLst>
                <a:path w="860407" h="260488">
                  <a:moveTo>
                    <a:pt x="93800" y="0"/>
                  </a:moveTo>
                  <a:lnTo>
                    <a:pt x="766607" y="0"/>
                  </a:lnTo>
                  <a:cubicBezTo>
                    <a:pt x="791484" y="0"/>
                    <a:pt x="815343" y="9882"/>
                    <a:pt x="832934" y="27473"/>
                  </a:cubicBezTo>
                  <a:cubicBezTo>
                    <a:pt x="850525" y="45064"/>
                    <a:pt x="860407" y="68923"/>
                    <a:pt x="860407" y="93800"/>
                  </a:cubicBezTo>
                  <a:lnTo>
                    <a:pt x="860407" y="166687"/>
                  </a:lnTo>
                  <a:cubicBezTo>
                    <a:pt x="860407" y="191565"/>
                    <a:pt x="850525" y="215423"/>
                    <a:pt x="832934" y="233014"/>
                  </a:cubicBezTo>
                  <a:cubicBezTo>
                    <a:pt x="815343" y="250605"/>
                    <a:pt x="791484" y="260488"/>
                    <a:pt x="766607" y="260488"/>
                  </a:cubicBezTo>
                  <a:lnTo>
                    <a:pt x="93800" y="260488"/>
                  </a:lnTo>
                  <a:cubicBezTo>
                    <a:pt x="68923" y="260488"/>
                    <a:pt x="45064" y="250605"/>
                    <a:pt x="27473" y="233014"/>
                  </a:cubicBezTo>
                  <a:cubicBezTo>
                    <a:pt x="9882" y="215423"/>
                    <a:pt x="0" y="191565"/>
                    <a:pt x="0" y="166687"/>
                  </a:cubicBezTo>
                  <a:lnTo>
                    <a:pt x="0" y="93800"/>
                  </a:lnTo>
                  <a:cubicBezTo>
                    <a:pt x="0" y="68923"/>
                    <a:pt x="9882" y="45064"/>
                    <a:pt x="27473" y="27473"/>
                  </a:cubicBezTo>
                  <a:cubicBezTo>
                    <a:pt x="45064" y="9882"/>
                    <a:pt x="68923" y="0"/>
                    <a:pt x="93800" y="0"/>
                  </a:cubicBezTo>
                  <a:close/>
                </a:path>
              </a:pathLst>
            </a:custGeom>
            <a:solidFill>
              <a:srgbClr val="1C1917"/>
            </a:solidFill>
          </p:spPr>
          <p:txBody>
            <a:bodyPr/>
            <a:lstStyle/>
            <a:p/>
          </p:txBody>
        </p:sp>
        <p:sp>
          <p:nvSpPr>
            <p:cNvPr id="12" name="TextBox 12"/>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3" name="Freeform 13"/>
          <p:cNvSpPr/>
          <p:nvPr/>
        </p:nvSpPr>
        <p:spPr>
          <a:xfrm>
            <a:off x="761689" y="3548332"/>
            <a:ext cx="2015966" cy="2013446"/>
          </a:xfrm>
          <a:custGeom>
            <a:rect l="l" t="t" r="r" b="b"/>
            <a:pathLst>
              <a:path w="2015966" h="2013446">
                <a:moveTo>
                  <a:pt x="0" y="0"/>
                </a:moveTo>
                <a:lnTo>
                  <a:pt x="2015966" y="0"/>
                </a:lnTo>
                <a:lnTo>
                  <a:pt x="2015966" y="2013446"/>
                </a:lnTo>
                <a:lnTo>
                  <a:pt x="0" y="2013446"/>
                </a:lnTo>
                <a:lnTo>
                  <a:pt x="0" y="0"/>
                </a:lnTo>
                <a:close/>
              </a:path>
            </a:pathLst>
          </a:custGeom>
          <a:blipFill>
            <a:blip r:embed="rId3"/>
            <a:stretch>
              <a:fillRect/>
            </a:stretch>
          </a:blipFill>
        </p:spPr>
        <p:txBody>
          <a:bodyPr/>
          <a:lstStyle/>
          <a:p/>
        </p:txBody>
      </p:sp>
      <p:grpSp>
        <p:nvGrpSpPr>
          <p:cNvPr id="14" name="Group 14"/>
          <p:cNvGrpSpPr/>
          <p:nvPr/>
        </p:nvGrpSpPr>
        <p:grpSpPr>
          <a:xfrm>
            <a:off x="714688" y="3467758"/>
            <a:ext cx="1986276" cy="1986276"/>
            <a:chExt cx="812800" cy="812800"/>
          </a:xfrm>
        </p:grpSpPr>
        <p:sp>
          <p:nvSpPr>
            <p:cNvPr id="15" name="Freeform 15"/>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6" name="TextBox 16"/>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7" name="TextBox 17"/>
          <p:cNvSpPr txBox="1"/>
          <p:nvPr/>
        </p:nvSpPr>
        <p:spPr>
          <a:xfrm>
            <a:off x="980309" y="6803257"/>
            <a:ext cx="1455034" cy="1385008"/>
          </a:xfrm>
          <a:prstGeom prst="rect">
            <a:avLst/>
          </a:prstGeom>
        </p:spPr>
        <p:txBody>
          <a:bodyPr lIns="0" tIns="0" rIns="0" bIns="0" rtlCol="0" anchor="t">
            <a:spAutoFit/>
          </a:bodyPr>
          <a:lstStyle/>
          <a:p>
            <a:pPr algn="ctr">
              <a:lnSpc>
                <a:spcPts val="3427"/>
              </a:lnSpc>
            </a:pPr>
            <a:r>
              <a:rPr lang="en-US" sz="4284">
                <a:solidFill>
                  <a:srgbClr val="1E3048"/>
                </a:solidFill>
                <a:latin typeface="Poppins Bold"/>
              </a:rPr>
              <a:t>2023- 2030</a:t>
            </a:r>
          </a:p>
        </p:txBody>
      </p:sp>
      <p:sp>
        <p:nvSpPr>
          <p:cNvPr id="18" name="TextBox 18"/>
          <p:cNvSpPr txBox="1"/>
          <p:nvPr/>
        </p:nvSpPr>
        <p:spPr>
          <a:xfrm>
            <a:off x="2593291" y="6518174"/>
            <a:ext cx="5545555" cy="1651021"/>
          </a:xfrm>
          <a:prstGeom prst="rect">
            <a:avLst/>
          </a:prstGeom>
        </p:spPr>
        <p:txBody>
          <a:bodyPr lIns="0" tIns="0" rIns="0" bIns="0" rtlCol="0" anchor="t">
            <a:spAutoFit/>
          </a:bodyPr>
          <a:lstStyle/>
          <a:p>
            <a:pPr algn="ctr">
              <a:lnSpc>
                <a:spcPts val="6480"/>
              </a:lnSpc>
            </a:pPr>
            <a:r>
              <a:rPr lang="en-US" sz="4629">
                <a:solidFill>
                  <a:srgbClr val="FFFFFF"/>
                </a:solidFill>
                <a:latin typeface="Poppins"/>
              </a:rPr>
              <a:t>CAGR</a:t>
            </a:r>
          </a:p>
          <a:p>
            <a:pPr algn="ctr">
              <a:lnSpc>
                <a:spcPts val="6480"/>
              </a:lnSpc>
              <a:spcBef>
                <a:spcPct val="0"/>
              </a:spcBef>
            </a:pPr>
            <a:r>
              <a:rPr lang="en-US" sz="4629">
                <a:solidFill>
                  <a:srgbClr val="FFFFFF"/>
                </a:solidFill>
                <a:latin typeface="Poppins"/>
              </a:rPr>
              <a:t>7.2%</a:t>
            </a:r>
          </a:p>
        </p:txBody>
      </p:sp>
      <p:sp>
        <p:nvSpPr>
          <p:cNvPr id="19" name="TextBox 19"/>
          <p:cNvSpPr txBox="1"/>
          <p:nvPr/>
        </p:nvSpPr>
        <p:spPr>
          <a:xfrm>
            <a:off x="5162248" y="732557"/>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0" name="TextBox 20"/>
          <p:cNvSpPr txBox="1"/>
          <p:nvPr/>
        </p:nvSpPr>
        <p:spPr>
          <a:xfrm>
            <a:off x="980309" y="4249373"/>
            <a:ext cx="1455034" cy="530579"/>
          </a:xfrm>
          <a:prstGeom prst="rect">
            <a:avLst/>
          </a:prstGeom>
        </p:spPr>
        <p:txBody>
          <a:bodyPr lIns="0" tIns="0" rIns="0" bIns="0" rtlCol="0" anchor="t">
            <a:spAutoFit/>
          </a:bodyPr>
          <a:lstStyle/>
          <a:p>
            <a:pPr marL="0" lvl="0" indent="0" algn="ctr">
              <a:lnSpc>
                <a:spcPts val="3427"/>
              </a:lnSpc>
              <a:spcBef>
                <a:spcPct val="0"/>
              </a:spcBef>
            </a:pPr>
            <a:r>
              <a:rPr lang="en-US" sz="4284" u="none" strike="noStrike">
                <a:solidFill>
                  <a:srgbClr val="1E3048"/>
                </a:solidFill>
                <a:latin typeface="Poppins Bold"/>
              </a:rPr>
              <a:t>2022</a:t>
            </a:r>
          </a:p>
        </p:txBody>
      </p:sp>
      <p:sp>
        <p:nvSpPr>
          <p:cNvPr id="21" name="TextBox 21"/>
          <p:cNvSpPr txBox="1"/>
          <p:nvPr/>
        </p:nvSpPr>
        <p:spPr>
          <a:xfrm>
            <a:off x="2700964" y="3663440"/>
            <a:ext cx="5828088" cy="1586317"/>
          </a:xfrm>
          <a:prstGeom prst="rect">
            <a:avLst/>
          </a:prstGeom>
        </p:spPr>
        <p:txBody>
          <a:bodyPr lIns="0" tIns="0" rIns="0" bIns="0" rtlCol="0" anchor="t">
            <a:spAutoFit/>
          </a:bodyPr>
          <a:lstStyle/>
          <a:p>
            <a:pPr algn="ctr">
              <a:lnSpc>
                <a:spcPts val="6287"/>
              </a:lnSpc>
            </a:pPr>
            <a:r>
              <a:rPr lang="en-US" sz="4491">
                <a:solidFill>
                  <a:srgbClr val="FFFFFF"/>
                </a:solidFill>
                <a:latin typeface="Poppins"/>
              </a:rPr>
              <a:t>MARKET SIZE </a:t>
            </a:r>
          </a:p>
          <a:p>
            <a:pPr algn="ctr">
              <a:lnSpc>
                <a:spcPts val="6287"/>
              </a:lnSpc>
              <a:spcBef>
                <a:spcPct val="0"/>
              </a:spcBef>
            </a:pPr>
            <a:r>
              <a:rPr lang="en-US" sz="4491">
                <a:solidFill>
                  <a:srgbClr val="FFFFFF"/>
                </a:solidFill>
                <a:latin typeface="Poppins"/>
              </a:rPr>
              <a:t>USD 27.95 Billion</a:t>
            </a:r>
          </a:p>
        </p:txBody>
      </p:sp>
      <p:sp>
        <p:nvSpPr>
          <p:cNvPr id="22" name="Freeform 22"/>
          <p:cNvSpPr/>
          <p:nvPr/>
        </p:nvSpPr>
        <p:spPr>
          <a:xfrm>
            <a:off x="10105159" y="1580172"/>
            <a:ext cx="11407140" cy="8646484"/>
          </a:xfrm>
          <a:custGeom>
            <a:rect l="l" t="t" r="r" b="b"/>
            <a:pathLst>
              <a:path w="11407140" h="8646484">
                <a:moveTo>
                  <a:pt x="0" y="0"/>
                </a:moveTo>
                <a:lnTo>
                  <a:pt x="11407140" y="0"/>
                </a:lnTo>
                <a:lnTo>
                  <a:pt x="11407140" y="8646484"/>
                </a:lnTo>
                <a:lnTo>
                  <a:pt x="0" y="8646484"/>
                </a:lnTo>
                <a:lnTo>
                  <a:pt x="0" y="0"/>
                </a:lnTo>
                <a:close/>
              </a:path>
            </a:pathLst>
          </a:custGeom>
          <a:blipFill>
            <a:blip r:embed="rId4"/>
            <a:stretch>
              <a:fillRect l="-60120" t="-15873" r="-200" b="-25132"/>
            </a:stretch>
          </a:blipFill>
        </p:spPr>
        <p:txBody>
          <a:body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3162053" y="2141443"/>
            <a:ext cx="7584464" cy="2241263"/>
            <a:chExt cx="9376373" cy="2770785"/>
          </a:xfrm>
        </p:grpSpPr>
        <p:sp>
          <p:nvSpPr>
            <p:cNvPr id="4" name="Freeform 4"/>
            <p:cNvSpPr/>
            <p:nvPr/>
          </p:nvSpPr>
          <p:spPr>
            <a:xfrm>
              <a:off x="0" y="0"/>
              <a:ext cx="9376373" cy="2770785"/>
            </a:xfrm>
            <a:custGeom>
              <a:rect l="l" t="t" r="r" b="b"/>
              <a:pathLst>
                <a:path w="9376373" h="2770785">
                  <a:moveTo>
                    <a:pt x="9251913" y="2770785"/>
                  </a:moveTo>
                  <a:lnTo>
                    <a:pt x="124460" y="2770785"/>
                  </a:lnTo>
                  <a:cubicBezTo>
                    <a:pt x="55880" y="2770785"/>
                    <a:pt x="0" y="2714905"/>
                    <a:pt x="0" y="2646325"/>
                  </a:cubicBezTo>
                  <a:lnTo>
                    <a:pt x="0" y="124460"/>
                  </a:lnTo>
                  <a:cubicBezTo>
                    <a:pt x="0" y="55880"/>
                    <a:pt x="55880" y="0"/>
                    <a:pt x="124460" y="0"/>
                  </a:cubicBezTo>
                  <a:lnTo>
                    <a:pt x="9251914" y="0"/>
                  </a:lnTo>
                  <a:cubicBezTo>
                    <a:pt x="9320493" y="0"/>
                    <a:pt x="9376373" y="55880"/>
                    <a:pt x="9376373" y="124460"/>
                  </a:cubicBezTo>
                  <a:lnTo>
                    <a:pt x="9376373" y="2646325"/>
                  </a:lnTo>
                  <a:cubicBezTo>
                    <a:pt x="9376373" y="2714905"/>
                    <a:pt x="9320493" y="2770785"/>
                    <a:pt x="9251914" y="2770785"/>
                  </a:cubicBezTo>
                  <a:close/>
                </a:path>
              </a:pathLst>
            </a:custGeom>
            <a:solidFill>
              <a:srgbClr val="6E5032">
                <a:alpha val="89804"/>
              </a:srgbClr>
            </a:solidFill>
          </p:spPr>
          <p:txBody>
            <a:bodyPr/>
            <a:lstStyle/>
            <a:p/>
          </p:txBody>
        </p:sp>
      </p:grpSp>
      <p:grpSp>
        <p:nvGrpSpPr>
          <p:cNvPr id="5" name="Group 5"/>
          <p:cNvGrpSpPr/>
          <p:nvPr/>
        </p:nvGrpSpPr>
        <p:grpSpPr>
          <a:xfrm rot="5400000">
            <a:off x="1881837" y="781938"/>
            <a:ext cx="1145531" cy="4885498"/>
            <a:chExt cx="3130550" cy="13351270"/>
          </a:xfrm>
        </p:grpSpPr>
        <p:sp>
          <p:nvSpPr>
            <p:cNvPr id="6" name="Freeform 6"/>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7" name="Group 7"/>
          <p:cNvGrpSpPr/>
          <p:nvPr/>
        </p:nvGrpSpPr>
        <p:grpSpPr>
          <a:xfrm>
            <a:off x="0" y="0"/>
            <a:ext cx="18288000" cy="1407896"/>
            <a:chExt cx="4816593" cy="370804"/>
          </a:xfrm>
        </p:grpSpPr>
        <p:sp>
          <p:nvSpPr>
            <p:cNvPr id="8" name="Freeform 8"/>
            <p:cNvSpPr/>
            <p:nvPr/>
          </p:nvSpPr>
          <p:spPr>
            <a:xfrm>
              <a:off x="0" y="0"/>
              <a:ext cx="4816592" cy="370804"/>
            </a:xfrm>
            <a:custGeom>
              <a:rect l="l" t="t" r="r" b="b"/>
              <a:pathLst>
                <a:path w="4816592" h="370804">
                  <a:moveTo>
                    <a:pt x="0" y="0"/>
                  </a:moveTo>
                  <a:lnTo>
                    <a:pt x="4816592" y="0"/>
                  </a:lnTo>
                  <a:lnTo>
                    <a:pt x="4816592" y="370804"/>
                  </a:lnTo>
                  <a:lnTo>
                    <a:pt x="0" y="370804"/>
                  </a:lnTo>
                  <a:close/>
                </a:path>
              </a:pathLst>
            </a:custGeom>
            <a:solidFill>
              <a:srgbClr val="000000">
                <a:alpha val="49804"/>
              </a:srgbClr>
            </a:solidFill>
          </p:spPr>
          <p:txBody>
            <a:bodyPr/>
            <a:lstStyle/>
            <a:p/>
          </p:txBody>
        </p:sp>
        <p:sp>
          <p:nvSpPr>
            <p:cNvPr id="9" name="TextBox 9"/>
            <p:cNvSpPr txBox="1"/>
            <p:nvPr/>
          </p:nvSpPr>
          <p:spPr>
            <a:xfrm>
              <a:off x="0" y="-38100"/>
              <a:ext cx="4816593" cy="408904"/>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3162053" y="4743253"/>
            <a:ext cx="7584464" cy="2241263"/>
            <a:chExt cx="9376373" cy="2770785"/>
          </a:xfrm>
        </p:grpSpPr>
        <p:sp>
          <p:nvSpPr>
            <p:cNvPr id="11" name="Freeform 11"/>
            <p:cNvSpPr/>
            <p:nvPr/>
          </p:nvSpPr>
          <p:spPr>
            <a:xfrm>
              <a:off x="0" y="0"/>
              <a:ext cx="9376373" cy="2770785"/>
            </a:xfrm>
            <a:custGeom>
              <a:rect l="l" t="t" r="r" b="b"/>
              <a:pathLst>
                <a:path w="9376373" h="2770785">
                  <a:moveTo>
                    <a:pt x="9251913" y="2770785"/>
                  </a:moveTo>
                  <a:lnTo>
                    <a:pt x="124460" y="2770785"/>
                  </a:lnTo>
                  <a:cubicBezTo>
                    <a:pt x="55880" y="2770785"/>
                    <a:pt x="0" y="2714905"/>
                    <a:pt x="0" y="2646325"/>
                  </a:cubicBezTo>
                  <a:lnTo>
                    <a:pt x="0" y="124460"/>
                  </a:lnTo>
                  <a:cubicBezTo>
                    <a:pt x="0" y="55880"/>
                    <a:pt x="55880" y="0"/>
                    <a:pt x="124460" y="0"/>
                  </a:cubicBezTo>
                  <a:lnTo>
                    <a:pt x="9251914" y="0"/>
                  </a:lnTo>
                  <a:cubicBezTo>
                    <a:pt x="9320493" y="0"/>
                    <a:pt x="9376373" y="55880"/>
                    <a:pt x="9376373" y="124460"/>
                  </a:cubicBezTo>
                  <a:lnTo>
                    <a:pt x="9376373" y="2646325"/>
                  </a:lnTo>
                  <a:cubicBezTo>
                    <a:pt x="9376373" y="2714905"/>
                    <a:pt x="9320493" y="2770785"/>
                    <a:pt x="9251914" y="2770785"/>
                  </a:cubicBezTo>
                  <a:close/>
                </a:path>
              </a:pathLst>
            </a:custGeom>
            <a:solidFill>
              <a:srgbClr val="1C1917">
                <a:alpha val="89804"/>
              </a:srgbClr>
            </a:solidFill>
          </p:spPr>
          <p:txBody>
            <a:bodyPr/>
            <a:lstStyle/>
            <a:p/>
          </p:txBody>
        </p:sp>
      </p:grpSp>
      <p:grpSp>
        <p:nvGrpSpPr>
          <p:cNvPr id="12" name="Group 12"/>
          <p:cNvGrpSpPr/>
          <p:nvPr/>
        </p:nvGrpSpPr>
        <p:grpSpPr>
          <a:xfrm rot="5400000">
            <a:off x="1881837" y="3412896"/>
            <a:ext cx="1145531" cy="4885498"/>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46734"/>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230111" y="3015830"/>
            <a:ext cx="4191634" cy="474864"/>
          </a:xfrm>
          <a:prstGeom prst="rect">
            <a:avLst/>
          </a:prstGeom>
        </p:spPr>
        <p:txBody>
          <a:bodyPr lIns="0" tIns="0" rIns="0" bIns="0" rtlCol="0" anchor="t">
            <a:spAutoFit/>
          </a:bodyPr>
          <a:lstStyle/>
          <a:p>
            <a:pPr algn="ctr">
              <a:lnSpc>
                <a:spcPts val="3574"/>
              </a:lnSpc>
            </a:pPr>
            <a:r>
              <a:rPr lang="en-US" sz="3538">
                <a:solidFill>
                  <a:srgbClr val="43B4BE"/>
                </a:solidFill>
                <a:latin typeface="Montserrat Classic"/>
              </a:rPr>
              <a:t>Canned segment </a:t>
            </a:r>
          </a:p>
        </p:txBody>
      </p:sp>
      <p:sp>
        <p:nvSpPr>
          <p:cNvPr id="16" name="TextBox 16"/>
          <p:cNvSpPr txBox="1"/>
          <p:nvPr/>
        </p:nvSpPr>
        <p:spPr>
          <a:xfrm>
            <a:off x="5069768" y="2867739"/>
            <a:ext cx="5676748" cy="826770"/>
          </a:xfrm>
          <a:prstGeom prst="rect">
            <a:avLst/>
          </a:prstGeom>
        </p:spPr>
        <p:txBody>
          <a:bodyPr lIns="0" tIns="0" rIns="0" bIns="0" rtlCol="0" anchor="t">
            <a:spAutoFit/>
          </a:bodyPr>
          <a:lstStyle/>
          <a:p>
            <a:pPr marL="647700" lvl="1" indent="-323850">
              <a:lnSpc>
                <a:spcPts val="3240"/>
              </a:lnSpc>
              <a:buFont typeface="Arial"/>
              <a:buChar char="•"/>
            </a:pPr>
            <a:r>
              <a:rPr lang="en-US" sz="3000">
                <a:solidFill>
                  <a:srgbClr val="FFFFFF"/>
                </a:solidFill>
                <a:latin typeface="Montserrat"/>
              </a:rPr>
              <a:t>Cans </a:t>
            </a:r>
          </a:p>
          <a:p>
            <a:pPr marL="647700" lvl="1" indent="-323850">
              <a:lnSpc>
                <a:spcPts val="3240"/>
              </a:lnSpc>
              <a:buFont typeface="Arial"/>
              <a:buChar char="•"/>
            </a:pPr>
            <a:r>
              <a:rPr lang="en-US" sz="3000">
                <a:solidFill>
                  <a:srgbClr val="FFFFFF"/>
                </a:solidFill>
                <a:latin typeface="Montserrat"/>
              </a:rPr>
              <a:t>Glass bottles </a:t>
            </a:r>
          </a:p>
        </p:txBody>
      </p:sp>
      <p:sp>
        <p:nvSpPr>
          <p:cNvPr id="17" name="TextBox 17"/>
          <p:cNvSpPr txBox="1"/>
          <p:nvPr/>
        </p:nvSpPr>
        <p:spPr>
          <a:xfrm>
            <a:off x="11854" y="5431716"/>
            <a:ext cx="4191634" cy="921487"/>
          </a:xfrm>
          <a:prstGeom prst="rect">
            <a:avLst/>
          </a:prstGeom>
        </p:spPr>
        <p:txBody>
          <a:bodyPr lIns="0" tIns="0" rIns="0" bIns="0" rtlCol="0" anchor="t">
            <a:spAutoFit/>
          </a:bodyPr>
          <a:lstStyle/>
          <a:p>
            <a:pPr algn="ctr">
              <a:lnSpc>
                <a:spcPts val="3574"/>
              </a:lnSpc>
            </a:pPr>
            <a:r>
              <a:rPr lang="en-US" sz="3538">
                <a:solidFill>
                  <a:srgbClr val="43B4BE"/>
                </a:solidFill>
                <a:latin typeface="Montserrat Classic"/>
              </a:rPr>
              <a:t>Application Segment</a:t>
            </a:r>
          </a:p>
        </p:txBody>
      </p:sp>
      <p:sp>
        <p:nvSpPr>
          <p:cNvPr id="18" name="TextBox 18"/>
          <p:cNvSpPr txBox="1"/>
          <p:nvPr/>
        </p:nvSpPr>
        <p:spPr>
          <a:xfrm>
            <a:off x="4977350" y="5412666"/>
            <a:ext cx="5861584" cy="826770"/>
          </a:xfrm>
          <a:prstGeom prst="rect">
            <a:avLst/>
          </a:prstGeom>
        </p:spPr>
        <p:txBody>
          <a:bodyPr lIns="0" tIns="0" rIns="0" bIns="0" rtlCol="0" anchor="t">
            <a:spAutoFit/>
          </a:bodyPr>
          <a:lstStyle/>
          <a:p>
            <a:pPr marL="647700" lvl="1" indent="-323850">
              <a:lnSpc>
                <a:spcPts val="3240"/>
              </a:lnSpc>
              <a:buFont typeface="Arial"/>
              <a:buChar char="•"/>
            </a:pPr>
            <a:r>
              <a:rPr lang="en-US" sz="3000">
                <a:solidFill>
                  <a:srgbClr val="FFFFFF"/>
                </a:solidFill>
                <a:latin typeface="Montserrat"/>
              </a:rPr>
              <a:t>Residential</a:t>
            </a:r>
          </a:p>
          <a:p>
            <a:pPr marL="647700" lvl="1" indent="-323850">
              <a:lnSpc>
                <a:spcPts val="3240"/>
              </a:lnSpc>
              <a:buFont typeface="Arial"/>
              <a:buChar char="•"/>
            </a:pPr>
            <a:r>
              <a:rPr lang="en-US" sz="3000">
                <a:solidFill>
                  <a:srgbClr val="FFFFFF"/>
                </a:solidFill>
                <a:latin typeface="Montserrat"/>
              </a:rPr>
              <a:t>Commercial</a:t>
            </a:r>
          </a:p>
        </p:txBody>
      </p:sp>
      <p:grpSp>
        <p:nvGrpSpPr>
          <p:cNvPr id="19" name="Group 19"/>
          <p:cNvGrpSpPr/>
          <p:nvPr/>
        </p:nvGrpSpPr>
        <p:grpSpPr>
          <a:xfrm>
            <a:off x="3082055" y="7342338"/>
            <a:ext cx="7584464" cy="2241263"/>
            <a:chExt cx="9376373" cy="2770785"/>
          </a:xfrm>
        </p:grpSpPr>
        <p:sp>
          <p:nvSpPr>
            <p:cNvPr id="20" name="Freeform 20"/>
            <p:cNvSpPr/>
            <p:nvPr/>
          </p:nvSpPr>
          <p:spPr>
            <a:xfrm>
              <a:off x="0" y="0"/>
              <a:ext cx="9376373" cy="2770785"/>
            </a:xfrm>
            <a:custGeom>
              <a:rect l="l" t="t" r="r" b="b"/>
              <a:pathLst>
                <a:path w="9376373" h="2770785">
                  <a:moveTo>
                    <a:pt x="9251913" y="2770785"/>
                  </a:moveTo>
                  <a:lnTo>
                    <a:pt x="124460" y="2770785"/>
                  </a:lnTo>
                  <a:cubicBezTo>
                    <a:pt x="55880" y="2770785"/>
                    <a:pt x="0" y="2714905"/>
                    <a:pt x="0" y="2646325"/>
                  </a:cubicBezTo>
                  <a:lnTo>
                    <a:pt x="0" y="124460"/>
                  </a:lnTo>
                  <a:cubicBezTo>
                    <a:pt x="0" y="55880"/>
                    <a:pt x="55880" y="0"/>
                    <a:pt x="124460" y="0"/>
                  </a:cubicBezTo>
                  <a:lnTo>
                    <a:pt x="9251914" y="0"/>
                  </a:lnTo>
                  <a:cubicBezTo>
                    <a:pt x="9320493" y="0"/>
                    <a:pt x="9376373" y="55880"/>
                    <a:pt x="9376373" y="124460"/>
                  </a:cubicBezTo>
                  <a:lnTo>
                    <a:pt x="9376373" y="2646325"/>
                  </a:lnTo>
                  <a:cubicBezTo>
                    <a:pt x="9376373" y="2714905"/>
                    <a:pt x="9320493" y="2770785"/>
                    <a:pt x="9251914" y="2770785"/>
                  </a:cubicBezTo>
                  <a:close/>
                </a:path>
              </a:pathLst>
            </a:custGeom>
            <a:solidFill>
              <a:srgbClr val="6E5032">
                <a:alpha val="89804"/>
              </a:srgbClr>
            </a:solidFill>
          </p:spPr>
          <p:txBody>
            <a:bodyPr/>
            <a:lstStyle/>
            <a:p/>
          </p:txBody>
        </p:sp>
      </p:grpSp>
      <p:grpSp>
        <p:nvGrpSpPr>
          <p:cNvPr id="21" name="Group 21"/>
          <p:cNvGrpSpPr/>
          <p:nvPr/>
        </p:nvGrpSpPr>
        <p:grpSpPr>
          <a:xfrm rot="5400000">
            <a:off x="1801839" y="5982833"/>
            <a:ext cx="1145531" cy="4885498"/>
            <a:chExt cx="3130550" cy="13351270"/>
          </a:xfrm>
        </p:grpSpPr>
        <p:sp>
          <p:nvSpPr>
            <p:cNvPr id="22" name="Freeform 22"/>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3" name="TextBox 23"/>
          <p:cNvSpPr txBox="1"/>
          <p:nvPr/>
        </p:nvSpPr>
        <p:spPr>
          <a:xfrm>
            <a:off x="11854" y="8032266"/>
            <a:ext cx="4191634" cy="921487"/>
          </a:xfrm>
          <a:prstGeom prst="rect">
            <a:avLst/>
          </a:prstGeom>
        </p:spPr>
        <p:txBody>
          <a:bodyPr lIns="0" tIns="0" rIns="0" bIns="0" rtlCol="0" anchor="t">
            <a:spAutoFit/>
          </a:bodyPr>
          <a:lstStyle/>
          <a:p>
            <a:pPr algn="ctr">
              <a:lnSpc>
                <a:spcPts val="3574"/>
              </a:lnSpc>
            </a:pPr>
            <a:r>
              <a:rPr lang="en-US" sz="3538">
                <a:solidFill>
                  <a:srgbClr val="43B4BE"/>
                </a:solidFill>
                <a:latin typeface="Montserrat Classic"/>
              </a:rPr>
              <a:t>Distribution Channel </a:t>
            </a:r>
          </a:p>
        </p:txBody>
      </p:sp>
      <p:sp>
        <p:nvSpPr>
          <p:cNvPr id="24" name="TextBox 24"/>
          <p:cNvSpPr txBox="1"/>
          <p:nvPr/>
        </p:nvSpPr>
        <p:spPr>
          <a:xfrm>
            <a:off x="4817354" y="7660524"/>
            <a:ext cx="5676748" cy="1645920"/>
          </a:xfrm>
          <a:prstGeom prst="rect">
            <a:avLst/>
          </a:prstGeom>
        </p:spPr>
        <p:txBody>
          <a:bodyPr lIns="0" tIns="0" rIns="0" bIns="0" rtlCol="0" anchor="t">
            <a:spAutoFit/>
          </a:bodyPr>
          <a:lstStyle/>
          <a:p>
            <a:pPr marL="647700" lvl="1" indent="-323850">
              <a:lnSpc>
                <a:spcPts val="3240"/>
              </a:lnSpc>
              <a:buFont typeface="Arial"/>
              <a:buChar char="•"/>
            </a:pPr>
            <a:r>
              <a:rPr lang="en-US" sz="3000">
                <a:solidFill>
                  <a:srgbClr val="FFFFFF"/>
                </a:solidFill>
                <a:latin typeface="Montserrat"/>
              </a:rPr>
              <a:t>Hypermarkets</a:t>
            </a:r>
          </a:p>
          <a:p>
            <a:pPr marL="647700" lvl="1" indent="-323850">
              <a:lnSpc>
                <a:spcPts val="3240"/>
              </a:lnSpc>
              <a:buFont typeface="Arial"/>
              <a:buChar char="•"/>
            </a:pPr>
            <a:r>
              <a:rPr lang="en-US" sz="3000">
                <a:solidFill>
                  <a:srgbClr val="FFFFFF"/>
                </a:solidFill>
                <a:latin typeface="Montserrat"/>
              </a:rPr>
              <a:t>Online</a:t>
            </a:r>
          </a:p>
          <a:p>
            <a:pPr marL="647700" lvl="1" indent="-323850">
              <a:lnSpc>
                <a:spcPts val="3240"/>
              </a:lnSpc>
              <a:buFont typeface="Arial"/>
              <a:buChar char="•"/>
            </a:pPr>
            <a:r>
              <a:rPr lang="en-US" sz="3000">
                <a:solidFill>
                  <a:srgbClr val="FFFFFF"/>
                </a:solidFill>
                <a:latin typeface="Montserrat"/>
              </a:rPr>
              <a:t>Business to Business</a:t>
            </a:r>
          </a:p>
          <a:p>
            <a:pPr marL="647700" lvl="1" indent="-323850">
              <a:lnSpc>
                <a:spcPts val="3240"/>
              </a:lnSpc>
              <a:buFont typeface="Arial"/>
              <a:buChar char="•"/>
            </a:pPr>
            <a:r>
              <a:rPr lang="en-US" sz="3000">
                <a:solidFill>
                  <a:srgbClr val="FFFFFF"/>
                </a:solidFill>
                <a:latin typeface="Montserrat"/>
              </a:rPr>
              <a:t>Convenience Stores</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3541398" y="1028700"/>
            <a:ext cx="11205204" cy="9258300"/>
          </a:xfrm>
          <a:custGeom>
            <a:rect l="l" t="t" r="r" b="b"/>
            <a:pathLst>
              <a:path w="11205204" h="9258300">
                <a:moveTo>
                  <a:pt x="0" y="0"/>
                </a:moveTo>
                <a:lnTo>
                  <a:pt x="11205204" y="0"/>
                </a:lnTo>
                <a:lnTo>
                  <a:pt x="11205204" y="9258300"/>
                </a:lnTo>
                <a:lnTo>
                  <a:pt x="0" y="92583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35983" y="207644"/>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Packaged Coffee Market Revenue share for 2022</a:t>
            </a:r>
          </a:p>
        </p:txBody>
      </p:sp>
      <p:sp>
        <p:nvSpPr>
          <p:cNvPr id="4" name="TextBox 4"/>
          <p:cNvSpPr txBox="1"/>
          <p:nvPr/>
        </p:nvSpPr>
        <p:spPr>
          <a:xfrm>
            <a:off x="11945329" y="6894368"/>
            <a:ext cx="5602546" cy="1063549"/>
          </a:xfrm>
          <a:prstGeom prst="rect">
            <a:avLst/>
          </a:prstGeom>
        </p:spPr>
        <p:txBody>
          <a:bodyPr lIns="0" tIns="0" rIns="0" bIns="0" rtlCol="0" anchor="t">
            <a:spAutoFit/>
          </a:bodyPr>
          <a:lstStyle/>
          <a:p>
            <a:pPr algn="ctr">
              <a:lnSpc>
                <a:spcPts val="8786"/>
              </a:lnSpc>
              <a:spcBef>
                <a:spcPct val="0"/>
              </a:spcBef>
            </a:pPr>
            <a:r>
              <a:rPr lang="en-US" sz="6276">
                <a:solidFill>
                  <a:srgbClr val="46261A"/>
                </a:solidFill>
                <a:latin typeface="Canva Sans"/>
              </a:rPr>
              <a:t>North America</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20" r="-20"/>
            </a:stretch>
          </a:blipFill>
        </p:spPr>
        <p:txBody>
          <a:bodyPr/>
          <a:lstStyle/>
          <a:p/>
        </p:txBody>
      </p:sp>
      <p:grpSp>
        <p:nvGrpSpPr>
          <p:cNvPr id="3" name="Group 3"/>
          <p:cNvGrpSpPr/>
          <p:nvPr/>
        </p:nvGrpSpPr>
        <p:grpSpPr>
          <a:xfrm>
            <a:off x="6145416" y="1950452"/>
            <a:ext cx="8170709" cy="3011506"/>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5383000" y="5291404"/>
            <a:ext cx="8933125" cy="3045144"/>
            <a:chExt cx="7487197" cy="2552253"/>
          </a:xfrm>
        </p:grpSpPr>
        <p:sp>
          <p:nvSpPr>
            <p:cNvPr id="6" name="Freeform 6"/>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1F314B">
                <a:alpha val="89804"/>
              </a:srgbClr>
            </a:solidFill>
          </p:spPr>
          <p:txBody>
            <a:bodyPr/>
            <a:lstStyle/>
            <a:p/>
          </p:txBody>
        </p:sp>
      </p:grpSp>
      <p:grpSp>
        <p:nvGrpSpPr>
          <p:cNvPr id="7" name="Group 7"/>
          <p:cNvGrpSpPr/>
          <p:nvPr/>
        </p:nvGrpSpPr>
        <p:grpSpPr>
          <a:xfrm>
            <a:off x="5383000" y="1950452"/>
            <a:ext cx="8933125" cy="3011506"/>
            <a:chExt cx="7487197" cy="2524059"/>
          </a:xfrm>
        </p:grpSpPr>
        <p:sp>
          <p:nvSpPr>
            <p:cNvPr id="8" name="Freeform 8"/>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2B1011"/>
            </a:solidFill>
          </p:spPr>
          <p:txBody>
            <a:bodyPr/>
            <a:lstStyle/>
            <a:p/>
          </p:txBody>
        </p:sp>
      </p:grpSp>
      <p:grpSp>
        <p:nvGrpSpPr>
          <p:cNvPr id="9" name="Group 9"/>
          <p:cNvGrpSpPr/>
          <p:nvPr/>
        </p:nvGrpSpPr>
        <p:grpSpPr>
          <a:xfrm>
            <a:off x="3971875" y="2416375"/>
            <a:ext cx="2558571" cy="2079659"/>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1F314B">
                <a:alpha val="89804"/>
              </a:srgbClr>
            </a:solidFill>
          </p:spPr>
          <p:txBody>
            <a:bodyPr/>
            <a:lstStyle/>
            <a:p/>
          </p:txBody>
        </p:sp>
      </p:grpSp>
      <p:grpSp>
        <p:nvGrpSpPr>
          <p:cNvPr id="11" name="Group 11"/>
          <p:cNvGrpSpPr/>
          <p:nvPr/>
        </p:nvGrpSpPr>
        <p:grpSpPr>
          <a:xfrm>
            <a:off x="3971875" y="5700524"/>
            <a:ext cx="2558571" cy="2079659"/>
            <a:chExt cx="2144437" cy="1743043"/>
          </a:xfrm>
        </p:grpSpPr>
        <p:sp>
          <p:nvSpPr>
            <p:cNvPr id="12" name="Freeform 12"/>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2B1011"/>
            </a:solidFill>
          </p:spPr>
          <p:txBody>
            <a:bodyPr/>
            <a:lstStyle/>
            <a:p/>
          </p:txBody>
        </p:sp>
      </p:grpSp>
      <p:grpSp>
        <p:nvGrpSpPr>
          <p:cNvPr id="13" name="Group 13"/>
          <p:cNvGrpSpPr>
            <a:grpSpLocks noChangeAspect="1"/>
          </p:cNvGrpSpPr>
          <p:nvPr/>
        </p:nvGrpSpPr>
        <p:grpSpPr>
          <a:xfrm rot="5400000">
            <a:off x="6409298" y="3155237"/>
            <a:ext cx="695076" cy="601936"/>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1F314B">
                <a:alpha val="89804"/>
              </a:srgbClr>
            </a:solidFill>
          </p:spPr>
          <p:txBody>
            <a:bodyPr/>
            <a:lstStyle/>
            <a:p/>
          </p:txBody>
        </p:sp>
      </p:grpSp>
      <p:grpSp>
        <p:nvGrpSpPr>
          <p:cNvPr id="15" name="Group 15"/>
          <p:cNvGrpSpPr>
            <a:grpSpLocks noChangeAspect="1"/>
          </p:cNvGrpSpPr>
          <p:nvPr/>
        </p:nvGrpSpPr>
        <p:grpSpPr>
          <a:xfrm rot="5400000">
            <a:off x="6409298" y="6351002"/>
            <a:ext cx="695076" cy="601936"/>
            <a:chExt cx="6350000" cy="5499100"/>
          </a:xfrm>
        </p:grpSpPr>
        <p:sp>
          <p:nvSpPr>
            <p:cNvPr id="16" name="Freeform 16"/>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2B1011"/>
            </a:solidFill>
          </p:spPr>
          <p:txBody>
            <a:bodyPr/>
            <a:lstStyle/>
            <a:p/>
          </p:txBody>
        </p:sp>
      </p:grpSp>
      <p:sp>
        <p:nvSpPr>
          <p:cNvPr id="17" name="TextBox 17"/>
          <p:cNvSpPr txBox="1"/>
          <p:nvPr/>
        </p:nvSpPr>
        <p:spPr>
          <a:xfrm>
            <a:off x="4160976" y="3076273"/>
            <a:ext cx="2294892" cy="524915"/>
          </a:xfrm>
          <a:prstGeom prst="rect">
            <a:avLst/>
          </a:prstGeom>
        </p:spPr>
        <p:txBody>
          <a:bodyPr lIns="0" tIns="0" rIns="0" bIns="0" rtlCol="0" anchor="t">
            <a:spAutoFit/>
          </a:bodyPr>
          <a:lstStyle/>
          <a:p>
            <a:pPr algn="ctr">
              <a:lnSpc>
                <a:spcPts val="4457"/>
              </a:lnSpc>
              <a:spcBef>
                <a:spcPct val="0"/>
              </a:spcBef>
            </a:pPr>
            <a:r>
              <a:rPr lang="en-US" sz="3184" spc="101">
                <a:solidFill>
                  <a:srgbClr val="FFFFFF"/>
                </a:solidFill>
                <a:latin typeface="Garet Bold"/>
              </a:rPr>
              <a:t>Drivers</a:t>
            </a:r>
          </a:p>
        </p:txBody>
      </p:sp>
      <p:sp>
        <p:nvSpPr>
          <p:cNvPr id="18" name="TextBox 18"/>
          <p:cNvSpPr txBox="1"/>
          <p:nvPr/>
        </p:nvSpPr>
        <p:spPr>
          <a:xfrm>
            <a:off x="3971875" y="6365700"/>
            <a:ext cx="2822250" cy="524915"/>
          </a:xfrm>
          <a:prstGeom prst="rect">
            <a:avLst/>
          </a:prstGeom>
        </p:spPr>
        <p:txBody>
          <a:bodyPr lIns="0" tIns="0" rIns="0" bIns="0" rtlCol="0" anchor="t">
            <a:spAutoFit/>
          </a:bodyPr>
          <a:lstStyle/>
          <a:p>
            <a:pPr algn="ctr">
              <a:lnSpc>
                <a:spcPts val="4457"/>
              </a:lnSpc>
              <a:spcBef>
                <a:spcPct val="0"/>
              </a:spcBef>
            </a:pPr>
            <a:r>
              <a:rPr lang="en-US" sz="3184" spc="101">
                <a:solidFill>
                  <a:srgbClr val="FFFFFF"/>
                </a:solidFill>
                <a:latin typeface="Garet Bold"/>
              </a:rPr>
              <a:t>Restraints</a:t>
            </a:r>
          </a:p>
        </p:txBody>
      </p:sp>
      <p:sp>
        <p:nvSpPr>
          <p:cNvPr id="19" name="TextBox 19"/>
          <p:cNvSpPr txBox="1"/>
          <p:nvPr/>
        </p:nvSpPr>
        <p:spPr>
          <a:xfrm>
            <a:off x="7057804" y="2389405"/>
            <a:ext cx="6631513" cy="2171700"/>
          </a:xfrm>
          <a:prstGeom prst="rect">
            <a:avLst/>
          </a:prstGeom>
        </p:spPr>
        <p:txBody>
          <a:bodyPr lIns="0" tIns="0" rIns="0" bIns="0" rtlCol="0" anchor="t">
            <a:spAutoFit/>
          </a:bodyPr>
          <a:lstStyle/>
          <a:p>
            <a:pPr>
              <a:lnSpc>
                <a:spcPts val="4200"/>
              </a:lnSpc>
            </a:pPr>
            <a:r>
              <a:rPr lang="en-US" sz="4000" spc="128">
                <a:solidFill>
                  <a:srgbClr val="FFFFFF"/>
                </a:solidFill>
                <a:latin typeface="Barlow"/>
              </a:rPr>
              <a:t>Increasing demand for ready-to-drink coffee boosts the Packaged Coffee market growth</a:t>
            </a:r>
          </a:p>
        </p:txBody>
      </p:sp>
      <p:sp>
        <p:nvSpPr>
          <p:cNvPr id="20" name="TextBox 20"/>
          <p:cNvSpPr txBox="1"/>
          <p:nvPr/>
        </p:nvSpPr>
        <p:spPr>
          <a:xfrm>
            <a:off x="7152416" y="5940254"/>
            <a:ext cx="6442289" cy="1638300"/>
          </a:xfrm>
          <a:prstGeom prst="rect">
            <a:avLst/>
          </a:prstGeom>
        </p:spPr>
        <p:txBody>
          <a:bodyPr lIns="0" tIns="0" rIns="0" bIns="0" rtlCol="0" anchor="t">
            <a:spAutoFit/>
          </a:bodyPr>
          <a:lstStyle/>
          <a:p>
            <a:pPr>
              <a:lnSpc>
                <a:spcPts val="4200"/>
              </a:lnSpc>
            </a:pPr>
            <a:r>
              <a:rPr lang="en-US" sz="4000" spc="128">
                <a:solidFill>
                  <a:srgbClr val="FFFFFF"/>
                </a:solidFill>
                <a:latin typeface="Barlow"/>
              </a:rPr>
              <a:t>Variation in the cost of raw materials restrains the packaged coffee market</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604435" y="1913781"/>
            <a:ext cx="15079129" cy="6485414"/>
            <a:chExt cx="4321383" cy="1858593"/>
          </a:xfrm>
        </p:grpSpPr>
        <p:sp>
          <p:nvSpPr>
            <p:cNvPr id="4" name="Freeform 4"/>
            <p:cNvSpPr/>
            <p:nvPr/>
          </p:nvSpPr>
          <p:spPr>
            <a:xfrm>
              <a:off x="0" y="0"/>
              <a:ext cx="4321384" cy="1858593"/>
            </a:xfrm>
            <a:custGeom>
              <a:rect l="l" t="t" r="r" b="b"/>
              <a:pathLst>
                <a:path w="4321384" h="1858593">
                  <a:moveTo>
                    <a:pt x="26184" y="0"/>
                  </a:moveTo>
                  <a:lnTo>
                    <a:pt x="4295199" y="0"/>
                  </a:lnTo>
                  <a:cubicBezTo>
                    <a:pt x="4302144" y="0"/>
                    <a:pt x="4308804" y="2759"/>
                    <a:pt x="4313714" y="7669"/>
                  </a:cubicBezTo>
                  <a:cubicBezTo>
                    <a:pt x="4318625" y="12580"/>
                    <a:pt x="4321384" y="19240"/>
                    <a:pt x="4321384" y="26184"/>
                  </a:cubicBezTo>
                  <a:lnTo>
                    <a:pt x="4321384" y="1832409"/>
                  </a:lnTo>
                  <a:cubicBezTo>
                    <a:pt x="4321384" y="1846870"/>
                    <a:pt x="4309660" y="1858593"/>
                    <a:pt x="4295199" y="1858593"/>
                  </a:cubicBezTo>
                  <a:lnTo>
                    <a:pt x="26184" y="1858593"/>
                  </a:lnTo>
                  <a:cubicBezTo>
                    <a:pt x="11723" y="1858593"/>
                    <a:pt x="0" y="1846870"/>
                    <a:pt x="0" y="1832409"/>
                  </a:cubicBezTo>
                  <a:lnTo>
                    <a:pt x="0" y="26184"/>
                  </a:lnTo>
                  <a:cubicBezTo>
                    <a:pt x="0" y="11723"/>
                    <a:pt x="11723" y="0"/>
                    <a:pt x="26184" y="0"/>
                  </a:cubicBezTo>
                  <a:close/>
                </a:path>
              </a:pathLst>
            </a:custGeom>
            <a:solidFill>
              <a:srgbClr val="574839">
                <a:alpha val="89804"/>
              </a:srgbClr>
            </a:solidFill>
            <a:ln cap="rnd">
              <a:noFill/>
              <a:prstDash val="solid"/>
              <a:round/>
            </a:ln>
          </p:spPr>
          <p:txBody>
            <a:bodyPr/>
            <a:lstStyle/>
            <a:p/>
          </p:txBody>
        </p:sp>
        <p:sp>
          <p:nvSpPr>
            <p:cNvPr id="5" name="TextBox 5"/>
            <p:cNvSpPr txBox="1"/>
            <p:nvPr/>
          </p:nvSpPr>
          <p:spPr>
            <a:xfrm>
              <a:off x="0" y="-38100"/>
              <a:ext cx="4321383" cy="1896693"/>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6" name="TextBox 6"/>
          <p:cNvSpPr txBox="1"/>
          <p:nvPr/>
        </p:nvSpPr>
        <p:spPr>
          <a:xfrm>
            <a:off x="1890069" y="3093881"/>
            <a:ext cx="14507862" cy="5127053"/>
          </a:xfrm>
          <a:prstGeom prst="rect">
            <a:avLst/>
          </a:prstGeom>
        </p:spPr>
        <p:txBody>
          <a:bodyPr lIns="0" tIns="0" rIns="0" bIns="0" rtlCol="0" anchor="t">
            <a:spAutoFit/>
          </a:bodyPr>
          <a:lstStyle/>
          <a:p>
            <a:pPr marL="625575" lvl="1" indent="-312787">
              <a:lnSpc>
                <a:spcPts val="4056"/>
              </a:lnSpc>
              <a:buFont typeface="Arial"/>
              <a:buChar char="•"/>
            </a:pPr>
            <a:r>
              <a:rPr lang="en-US" sz="2897">
                <a:solidFill>
                  <a:srgbClr val="FFFFFF"/>
                </a:solidFill>
                <a:latin typeface="Canva Sans"/>
              </a:rPr>
              <a:t>The Global Packaged Coffee Market is witnessing significant growth in the near future.</a:t>
            </a:r>
          </a:p>
          <a:p>
            <a:pPr marL="625575" lvl="1" indent="-312787">
              <a:lnSpc>
                <a:spcPts val="4056"/>
              </a:lnSpc>
              <a:buFont typeface="Arial"/>
              <a:buChar char="•"/>
            </a:pPr>
            <a:r>
              <a:rPr lang="en-US" sz="2897">
                <a:solidFill>
                  <a:srgbClr val="FFFFFF"/>
                </a:solidFill>
                <a:latin typeface="Canva Sans"/>
              </a:rPr>
              <a:t>In 2023, the Cans segment accounted for noticeable share of global Packaged Coffee Market and is projected to experience significant growth in the near future.</a:t>
            </a:r>
          </a:p>
          <a:p>
            <a:pPr marL="625575" lvl="1" indent="-312787">
              <a:lnSpc>
                <a:spcPts val="4056"/>
              </a:lnSpc>
              <a:buFont typeface="Arial"/>
              <a:buChar char="•"/>
            </a:pPr>
            <a:r>
              <a:rPr lang="en-US" sz="2897">
                <a:solidFill>
                  <a:srgbClr val="FFFFFF"/>
                </a:solidFill>
                <a:latin typeface="Canva Sans"/>
              </a:rPr>
              <a:t>The Residential segment is expected to expand at the significant CAGR retaining position throughout the forecast period.</a:t>
            </a:r>
          </a:p>
          <a:p>
            <a:pPr marL="625575" lvl="1" indent="-312787">
              <a:lnSpc>
                <a:spcPts val="4056"/>
              </a:lnSpc>
              <a:buFont typeface="Arial"/>
              <a:buChar char="•"/>
            </a:pPr>
            <a:r>
              <a:rPr lang="en-US" sz="2897">
                <a:solidFill>
                  <a:srgbClr val="FFFFFF"/>
                </a:solidFill>
                <a:latin typeface="Canva Sans"/>
              </a:rPr>
              <a:t>Some of the key companies Hindustan Unilever Limited, TATA Coffee Limited and others are focusing on its strategy building model to strengthen its product portfolio and expand its business in the global market.</a:t>
            </a:r>
          </a:p>
        </p:txBody>
      </p:sp>
      <p:sp>
        <p:nvSpPr>
          <p:cNvPr id="7" name="TextBox 7"/>
          <p:cNvSpPr txBox="1"/>
          <p:nvPr/>
        </p:nvSpPr>
        <p:spPr>
          <a:xfrm>
            <a:off x="4412790" y="2113035"/>
            <a:ext cx="9030353" cy="768429"/>
          </a:xfrm>
          <a:prstGeom prst="rect">
            <a:avLst/>
          </a:prstGeom>
        </p:spPr>
        <p:txBody>
          <a:bodyPr lIns="0" tIns="0" rIns="0" bIns="0" rtlCol="0" anchor="t">
            <a:spAutoFit/>
          </a:bodyPr>
          <a:lstStyle/>
          <a:p>
            <a:pPr algn="ctr">
              <a:lnSpc>
                <a:spcPts val="5900"/>
              </a:lnSpc>
            </a:pPr>
            <a:r>
              <a:rPr lang="en-US" sz="5514">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32575" b="-45202"/>
            </a:stretch>
          </a:blipFill>
        </p:spPr>
        <p:txBody>
          <a:bodyPr/>
          <a:lstStyle/>
          <a:p/>
        </p:txBody>
      </p:sp>
      <p:sp>
        <p:nvSpPr>
          <p:cNvPr id="3" name="Freeform 3"/>
          <p:cNvSpPr/>
          <p:nvPr/>
        </p:nvSpPr>
        <p:spPr>
          <a:xfrm>
            <a:off x="5672254" y="1828777"/>
            <a:ext cx="6631766" cy="2312949"/>
          </a:xfrm>
          <a:custGeom>
            <a:rect l="l" t="t" r="r" b="b"/>
            <a:pathLst>
              <a:path w="6631766" h="2312949">
                <a:moveTo>
                  <a:pt x="0" y="0"/>
                </a:moveTo>
                <a:lnTo>
                  <a:pt x="6631765" y="0"/>
                </a:lnTo>
                <a:lnTo>
                  <a:pt x="6631765" y="2312949"/>
                </a:lnTo>
                <a:lnTo>
                  <a:pt x="0" y="2312949"/>
                </a:lnTo>
                <a:lnTo>
                  <a:pt x="0" y="0"/>
                </a:lnTo>
                <a:close/>
              </a:path>
            </a:pathLst>
          </a:custGeom>
          <a:blipFill>
            <a:blip r:embed="rId3"/>
            <a:stretch>
              <a:fillRect l="-303" r="-303"/>
            </a:stretch>
          </a:blipFill>
        </p:spPr>
        <p:txBody>
          <a:bodyPr/>
          <a:lstStyle/>
          <a:p/>
        </p:txBody>
      </p:sp>
      <p:sp>
        <p:nvSpPr>
          <p:cNvPr id="4" name="Freeform 4"/>
          <p:cNvSpPr/>
          <p:nvPr/>
        </p:nvSpPr>
        <p:spPr>
          <a:xfrm>
            <a:off x="8379421" y="4682716"/>
            <a:ext cx="4870210" cy="1875485"/>
          </a:xfrm>
          <a:custGeom>
            <a:rect l="l" t="t" r="r" b="b"/>
            <a:pathLst>
              <a:path w="4870210" h="1875485">
                <a:moveTo>
                  <a:pt x="0" y="0"/>
                </a:moveTo>
                <a:lnTo>
                  <a:pt x="4870210" y="0"/>
                </a:lnTo>
                <a:lnTo>
                  <a:pt x="4870210" y="1875485"/>
                </a:lnTo>
                <a:lnTo>
                  <a:pt x="0" y="1875485"/>
                </a:lnTo>
                <a:lnTo>
                  <a:pt x="0" y="0"/>
                </a:lnTo>
                <a:close/>
              </a:path>
            </a:pathLst>
          </a:custGeom>
          <a:blipFill>
            <a:blip r:embed="rId4"/>
            <a:stretch>
              <a:fillRect l="-40217" t="-125806" r="-46118" b="-137096"/>
            </a:stretch>
          </a:blipFill>
        </p:spPr>
        <p:txBody>
          <a:bodyPr/>
          <a:lstStyle/>
          <a:p/>
        </p:txBody>
      </p:sp>
      <p:sp>
        <p:nvSpPr>
          <p:cNvPr id="5" name="Freeform 5"/>
          <p:cNvSpPr/>
          <p:nvPr/>
        </p:nvSpPr>
        <p:spPr>
          <a:xfrm>
            <a:off x="4525668" y="4551301"/>
            <a:ext cx="4090577" cy="2298904"/>
          </a:xfrm>
          <a:custGeom>
            <a:rect l="l" t="t" r="r" b="b"/>
            <a:pathLst>
              <a:path w="4090576" h="2298904">
                <a:moveTo>
                  <a:pt x="0" y="0"/>
                </a:moveTo>
                <a:lnTo>
                  <a:pt x="4090577" y="0"/>
                </a:lnTo>
                <a:lnTo>
                  <a:pt x="4090577" y="2298904"/>
                </a:lnTo>
                <a:lnTo>
                  <a:pt x="0" y="2298904"/>
                </a:lnTo>
                <a:lnTo>
                  <a:pt x="0" y="0"/>
                </a:lnTo>
                <a:close/>
              </a:path>
            </a:pathLst>
          </a:custGeom>
          <a:blipFill>
            <a:blip r:embed="rId5"/>
            <a:stretch>
              <a:fillRect/>
            </a:stretch>
          </a:blipFill>
        </p:spPr>
        <p:txBody>
          <a:bodyPr/>
          <a:lstStyle/>
          <a:p/>
        </p:txBody>
      </p:sp>
      <p:sp>
        <p:nvSpPr>
          <p:cNvPr id="6" name="Freeform 6"/>
          <p:cNvSpPr/>
          <p:nvPr/>
        </p:nvSpPr>
        <p:spPr>
          <a:xfrm>
            <a:off x="5458399" y="7259780"/>
            <a:ext cx="2225114" cy="2787187"/>
          </a:xfrm>
          <a:custGeom>
            <a:rect l="l" t="t" r="r" b="b"/>
            <a:pathLst>
              <a:path w="2225114" h="2787187">
                <a:moveTo>
                  <a:pt x="0" y="0"/>
                </a:moveTo>
                <a:lnTo>
                  <a:pt x="2225114" y="0"/>
                </a:lnTo>
                <a:lnTo>
                  <a:pt x="2225114" y="2787187"/>
                </a:lnTo>
                <a:lnTo>
                  <a:pt x="0" y="2787187"/>
                </a:lnTo>
                <a:lnTo>
                  <a:pt x="0" y="0"/>
                </a:lnTo>
                <a:close/>
              </a:path>
            </a:pathLst>
          </a:custGeom>
          <a:blipFill>
            <a:blip r:embed="rId6"/>
            <a:stretch>
              <a:fillRect l="-22916" t="-3534" r="-10416" b="-2910"/>
            </a:stretch>
          </a:blipFill>
        </p:spPr>
        <p:txBody>
          <a:bodyPr/>
          <a:lstStyle/>
          <a:p/>
        </p:txBody>
      </p:sp>
      <p:sp>
        <p:nvSpPr>
          <p:cNvPr id="7" name="Freeform 7"/>
          <p:cNvSpPr/>
          <p:nvPr/>
        </p:nvSpPr>
        <p:spPr>
          <a:xfrm>
            <a:off x="8616245" y="7533447"/>
            <a:ext cx="4266387" cy="2239853"/>
          </a:xfrm>
          <a:custGeom>
            <a:rect l="l" t="t" r="r" b="b"/>
            <a:pathLst>
              <a:path w="4266387" h="2239853">
                <a:moveTo>
                  <a:pt x="0" y="0"/>
                </a:moveTo>
                <a:lnTo>
                  <a:pt x="4266387" y="0"/>
                </a:lnTo>
                <a:lnTo>
                  <a:pt x="4266387" y="2239853"/>
                </a:lnTo>
                <a:lnTo>
                  <a:pt x="0" y="2239853"/>
                </a:lnTo>
                <a:lnTo>
                  <a:pt x="0" y="0"/>
                </a:lnTo>
                <a:close/>
              </a:path>
            </a:pathLst>
          </a:custGeom>
          <a:blipFill>
            <a:blip r:embed="rId7"/>
            <a:stretch>
              <a:fillRect/>
            </a:stretch>
          </a:blipFill>
        </p:spPr>
        <p:txBody>
          <a:bodyPr/>
          <a:lstStyle/>
          <a:p/>
        </p:txBody>
      </p:sp>
      <p:sp>
        <p:nvSpPr>
          <p:cNvPr id="8" name="TextBox 8"/>
          <p:cNvSpPr txBox="1"/>
          <p:nvPr/>
        </p:nvSpPr>
        <p:spPr>
          <a:xfrm>
            <a:off x="5238599" y="561953"/>
            <a:ext cx="7810802" cy="857250"/>
          </a:xfrm>
          <a:prstGeom prst="rect">
            <a:avLst/>
          </a:prstGeom>
        </p:spPr>
        <p:txBody>
          <a:bodyPr lIns="0" tIns="0" rIns="0" bIns="0" rtlCol="0" anchor="t">
            <a:spAutoFit/>
          </a:bodyPr>
          <a:lstStyle/>
          <a:p>
            <a:pPr algn="ctr">
              <a:lnSpc>
                <a:spcPts val="6299"/>
              </a:lnSpc>
            </a:pPr>
            <a:r>
              <a:rPr lang="en-US" sz="6999">
                <a:solidFill>
                  <a:srgbClr val="F8F8F8"/>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384587" y="7948191"/>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5ykehjje"/>
              </a:rPr>
              <a:t>https://tinyurl.com/5ykehjje</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45</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Packaged Coffee Market Report 2023</dc:title>
  <cp:lastModifiedBy>decipher market</cp:lastModifiedBy>
  <cp:revision>2</cp:revision>
  <dcterms:created xsi:type="dcterms:W3CDTF">2006-08-16T00:00:00Z</dcterms:created>
  <dcterms:modified xsi:type="dcterms:W3CDTF">2024-02-20T10:29:43Z</dcterms:modified>
</cp:coreProperties>
</file>