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Montserrat" panose="00000500000000000000" pitchFamily="2" charset="0"/>
      <p:regular r:id="rId21"/>
    </p:embeddedFont>
    <p:embeddedFont>
      <p:font typeface="Montserrat Bold" panose="00000800000000000000" charset="0"/>
      <p:regular r:id="rId22"/>
    </p:embeddedFont>
    <p:embeddedFont>
      <p:font typeface="Montserrat Classic" panose="020B0604020202020204" charset="0"/>
      <p:regular r:id="rId23"/>
    </p:embeddedFont>
    <p:embeddedFont>
      <p:font typeface="Poppins" panose="00000500000000000000" pitchFamily="2" charset="0"/>
      <p:regular r:id="rId24"/>
    </p:embeddedFont>
    <p:embeddedFont>
      <p:font typeface="Poppins Bold" panose="00000800000000000000" charset="0"/>
      <p:regular r:id="rId2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font" Target="fonts/font14.fntdata"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11.jpeg" /><Relationship Id="rId7" Type="http://schemas.openxmlformats.org/officeDocument/2006/relationships/image" Target="../media/image12.jpeg" /><Relationship Id="rId8"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hyperlink" Target="https://tinyurl.com/yc72nrbn"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018097" y="2519612"/>
            <a:ext cx="14251805" cy="5096339"/>
            <a:chExt cx="3054158" cy="1092144"/>
          </a:xfrm>
        </p:grpSpPr>
        <p:sp>
          <p:nvSpPr>
            <p:cNvPr id="4" name="Freeform 4"/>
            <p:cNvSpPr/>
            <p:nvPr/>
          </p:nvSpPr>
          <p:spPr>
            <a:xfrm>
              <a:off x="0" y="0"/>
              <a:ext cx="3054158" cy="1092144"/>
            </a:xfrm>
            <a:custGeom>
              <a:rect l="l" t="t" r="r" b="b"/>
              <a:pathLst>
                <a:path w="3054158" h="1092144">
                  <a:moveTo>
                    <a:pt x="0" y="0"/>
                  </a:moveTo>
                  <a:lnTo>
                    <a:pt x="3054158" y="0"/>
                  </a:lnTo>
                  <a:lnTo>
                    <a:pt x="3054158" y="1092144"/>
                  </a:lnTo>
                  <a:lnTo>
                    <a:pt x="0" y="1092144"/>
                  </a:lnTo>
                  <a:close/>
                </a:path>
              </a:pathLst>
            </a:custGeom>
            <a:solidFill>
              <a:srgbClr val="244156"/>
            </a:solidFill>
          </p:spPr>
          <p:txBody>
            <a:bodyPr/>
            <a:lstStyle/>
            <a:p/>
          </p:txBody>
        </p:sp>
        <p:sp>
          <p:nvSpPr>
            <p:cNvPr id="5" name="TextBox 5"/>
            <p:cNvSpPr txBox="1"/>
            <p:nvPr/>
          </p:nvSpPr>
          <p:spPr>
            <a:xfrm>
              <a:off x="0" y="-38100"/>
              <a:ext cx="3054158" cy="1130244"/>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2109885" y="3108557"/>
            <a:ext cx="14068230" cy="3696327"/>
          </a:xfrm>
          <a:prstGeom prst="rect">
            <a:avLst/>
          </a:prstGeom>
        </p:spPr>
        <p:txBody>
          <a:bodyPr lIns="0" tIns="0" rIns="0" bIns="0" rtlCol="0" anchor="t">
            <a:spAutoFit/>
          </a:bodyPr>
          <a:lstStyle/>
          <a:p>
            <a:pPr>
              <a:lnSpc>
                <a:spcPts val="9594"/>
              </a:lnSpc>
            </a:pPr>
            <a:r>
              <a:rPr lang="en-US" sz="9499">
                <a:solidFill>
                  <a:srgbClr val="FFFFFF"/>
                </a:solidFill>
                <a:latin typeface="Barlow"/>
              </a:rPr>
              <a:t>GLOBAL </a:t>
            </a:r>
          </a:p>
          <a:p>
            <a:pPr>
              <a:lnSpc>
                <a:spcPts val="9594"/>
              </a:lnSpc>
            </a:pPr>
            <a:r>
              <a:rPr lang="en-US" sz="9499">
                <a:solidFill>
                  <a:srgbClr val="FFFFFF"/>
                </a:solidFill>
                <a:latin typeface="Barlow"/>
              </a:rPr>
              <a:t>PMMA RESIN FLOORING  </a:t>
            </a:r>
          </a:p>
          <a:p>
            <a:pPr>
              <a:lnSpc>
                <a:spcPts val="9594"/>
              </a:lnSpc>
            </a:pPr>
            <a:r>
              <a:rPr lang="en-US" sz="9499">
                <a:solidFill>
                  <a:srgbClr val="FFFFFF"/>
                </a:solidFill>
                <a:latin typeface="Barlow"/>
              </a:rPr>
              <a:t>MARKET REPORT 2024</a:t>
            </a:r>
          </a:p>
        </p:txBody>
      </p:sp>
      <p:sp>
        <p:nvSpPr>
          <p:cNvPr id="7" name="TextBox 7"/>
          <p:cNvSpPr txBox="1"/>
          <p:nvPr/>
        </p:nvSpPr>
        <p:spPr>
          <a:xfrm>
            <a:off x="4747926" y="6926976"/>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92382" y="2080780"/>
            <a:ext cx="15503237" cy="6125441"/>
            <a:chExt cx="4083157" cy="1613285"/>
          </a:xfrm>
        </p:grpSpPr>
        <p:sp>
          <p:nvSpPr>
            <p:cNvPr id="4" name="Freeform 4"/>
            <p:cNvSpPr/>
            <p:nvPr/>
          </p:nvSpPr>
          <p:spPr>
            <a:xfrm>
              <a:off x="0" y="0"/>
              <a:ext cx="4083157" cy="1613285"/>
            </a:xfrm>
            <a:custGeom>
              <a:rect l="l" t="t" r="r" b="b"/>
              <a:pathLst>
                <a:path w="4083157" h="1613285">
                  <a:moveTo>
                    <a:pt x="25468" y="0"/>
                  </a:moveTo>
                  <a:lnTo>
                    <a:pt x="4057689" y="0"/>
                  </a:lnTo>
                  <a:cubicBezTo>
                    <a:pt x="4071755" y="0"/>
                    <a:pt x="4083157" y="11402"/>
                    <a:pt x="4083157" y="25468"/>
                  </a:cubicBezTo>
                  <a:lnTo>
                    <a:pt x="4083157" y="1587817"/>
                  </a:lnTo>
                  <a:cubicBezTo>
                    <a:pt x="4083157" y="1594571"/>
                    <a:pt x="4080474" y="1601049"/>
                    <a:pt x="4075697" y="1605825"/>
                  </a:cubicBezTo>
                  <a:cubicBezTo>
                    <a:pt x="4070921" y="1610602"/>
                    <a:pt x="4064443" y="1613285"/>
                    <a:pt x="4057689" y="1613285"/>
                  </a:cubicBezTo>
                  <a:lnTo>
                    <a:pt x="25468" y="1613285"/>
                  </a:lnTo>
                  <a:cubicBezTo>
                    <a:pt x="18714" y="1613285"/>
                    <a:pt x="12236" y="1610602"/>
                    <a:pt x="7459" y="1605825"/>
                  </a:cubicBezTo>
                  <a:cubicBezTo>
                    <a:pt x="2683" y="1601049"/>
                    <a:pt x="0" y="1594571"/>
                    <a:pt x="0" y="1587817"/>
                  </a:cubicBezTo>
                  <a:lnTo>
                    <a:pt x="0" y="25468"/>
                  </a:lnTo>
                  <a:cubicBezTo>
                    <a:pt x="0" y="18714"/>
                    <a:pt x="2683" y="12236"/>
                    <a:pt x="7459" y="7459"/>
                  </a:cubicBezTo>
                  <a:cubicBezTo>
                    <a:pt x="12236" y="2683"/>
                    <a:pt x="18714" y="0"/>
                    <a:pt x="25468" y="0"/>
                  </a:cubicBezTo>
                  <a:close/>
                </a:path>
              </a:pathLst>
            </a:custGeom>
            <a:solidFill>
              <a:srgbClr val="41485E"/>
            </a:solidFill>
          </p:spPr>
          <p:txBody>
            <a:bodyPr/>
            <a:lstStyle/>
            <a:p/>
          </p:txBody>
        </p:sp>
        <p:sp>
          <p:nvSpPr>
            <p:cNvPr id="5" name="TextBox 5"/>
            <p:cNvSpPr txBox="1"/>
            <p:nvPr/>
          </p:nvSpPr>
          <p:spPr>
            <a:xfrm>
              <a:off x="0" y="-38100"/>
              <a:ext cx="4083157" cy="165138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270082" y="2324129"/>
            <a:ext cx="7747837" cy="897890"/>
          </a:xfrm>
          <a:prstGeom prst="rect">
            <a:avLst/>
          </a:prstGeom>
        </p:spPr>
        <p:txBody>
          <a:bodyPr lIns="0" tIns="0" rIns="0" bIns="0" rtlCol="0" anchor="t">
            <a:spAutoFit/>
          </a:bodyPr>
          <a:lstStyle/>
          <a:p>
            <a:pPr algn="ctr">
              <a:lnSpc>
                <a:spcPts val="6954"/>
              </a:lnSpc>
            </a:pPr>
            <a:r>
              <a:rPr lang="en-US" sz="6499">
                <a:solidFill>
                  <a:srgbClr val="FFFFFF"/>
                </a:solidFill>
                <a:latin typeface="Canva Sans"/>
              </a:rPr>
              <a:t>INTRODUCTION</a:t>
            </a:r>
          </a:p>
        </p:txBody>
      </p:sp>
      <p:sp>
        <p:nvSpPr>
          <p:cNvPr id="7" name="TextBox 7"/>
          <p:cNvSpPr txBox="1"/>
          <p:nvPr/>
        </p:nvSpPr>
        <p:spPr>
          <a:xfrm>
            <a:off x="1639166" y="3483523"/>
            <a:ext cx="15009668" cy="4203702"/>
          </a:xfrm>
          <a:prstGeom prst="rect">
            <a:avLst/>
          </a:prstGeom>
        </p:spPr>
        <p:txBody>
          <a:bodyPr lIns="0" tIns="0" rIns="0" bIns="0" rtlCol="0" anchor="t">
            <a:spAutoFit/>
          </a:bodyPr>
          <a:lstStyle/>
          <a:p>
            <a:pPr>
              <a:lnSpc>
                <a:spcPts val="5599"/>
              </a:lnSpc>
              <a:spcBef>
                <a:spcPct val="0"/>
              </a:spcBef>
            </a:pPr>
            <a:r>
              <a:rPr lang="en-US" sz="3999">
                <a:solidFill>
                  <a:srgbClr val="FFFFFF"/>
                </a:solidFill>
                <a:latin typeface="Canva Sans"/>
              </a:rPr>
              <a:t>Poly (methyl methacrylate) (PMMA), often known as acrylic, acrylic glass, perspex, or plexiglass, as well as the trade names and brands Crylux, Plexiglas, Acrylite, Astariglas, Lucite, Perclax, and Perspex, among others (see below), is a transparent thermoplastic that is frequently used in sheet form as a lightweight or shatter-resistant alternative to glass.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245" b="-2272"/>
            </a:stretch>
          </a:blipFill>
        </p:spPr>
        <p:txBody>
          <a:bodyPr/>
          <a:lstStyle/>
          <a:p/>
        </p:txBody>
      </p:sp>
      <p:grpSp>
        <p:nvGrpSpPr>
          <p:cNvPr id="3" name="Group 3"/>
          <p:cNvGrpSpPr/>
          <p:nvPr/>
        </p:nvGrpSpPr>
        <p:grpSpPr>
          <a:xfrm>
            <a:off x="1028700" y="2388477"/>
            <a:ext cx="7280291" cy="2204102"/>
            <a:chExt cx="860407" cy="260488"/>
          </a:xfrm>
        </p:grpSpPr>
        <p:sp>
          <p:nvSpPr>
            <p:cNvPr id="4" name="Freeform 4"/>
            <p:cNvSpPr/>
            <p:nvPr/>
          </p:nvSpPr>
          <p:spPr>
            <a:xfrm>
              <a:off x="0" y="0"/>
              <a:ext cx="860407" cy="260488"/>
            </a:xfrm>
            <a:custGeom>
              <a:rect l="l" t="t" r="r" b="b"/>
              <a:pathLst>
                <a:path w="860407" h="260488">
                  <a:moveTo>
                    <a:pt x="106341" y="0"/>
                  </a:moveTo>
                  <a:lnTo>
                    <a:pt x="754066" y="0"/>
                  </a:lnTo>
                  <a:cubicBezTo>
                    <a:pt x="782270" y="0"/>
                    <a:pt x="809318" y="11204"/>
                    <a:pt x="829261" y="31147"/>
                  </a:cubicBezTo>
                  <a:cubicBezTo>
                    <a:pt x="849203" y="51089"/>
                    <a:pt x="860407" y="78137"/>
                    <a:pt x="860407" y="106341"/>
                  </a:cubicBezTo>
                  <a:lnTo>
                    <a:pt x="860407" y="154147"/>
                  </a:lnTo>
                  <a:cubicBezTo>
                    <a:pt x="860407" y="182350"/>
                    <a:pt x="849203" y="209398"/>
                    <a:pt x="829261" y="229341"/>
                  </a:cubicBezTo>
                  <a:cubicBezTo>
                    <a:pt x="809318" y="249284"/>
                    <a:pt x="782270" y="260488"/>
                    <a:pt x="754066" y="260488"/>
                  </a:cubicBezTo>
                  <a:lnTo>
                    <a:pt x="106341" y="260488"/>
                  </a:lnTo>
                  <a:cubicBezTo>
                    <a:pt x="78137" y="260488"/>
                    <a:pt x="51089" y="249284"/>
                    <a:pt x="31147" y="229341"/>
                  </a:cubicBezTo>
                  <a:cubicBezTo>
                    <a:pt x="11204" y="209398"/>
                    <a:pt x="0" y="182350"/>
                    <a:pt x="0" y="154147"/>
                  </a:cubicBezTo>
                  <a:lnTo>
                    <a:pt x="0" y="106341"/>
                  </a:lnTo>
                  <a:cubicBezTo>
                    <a:pt x="0" y="78137"/>
                    <a:pt x="11204" y="51089"/>
                    <a:pt x="31147" y="31147"/>
                  </a:cubicBezTo>
                  <a:cubicBezTo>
                    <a:pt x="51089" y="11204"/>
                    <a:pt x="78137" y="0"/>
                    <a:pt x="106341" y="0"/>
                  </a:cubicBezTo>
                  <a:close/>
                </a:path>
              </a:pathLst>
            </a:custGeom>
            <a:solidFill>
              <a:srgbClr val="442516"/>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328397" y="2659289"/>
            <a:ext cx="1778227" cy="1776004"/>
          </a:xfrm>
          <a:custGeom>
            <a:rect l="l" t="t" r="r" b="b"/>
            <a:pathLst>
              <a:path w="1778226" h="1776004">
                <a:moveTo>
                  <a:pt x="0" y="0"/>
                </a:moveTo>
                <a:lnTo>
                  <a:pt x="1778227" y="0"/>
                </a:lnTo>
                <a:lnTo>
                  <a:pt x="1778227" y="1776004"/>
                </a:lnTo>
                <a:lnTo>
                  <a:pt x="0" y="1776004"/>
                </a:lnTo>
                <a:lnTo>
                  <a:pt x="0" y="0"/>
                </a:lnTo>
                <a:close/>
              </a:path>
            </a:pathLst>
          </a:custGeom>
          <a:blipFill>
            <a:blip r:embed="rId3"/>
            <a:stretch>
              <a:fillRect/>
            </a:stretch>
          </a:blipFill>
        </p:spPr>
        <p:txBody>
          <a:bodyPr/>
          <a:lstStyle/>
          <a:p/>
        </p:txBody>
      </p:sp>
      <p:grpSp>
        <p:nvGrpSpPr>
          <p:cNvPr id="7" name="Group 7"/>
          <p:cNvGrpSpPr/>
          <p:nvPr/>
        </p:nvGrpSpPr>
        <p:grpSpPr>
          <a:xfrm>
            <a:off x="1286938" y="2588217"/>
            <a:ext cx="1752038" cy="1752038"/>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028700" y="7287993"/>
            <a:ext cx="7280291" cy="2204102"/>
            <a:chExt cx="860407" cy="260488"/>
          </a:xfrm>
        </p:grpSpPr>
        <p:sp>
          <p:nvSpPr>
            <p:cNvPr id="11" name="Freeform 11"/>
            <p:cNvSpPr/>
            <p:nvPr/>
          </p:nvSpPr>
          <p:spPr>
            <a:xfrm>
              <a:off x="0" y="0"/>
              <a:ext cx="860407" cy="260488"/>
            </a:xfrm>
            <a:custGeom>
              <a:rect l="l" t="t" r="r" b="b"/>
              <a:pathLst>
                <a:path w="860407" h="260488">
                  <a:moveTo>
                    <a:pt x="106341" y="0"/>
                  </a:moveTo>
                  <a:lnTo>
                    <a:pt x="754066" y="0"/>
                  </a:lnTo>
                  <a:cubicBezTo>
                    <a:pt x="782270" y="0"/>
                    <a:pt x="809318" y="11204"/>
                    <a:pt x="829261" y="31147"/>
                  </a:cubicBezTo>
                  <a:cubicBezTo>
                    <a:pt x="849203" y="51089"/>
                    <a:pt x="860407" y="78137"/>
                    <a:pt x="860407" y="106341"/>
                  </a:cubicBezTo>
                  <a:lnTo>
                    <a:pt x="860407" y="154147"/>
                  </a:lnTo>
                  <a:cubicBezTo>
                    <a:pt x="860407" y="182350"/>
                    <a:pt x="849203" y="209398"/>
                    <a:pt x="829261" y="229341"/>
                  </a:cubicBezTo>
                  <a:cubicBezTo>
                    <a:pt x="809318" y="249284"/>
                    <a:pt x="782270" y="260488"/>
                    <a:pt x="754066" y="260488"/>
                  </a:cubicBezTo>
                  <a:lnTo>
                    <a:pt x="106341" y="260488"/>
                  </a:lnTo>
                  <a:cubicBezTo>
                    <a:pt x="78137" y="260488"/>
                    <a:pt x="51089" y="249284"/>
                    <a:pt x="31147" y="229341"/>
                  </a:cubicBezTo>
                  <a:cubicBezTo>
                    <a:pt x="11204" y="209398"/>
                    <a:pt x="0" y="182350"/>
                    <a:pt x="0" y="154147"/>
                  </a:cubicBezTo>
                  <a:lnTo>
                    <a:pt x="0" y="106341"/>
                  </a:lnTo>
                  <a:cubicBezTo>
                    <a:pt x="0" y="78137"/>
                    <a:pt x="11204" y="51089"/>
                    <a:pt x="31147" y="31147"/>
                  </a:cubicBezTo>
                  <a:cubicBezTo>
                    <a:pt x="51089" y="11204"/>
                    <a:pt x="78137" y="0"/>
                    <a:pt x="106341" y="0"/>
                  </a:cubicBezTo>
                  <a:close/>
                </a:path>
              </a:pathLst>
            </a:custGeom>
            <a:solidFill>
              <a:srgbClr val="442516"/>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328397" y="7558805"/>
            <a:ext cx="1778227" cy="1776004"/>
          </a:xfrm>
          <a:custGeom>
            <a:rect l="l" t="t" r="r" b="b"/>
            <a:pathLst>
              <a:path w="1778226" h="1776004">
                <a:moveTo>
                  <a:pt x="0" y="0"/>
                </a:moveTo>
                <a:lnTo>
                  <a:pt x="1778227" y="0"/>
                </a:lnTo>
                <a:lnTo>
                  <a:pt x="1778227" y="1776004"/>
                </a:lnTo>
                <a:lnTo>
                  <a:pt x="0" y="1776004"/>
                </a:lnTo>
                <a:lnTo>
                  <a:pt x="0" y="0"/>
                </a:lnTo>
                <a:close/>
              </a:path>
            </a:pathLst>
          </a:custGeom>
          <a:blipFill>
            <a:blip r:embed="rId3"/>
            <a:stretch>
              <a:fillRect/>
            </a:stretch>
          </a:blipFill>
        </p:spPr>
        <p:txBody>
          <a:bodyPr/>
          <a:lstStyle/>
          <a:p/>
        </p:txBody>
      </p:sp>
      <p:grpSp>
        <p:nvGrpSpPr>
          <p:cNvPr id="14" name="Group 14"/>
          <p:cNvGrpSpPr/>
          <p:nvPr/>
        </p:nvGrpSpPr>
        <p:grpSpPr>
          <a:xfrm>
            <a:off x="1286938" y="7487733"/>
            <a:ext cx="1752038" cy="1752038"/>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1028700" y="4837678"/>
            <a:ext cx="7280291" cy="2204102"/>
            <a:chExt cx="860407" cy="260488"/>
          </a:xfrm>
        </p:grpSpPr>
        <p:sp>
          <p:nvSpPr>
            <p:cNvPr id="18" name="Freeform 18"/>
            <p:cNvSpPr/>
            <p:nvPr/>
          </p:nvSpPr>
          <p:spPr>
            <a:xfrm>
              <a:off x="0" y="0"/>
              <a:ext cx="860407" cy="260488"/>
            </a:xfrm>
            <a:custGeom>
              <a:rect l="l" t="t" r="r" b="b"/>
              <a:pathLst>
                <a:path w="860407" h="260488">
                  <a:moveTo>
                    <a:pt x="106341" y="0"/>
                  </a:moveTo>
                  <a:lnTo>
                    <a:pt x="754066" y="0"/>
                  </a:lnTo>
                  <a:cubicBezTo>
                    <a:pt x="782270" y="0"/>
                    <a:pt x="809318" y="11204"/>
                    <a:pt x="829261" y="31147"/>
                  </a:cubicBezTo>
                  <a:cubicBezTo>
                    <a:pt x="849203" y="51089"/>
                    <a:pt x="860407" y="78137"/>
                    <a:pt x="860407" y="106341"/>
                  </a:cubicBezTo>
                  <a:lnTo>
                    <a:pt x="860407" y="154147"/>
                  </a:lnTo>
                  <a:cubicBezTo>
                    <a:pt x="860407" y="182350"/>
                    <a:pt x="849203" y="209398"/>
                    <a:pt x="829261" y="229341"/>
                  </a:cubicBezTo>
                  <a:cubicBezTo>
                    <a:pt x="809318" y="249284"/>
                    <a:pt x="782270" y="260488"/>
                    <a:pt x="754066" y="260488"/>
                  </a:cubicBezTo>
                  <a:lnTo>
                    <a:pt x="106341" y="260488"/>
                  </a:lnTo>
                  <a:cubicBezTo>
                    <a:pt x="78137" y="260488"/>
                    <a:pt x="51089" y="249284"/>
                    <a:pt x="31147" y="229341"/>
                  </a:cubicBezTo>
                  <a:cubicBezTo>
                    <a:pt x="11204" y="209398"/>
                    <a:pt x="0" y="182350"/>
                    <a:pt x="0" y="154147"/>
                  </a:cubicBezTo>
                  <a:lnTo>
                    <a:pt x="0" y="106341"/>
                  </a:lnTo>
                  <a:cubicBezTo>
                    <a:pt x="0" y="78137"/>
                    <a:pt x="11204" y="51089"/>
                    <a:pt x="31147" y="31147"/>
                  </a:cubicBezTo>
                  <a:cubicBezTo>
                    <a:pt x="51089" y="11204"/>
                    <a:pt x="78137" y="0"/>
                    <a:pt x="106341" y="0"/>
                  </a:cubicBezTo>
                  <a:close/>
                </a:path>
              </a:pathLst>
            </a:custGeom>
            <a:solidFill>
              <a:srgbClr val="442516"/>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1328397" y="5108490"/>
            <a:ext cx="1778227" cy="1776004"/>
          </a:xfrm>
          <a:custGeom>
            <a:rect l="l" t="t" r="r" b="b"/>
            <a:pathLst>
              <a:path w="1778226" h="1776004">
                <a:moveTo>
                  <a:pt x="0" y="0"/>
                </a:moveTo>
                <a:lnTo>
                  <a:pt x="1778227" y="0"/>
                </a:lnTo>
                <a:lnTo>
                  <a:pt x="1778227" y="1776004"/>
                </a:lnTo>
                <a:lnTo>
                  <a:pt x="0" y="1776004"/>
                </a:lnTo>
                <a:lnTo>
                  <a:pt x="0" y="0"/>
                </a:lnTo>
                <a:close/>
              </a:path>
            </a:pathLst>
          </a:custGeom>
          <a:blipFill>
            <a:blip r:embed="rId3"/>
            <a:stretch>
              <a:fillRect/>
            </a:stretch>
          </a:blipFill>
        </p:spPr>
        <p:txBody>
          <a:bodyPr/>
          <a:lstStyle/>
          <a:p/>
        </p:txBody>
      </p:sp>
      <p:grpSp>
        <p:nvGrpSpPr>
          <p:cNvPr id="21" name="Group 21"/>
          <p:cNvGrpSpPr/>
          <p:nvPr/>
        </p:nvGrpSpPr>
        <p:grpSpPr>
          <a:xfrm>
            <a:off x="1286938" y="5037418"/>
            <a:ext cx="1752038" cy="1752038"/>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5" name="TextBox 25"/>
          <p:cNvSpPr txBox="1"/>
          <p:nvPr/>
        </p:nvSpPr>
        <p:spPr>
          <a:xfrm>
            <a:off x="1521235" y="3072061"/>
            <a:ext cx="1283444" cy="679697"/>
          </a:xfrm>
          <a:prstGeom prst="rect">
            <a:avLst/>
          </a:prstGeom>
        </p:spPr>
        <p:txBody>
          <a:bodyPr lIns="0" tIns="0" rIns="0" bIns="0" rtlCol="0" anchor="t">
            <a:spAutoFit/>
          </a:bodyPr>
          <a:lstStyle/>
          <a:p>
            <a:pPr algn="ctr">
              <a:lnSpc>
                <a:spcPts val="5291"/>
              </a:lnSpc>
              <a:spcBef>
                <a:spcPct val="0"/>
              </a:spcBef>
            </a:pPr>
            <a:r>
              <a:rPr lang="en-US" sz="3779">
                <a:solidFill>
                  <a:srgbClr val="3A6AD6"/>
                </a:solidFill>
                <a:latin typeface="Poppins Bold"/>
              </a:rPr>
              <a:t>2024</a:t>
            </a:r>
          </a:p>
        </p:txBody>
      </p:sp>
      <p:sp>
        <p:nvSpPr>
          <p:cNvPr id="26" name="TextBox 26"/>
          <p:cNvSpPr txBox="1"/>
          <p:nvPr/>
        </p:nvSpPr>
        <p:spPr>
          <a:xfrm>
            <a:off x="1521235" y="7892826"/>
            <a:ext cx="1283444" cy="1212738"/>
          </a:xfrm>
          <a:prstGeom prst="rect">
            <a:avLst/>
          </a:prstGeom>
        </p:spPr>
        <p:txBody>
          <a:bodyPr lIns="0" tIns="0" rIns="0" bIns="0" rtlCol="0" anchor="t">
            <a:spAutoFit/>
          </a:bodyPr>
          <a:lstStyle/>
          <a:p>
            <a:pPr algn="ctr">
              <a:lnSpc>
                <a:spcPts val="3023"/>
              </a:lnSpc>
            </a:pPr>
            <a:r>
              <a:rPr lang="en-US" sz="3779">
                <a:solidFill>
                  <a:srgbClr val="3A6AD6"/>
                </a:solidFill>
                <a:latin typeface="Poppins Bold"/>
              </a:rPr>
              <a:t>2023- 2030</a:t>
            </a:r>
          </a:p>
        </p:txBody>
      </p:sp>
      <p:sp>
        <p:nvSpPr>
          <p:cNvPr id="27" name="TextBox 27"/>
          <p:cNvSpPr txBox="1"/>
          <p:nvPr/>
        </p:nvSpPr>
        <p:spPr>
          <a:xfrm>
            <a:off x="2944002" y="2671517"/>
            <a:ext cx="5364990" cy="1459129"/>
          </a:xfrm>
          <a:prstGeom prst="rect">
            <a:avLst/>
          </a:prstGeom>
        </p:spPr>
        <p:txBody>
          <a:bodyPr lIns="0" tIns="0" rIns="0" bIns="0" rtlCol="0" anchor="t">
            <a:spAutoFit/>
          </a:bodyPr>
          <a:lstStyle/>
          <a:p>
            <a:pPr algn="ctr">
              <a:lnSpc>
                <a:spcPts val="5716"/>
              </a:lnSpc>
            </a:pPr>
            <a:r>
              <a:rPr lang="en-US" sz="4083">
                <a:solidFill>
                  <a:srgbClr val="FFFFFF"/>
                </a:solidFill>
                <a:latin typeface="Poppins"/>
              </a:rPr>
              <a:t>MARKET SIZE</a:t>
            </a:r>
          </a:p>
          <a:p>
            <a:pPr algn="ctr">
              <a:lnSpc>
                <a:spcPts val="5716"/>
              </a:lnSpc>
              <a:spcBef>
                <a:spcPct val="0"/>
              </a:spcBef>
            </a:pPr>
            <a:r>
              <a:rPr lang="en-US" sz="4083">
                <a:solidFill>
                  <a:srgbClr val="FFFFFF"/>
                </a:solidFill>
                <a:latin typeface="Poppins"/>
              </a:rPr>
              <a:t>USD 844.10 Million</a:t>
            </a:r>
          </a:p>
        </p:txBody>
      </p:sp>
      <p:sp>
        <p:nvSpPr>
          <p:cNvPr id="28" name="TextBox 28"/>
          <p:cNvSpPr txBox="1"/>
          <p:nvPr/>
        </p:nvSpPr>
        <p:spPr>
          <a:xfrm>
            <a:off x="3038976" y="7572275"/>
            <a:ext cx="4891578" cy="1459129"/>
          </a:xfrm>
          <a:prstGeom prst="rect">
            <a:avLst/>
          </a:prstGeom>
        </p:spPr>
        <p:txBody>
          <a:bodyPr lIns="0" tIns="0" rIns="0" bIns="0" rtlCol="0" anchor="t">
            <a:spAutoFit/>
          </a:bodyPr>
          <a:lstStyle/>
          <a:p>
            <a:pPr algn="ctr">
              <a:lnSpc>
                <a:spcPts val="5716"/>
              </a:lnSpc>
            </a:pPr>
            <a:r>
              <a:rPr lang="en-US" sz="4083">
                <a:solidFill>
                  <a:srgbClr val="FFFFFF"/>
                </a:solidFill>
                <a:latin typeface="Poppins"/>
              </a:rPr>
              <a:t>CAGR</a:t>
            </a:r>
          </a:p>
          <a:p>
            <a:pPr algn="ctr">
              <a:lnSpc>
                <a:spcPts val="5716"/>
              </a:lnSpc>
              <a:spcBef>
                <a:spcPct val="0"/>
              </a:spcBef>
            </a:pPr>
            <a:r>
              <a:rPr lang="en-US" sz="4083">
                <a:solidFill>
                  <a:srgbClr val="FFFFFF"/>
                </a:solidFill>
                <a:latin typeface="Poppins"/>
              </a:rPr>
              <a:t>4.58%</a:t>
            </a:r>
          </a:p>
        </p:txBody>
      </p:sp>
      <p:sp>
        <p:nvSpPr>
          <p:cNvPr id="29" name="TextBox 29"/>
          <p:cNvSpPr txBox="1"/>
          <p:nvPr/>
        </p:nvSpPr>
        <p:spPr>
          <a:xfrm>
            <a:off x="1521235" y="5521263"/>
            <a:ext cx="1283444" cy="679697"/>
          </a:xfrm>
          <a:prstGeom prst="rect">
            <a:avLst/>
          </a:prstGeom>
        </p:spPr>
        <p:txBody>
          <a:bodyPr lIns="0" tIns="0" rIns="0" bIns="0" rtlCol="0" anchor="t">
            <a:spAutoFit/>
          </a:bodyPr>
          <a:lstStyle/>
          <a:p>
            <a:pPr algn="ctr">
              <a:lnSpc>
                <a:spcPts val="5291"/>
              </a:lnSpc>
              <a:spcBef>
                <a:spcPct val="0"/>
              </a:spcBef>
            </a:pPr>
            <a:r>
              <a:rPr lang="en-US" sz="3779">
                <a:solidFill>
                  <a:srgbClr val="3A6AD6"/>
                </a:solidFill>
                <a:latin typeface="Poppins Bold"/>
              </a:rPr>
              <a:t>2030</a:t>
            </a:r>
          </a:p>
        </p:txBody>
      </p:sp>
      <p:sp>
        <p:nvSpPr>
          <p:cNvPr id="30" name="TextBox 30"/>
          <p:cNvSpPr txBox="1"/>
          <p:nvPr/>
        </p:nvSpPr>
        <p:spPr>
          <a:xfrm>
            <a:off x="2944002" y="5234407"/>
            <a:ext cx="5140792" cy="1409870"/>
          </a:xfrm>
          <a:prstGeom prst="rect">
            <a:avLst/>
          </a:prstGeom>
        </p:spPr>
        <p:txBody>
          <a:bodyPr lIns="0" tIns="0" rIns="0" bIns="0" rtlCol="0" anchor="t">
            <a:spAutoFit/>
          </a:bodyPr>
          <a:lstStyle/>
          <a:p>
            <a:pPr algn="ctr">
              <a:lnSpc>
                <a:spcPts val="5546"/>
              </a:lnSpc>
            </a:pPr>
            <a:r>
              <a:rPr lang="en-US" sz="3961">
                <a:solidFill>
                  <a:srgbClr val="FFFFFF"/>
                </a:solidFill>
                <a:latin typeface="Poppins"/>
              </a:rPr>
              <a:t>FORECAST</a:t>
            </a:r>
          </a:p>
          <a:p>
            <a:pPr algn="ctr">
              <a:lnSpc>
                <a:spcPts val="5546"/>
              </a:lnSpc>
              <a:spcBef>
                <a:spcPct val="0"/>
              </a:spcBef>
            </a:pPr>
            <a:r>
              <a:rPr lang="en-US" sz="3961">
                <a:solidFill>
                  <a:srgbClr val="FFFFFF"/>
                </a:solidFill>
                <a:latin typeface="Poppins"/>
              </a:rPr>
              <a:t>USD 2,680.89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1212" b="-12121"/>
            </a:stretch>
          </a:blipFill>
        </p:spPr>
        <p:txBody>
          <a:bodyPr/>
          <a:lstStyle/>
          <a:p/>
        </p:txBody>
      </p:sp>
      <p:grpSp>
        <p:nvGrpSpPr>
          <p:cNvPr id="3" name="Group 3"/>
          <p:cNvGrpSpPr/>
          <p:nvPr/>
        </p:nvGrpSpPr>
        <p:grpSpPr>
          <a:xfrm>
            <a:off x="0" y="0"/>
            <a:ext cx="18288000" cy="1309770"/>
            <a:chExt cx="4816593" cy="344960"/>
          </a:xfrm>
        </p:grpSpPr>
        <p:sp>
          <p:nvSpPr>
            <p:cNvPr id="4" name="Freeform 4"/>
            <p:cNvSpPr/>
            <p:nvPr/>
          </p:nvSpPr>
          <p:spPr>
            <a:xfrm>
              <a:off x="0" y="0"/>
              <a:ext cx="4816592" cy="344960"/>
            </a:xfrm>
            <a:custGeom>
              <a:rect l="l" t="t" r="r" b="b"/>
              <a:pathLst>
                <a:path w="4816592" h="344960">
                  <a:moveTo>
                    <a:pt x="0" y="0"/>
                  </a:moveTo>
                  <a:lnTo>
                    <a:pt x="4816592" y="0"/>
                  </a:lnTo>
                  <a:lnTo>
                    <a:pt x="4816592" y="344960"/>
                  </a:lnTo>
                  <a:lnTo>
                    <a:pt x="0" y="344960"/>
                  </a:lnTo>
                  <a:close/>
                </a:path>
              </a:pathLst>
            </a:custGeom>
            <a:solidFill>
              <a:srgbClr val="000000">
                <a:alpha val="60000"/>
              </a:srgbClr>
            </a:solidFill>
          </p:spPr>
          <p:txBody>
            <a:bodyPr/>
            <a:lstStyle/>
            <a:p/>
          </p:txBody>
        </p:sp>
        <p:sp>
          <p:nvSpPr>
            <p:cNvPr id="5" name="TextBox 5"/>
            <p:cNvSpPr txBox="1"/>
            <p:nvPr/>
          </p:nvSpPr>
          <p:spPr>
            <a:xfrm>
              <a:off x="0" y="-38100"/>
              <a:ext cx="4816593" cy="38306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67223" y="97671"/>
            <a:ext cx="17353555"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7" name="Group 7"/>
          <p:cNvGrpSpPr/>
          <p:nvPr/>
        </p:nvGrpSpPr>
        <p:grpSpPr>
          <a:xfrm>
            <a:off x="6637938" y="6710228"/>
            <a:ext cx="8572848" cy="1749876"/>
            <a:chExt cx="9376373" cy="1913890"/>
          </a:xfrm>
        </p:grpSpPr>
        <p:sp>
          <p:nvSpPr>
            <p:cNvPr id="8" name="Freeform 8"/>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8DCBDA"/>
            </a:solidFill>
          </p:spPr>
          <p:txBody>
            <a:bodyPr/>
            <a:lstStyle/>
            <a:p/>
          </p:txBody>
        </p:sp>
      </p:grpSp>
      <p:grpSp>
        <p:nvGrpSpPr>
          <p:cNvPr id="9" name="Group 9"/>
          <p:cNvGrpSpPr/>
          <p:nvPr/>
        </p:nvGrpSpPr>
        <p:grpSpPr>
          <a:xfrm>
            <a:off x="6637938" y="4736153"/>
            <a:ext cx="8572848" cy="1749876"/>
            <a:chExt cx="9376373" cy="1913890"/>
          </a:xfrm>
        </p:grpSpPr>
        <p:sp>
          <p:nvSpPr>
            <p:cNvPr id="10" name="Freeform 10"/>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43B4BE"/>
            </a:solidFill>
          </p:spPr>
          <p:txBody>
            <a:bodyPr/>
            <a:lstStyle/>
            <a:p/>
          </p:txBody>
        </p:sp>
      </p:grpSp>
      <p:grpSp>
        <p:nvGrpSpPr>
          <p:cNvPr id="11" name="Group 11"/>
          <p:cNvGrpSpPr/>
          <p:nvPr/>
        </p:nvGrpSpPr>
        <p:grpSpPr>
          <a:xfrm>
            <a:off x="6637938" y="2762078"/>
            <a:ext cx="8572848" cy="1749876"/>
            <a:chExt cx="9376373" cy="1913890"/>
          </a:xfrm>
        </p:grpSpPr>
        <p:sp>
          <p:nvSpPr>
            <p:cNvPr id="12" name="Freeform 12"/>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1E3048"/>
            </a:solidFill>
          </p:spPr>
          <p:txBody>
            <a:bodyPr/>
            <a:lstStyle/>
            <a:p/>
          </p:txBody>
        </p:sp>
      </p:grpSp>
      <p:grpSp>
        <p:nvGrpSpPr>
          <p:cNvPr id="13" name="Group 13"/>
          <p:cNvGrpSpPr/>
          <p:nvPr/>
        </p:nvGrpSpPr>
        <p:grpSpPr>
          <a:xfrm rot="5400000">
            <a:off x="5190889" y="875935"/>
            <a:ext cx="1294813" cy="5522161"/>
            <a:chExt cx="3130550" cy="13351270"/>
          </a:xfrm>
        </p:grpSpPr>
        <p:sp>
          <p:nvSpPr>
            <p:cNvPr id="14" name="Freeform 14"/>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5" name="Group 15"/>
          <p:cNvGrpSpPr/>
          <p:nvPr/>
        </p:nvGrpSpPr>
        <p:grpSpPr>
          <a:xfrm rot="5400000">
            <a:off x="5190889" y="2850011"/>
            <a:ext cx="1294813" cy="5522161"/>
            <a:chExt cx="3130550" cy="13351270"/>
          </a:xfrm>
        </p:grpSpPr>
        <p:sp>
          <p:nvSpPr>
            <p:cNvPr id="16" name="Freeform 1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7" name="Group 17"/>
          <p:cNvGrpSpPr/>
          <p:nvPr/>
        </p:nvGrpSpPr>
        <p:grpSpPr>
          <a:xfrm rot="5400000">
            <a:off x="5190889" y="4824086"/>
            <a:ext cx="1294813" cy="5522161"/>
            <a:chExt cx="3130550" cy="13351270"/>
          </a:xfrm>
        </p:grpSpPr>
        <p:sp>
          <p:nvSpPr>
            <p:cNvPr id="18" name="Freeform 1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9" name="TextBox 19"/>
          <p:cNvSpPr txBox="1"/>
          <p:nvPr/>
        </p:nvSpPr>
        <p:spPr>
          <a:xfrm>
            <a:off x="8892290" y="2922934"/>
            <a:ext cx="5416389" cy="1374776"/>
          </a:xfrm>
          <a:prstGeom prst="rect">
            <a:avLst/>
          </a:prstGeom>
        </p:spPr>
        <p:txBody>
          <a:bodyPr lIns="0" tIns="0" rIns="0" bIns="0" rtlCol="0" anchor="t">
            <a:spAutoFit/>
          </a:bodyPr>
          <a:lstStyle/>
          <a:p>
            <a:pPr algn="ctr">
              <a:lnSpc>
                <a:spcPts val="5599"/>
              </a:lnSpc>
            </a:pPr>
            <a:r>
              <a:rPr lang="en-US" sz="3999">
                <a:solidFill>
                  <a:srgbClr val="FFFFFF"/>
                </a:solidFill>
                <a:latin typeface="Montserrat"/>
              </a:rPr>
              <a:t>Optical Purpose</a:t>
            </a:r>
          </a:p>
          <a:p>
            <a:pPr algn="ctr">
              <a:lnSpc>
                <a:spcPts val="5599"/>
              </a:lnSpc>
            </a:pPr>
            <a:r>
              <a:rPr lang="en-US" sz="3999">
                <a:solidFill>
                  <a:srgbClr val="FFFFFF"/>
                </a:solidFill>
                <a:latin typeface="Montserrat"/>
              </a:rPr>
              <a:t>USD </a:t>
            </a:r>
            <a:r>
              <a:rPr lang="en-US" sz="3999">
                <a:solidFill>
                  <a:srgbClr val="FFFFFF"/>
                </a:solidFill>
                <a:latin typeface="Montserrat Bold"/>
              </a:rPr>
              <a:t>989.10 </a:t>
            </a:r>
            <a:r>
              <a:rPr lang="en-US" sz="3999">
                <a:solidFill>
                  <a:srgbClr val="FFFFFF"/>
                </a:solidFill>
                <a:latin typeface="Montserrat"/>
              </a:rPr>
              <a:t>Million</a:t>
            </a:r>
          </a:p>
        </p:txBody>
      </p:sp>
      <p:sp>
        <p:nvSpPr>
          <p:cNvPr id="20" name="TextBox 20"/>
          <p:cNvSpPr txBox="1"/>
          <p:nvPr/>
        </p:nvSpPr>
        <p:spPr>
          <a:xfrm>
            <a:off x="3808648" y="3349490"/>
            <a:ext cx="3680427" cy="582930"/>
          </a:xfrm>
          <a:prstGeom prst="rect">
            <a:avLst/>
          </a:prstGeom>
        </p:spPr>
        <p:txBody>
          <a:bodyPr lIns="0" tIns="0" rIns="0" bIns="0" rtlCol="0" anchor="t">
            <a:spAutoFit/>
          </a:bodyPr>
          <a:lstStyle/>
          <a:p>
            <a:pPr algn="ctr">
              <a:lnSpc>
                <a:spcPts val="4559"/>
              </a:lnSpc>
            </a:pPr>
            <a:r>
              <a:rPr lang="en-US" sz="3999">
                <a:solidFill>
                  <a:srgbClr val="43B4BE"/>
                </a:solidFill>
                <a:latin typeface="Montserrat Classic"/>
              </a:rPr>
              <a:t>By Type</a:t>
            </a:r>
          </a:p>
        </p:txBody>
      </p:sp>
      <p:sp>
        <p:nvSpPr>
          <p:cNvPr id="21" name="TextBox 21"/>
          <p:cNvSpPr txBox="1"/>
          <p:nvPr/>
        </p:nvSpPr>
        <p:spPr>
          <a:xfrm>
            <a:off x="3469358" y="5372966"/>
            <a:ext cx="4737875" cy="582930"/>
          </a:xfrm>
          <a:prstGeom prst="rect">
            <a:avLst/>
          </a:prstGeom>
        </p:spPr>
        <p:txBody>
          <a:bodyPr lIns="0" tIns="0" rIns="0" bIns="0" rtlCol="0" anchor="t">
            <a:spAutoFit/>
          </a:bodyPr>
          <a:lstStyle/>
          <a:p>
            <a:pPr algn="ctr">
              <a:lnSpc>
                <a:spcPts val="4559"/>
              </a:lnSpc>
            </a:pPr>
            <a:r>
              <a:rPr lang="en-US" sz="3999">
                <a:solidFill>
                  <a:srgbClr val="43B4BE"/>
                </a:solidFill>
                <a:latin typeface="Montserrat Classic"/>
              </a:rPr>
              <a:t>By Application</a:t>
            </a:r>
          </a:p>
        </p:txBody>
      </p:sp>
      <p:sp>
        <p:nvSpPr>
          <p:cNvPr id="22" name="TextBox 22"/>
          <p:cNvSpPr txBox="1"/>
          <p:nvPr/>
        </p:nvSpPr>
        <p:spPr>
          <a:xfrm>
            <a:off x="3178471" y="7343279"/>
            <a:ext cx="5028762" cy="582930"/>
          </a:xfrm>
          <a:prstGeom prst="rect">
            <a:avLst/>
          </a:prstGeom>
        </p:spPr>
        <p:txBody>
          <a:bodyPr lIns="0" tIns="0" rIns="0" bIns="0" rtlCol="0" anchor="t">
            <a:spAutoFit/>
          </a:bodyPr>
          <a:lstStyle/>
          <a:p>
            <a:pPr algn="ctr">
              <a:lnSpc>
                <a:spcPts val="4559"/>
              </a:lnSpc>
            </a:pPr>
            <a:r>
              <a:rPr lang="en-US" sz="3999">
                <a:solidFill>
                  <a:srgbClr val="43B4BE"/>
                </a:solidFill>
                <a:latin typeface="Montserrat Classic"/>
              </a:rPr>
              <a:t>Thickness Segment</a:t>
            </a:r>
          </a:p>
        </p:txBody>
      </p:sp>
      <p:sp>
        <p:nvSpPr>
          <p:cNvPr id="23" name="TextBox 23"/>
          <p:cNvSpPr txBox="1"/>
          <p:nvPr/>
        </p:nvSpPr>
        <p:spPr>
          <a:xfrm>
            <a:off x="8892290" y="4890366"/>
            <a:ext cx="5416389" cy="1374775"/>
          </a:xfrm>
          <a:prstGeom prst="rect">
            <a:avLst/>
          </a:prstGeom>
        </p:spPr>
        <p:txBody>
          <a:bodyPr lIns="0" tIns="0" rIns="0" bIns="0" rtlCol="0" anchor="t">
            <a:spAutoFit/>
          </a:bodyPr>
          <a:lstStyle/>
          <a:p>
            <a:pPr algn="ctr">
              <a:lnSpc>
                <a:spcPts val="5599"/>
              </a:lnSpc>
            </a:pPr>
            <a:r>
              <a:rPr lang="en-US" sz="3999">
                <a:solidFill>
                  <a:srgbClr val="FFFFFF"/>
                </a:solidFill>
                <a:latin typeface="Montserrat"/>
              </a:rPr>
              <a:t>Food production</a:t>
            </a:r>
          </a:p>
          <a:p>
            <a:pPr algn="ctr">
              <a:lnSpc>
                <a:spcPts val="5599"/>
              </a:lnSpc>
            </a:pPr>
            <a:r>
              <a:rPr lang="en-US" sz="3999">
                <a:solidFill>
                  <a:srgbClr val="FFFFFF"/>
                </a:solidFill>
                <a:latin typeface="Montserrat"/>
              </a:rPr>
              <a:t>USD </a:t>
            </a:r>
            <a:r>
              <a:rPr lang="en-US" sz="3999">
                <a:solidFill>
                  <a:srgbClr val="FFFFFF"/>
                </a:solidFill>
                <a:latin typeface="Montserrat Bold"/>
              </a:rPr>
              <a:t>400.47 </a:t>
            </a:r>
            <a:r>
              <a:rPr lang="en-US" sz="3999">
                <a:solidFill>
                  <a:srgbClr val="FFFFFF"/>
                </a:solidFill>
                <a:latin typeface="Montserrat"/>
              </a:rPr>
              <a:t>Million </a:t>
            </a:r>
          </a:p>
        </p:txBody>
      </p:sp>
      <p:sp>
        <p:nvSpPr>
          <p:cNvPr id="24" name="TextBox 24"/>
          <p:cNvSpPr txBox="1"/>
          <p:nvPr/>
        </p:nvSpPr>
        <p:spPr>
          <a:xfrm>
            <a:off x="8892290" y="6871084"/>
            <a:ext cx="5572253" cy="1374775"/>
          </a:xfrm>
          <a:prstGeom prst="rect">
            <a:avLst/>
          </a:prstGeom>
        </p:spPr>
        <p:txBody>
          <a:bodyPr lIns="0" tIns="0" rIns="0" bIns="0" rtlCol="0" anchor="t">
            <a:spAutoFit/>
          </a:bodyPr>
          <a:lstStyle/>
          <a:p>
            <a:pPr algn="ctr">
              <a:lnSpc>
                <a:spcPts val="5599"/>
              </a:lnSpc>
            </a:pPr>
            <a:r>
              <a:rPr lang="en-US" sz="3999">
                <a:solidFill>
                  <a:srgbClr val="FFFFFF"/>
                </a:solidFill>
                <a:latin typeface="Montserrat"/>
              </a:rPr>
              <a:t>Light Thickness</a:t>
            </a:r>
          </a:p>
          <a:p>
            <a:pPr algn="ctr">
              <a:lnSpc>
                <a:spcPts val="5599"/>
              </a:lnSpc>
            </a:pPr>
            <a:r>
              <a:rPr lang="en-US" sz="3999">
                <a:solidFill>
                  <a:srgbClr val="FFFFFF"/>
                </a:solidFill>
                <a:latin typeface="Montserrat"/>
              </a:rPr>
              <a:t> USD </a:t>
            </a:r>
            <a:r>
              <a:rPr lang="en-US" sz="3999">
                <a:solidFill>
                  <a:srgbClr val="FFFFFF"/>
                </a:solidFill>
                <a:latin typeface="Montserrat Bold"/>
              </a:rPr>
              <a:t>844.10 </a:t>
            </a:r>
            <a:r>
              <a:rPr lang="en-US" sz="3999">
                <a:solidFill>
                  <a:srgbClr val="FFFFFF"/>
                </a:solidFill>
                <a:latin typeface="Montserrat"/>
              </a:rPr>
              <a:t>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223" r="-223"/>
            </a:stretch>
          </a:blipFill>
        </p:spPr>
        <p:txBody>
          <a:bodyPr/>
          <a:lstStyle/>
          <a:p/>
        </p:txBody>
      </p:sp>
      <p:sp>
        <p:nvSpPr>
          <p:cNvPr id="3" name="TextBox 3"/>
          <p:cNvSpPr txBox="1"/>
          <p:nvPr/>
        </p:nvSpPr>
        <p:spPr>
          <a:xfrm>
            <a:off x="135983" y="104589"/>
            <a:ext cx="18016034" cy="712471"/>
          </a:xfrm>
          <a:prstGeom prst="rect">
            <a:avLst/>
          </a:prstGeom>
        </p:spPr>
        <p:txBody>
          <a:bodyPr lIns="0" tIns="0" rIns="0" bIns="0" rtlCol="0" anchor="t">
            <a:spAutoFit/>
          </a:bodyPr>
          <a:lstStyle/>
          <a:p>
            <a:pPr algn="ctr">
              <a:lnSpc>
                <a:spcPts val="5879"/>
              </a:lnSpc>
              <a:spcBef>
                <a:spcPct val="0"/>
              </a:spcBef>
            </a:pPr>
            <a:r>
              <a:rPr lang="en-US" sz="4199" spc="134">
                <a:solidFill>
                  <a:srgbClr val="FFFFFF"/>
                </a:solidFill>
                <a:latin typeface="Canva Sans"/>
              </a:rPr>
              <a:t>Global PMMA Resin Flooring Market Revenue share for 2022</a:t>
            </a:r>
          </a:p>
        </p:txBody>
      </p:sp>
      <p:sp>
        <p:nvSpPr>
          <p:cNvPr id="4" name="TextBox 4"/>
          <p:cNvSpPr txBox="1"/>
          <p:nvPr/>
        </p:nvSpPr>
        <p:spPr>
          <a:xfrm>
            <a:off x="8647293" y="5181600"/>
            <a:ext cx="7120912" cy="1416050"/>
          </a:xfrm>
          <a:prstGeom prst="rect">
            <a:avLst/>
          </a:prstGeom>
        </p:spPr>
        <p:txBody>
          <a:bodyPr lIns="0" tIns="0" rIns="0" bIns="0" rtlCol="0" anchor="t">
            <a:spAutoFit/>
          </a:bodyPr>
          <a:lstStyle/>
          <a:p>
            <a:pPr algn="ctr">
              <a:lnSpc>
                <a:spcPts val="5500"/>
              </a:lnSpc>
            </a:pPr>
            <a:r>
              <a:rPr lang="en-US" sz="5000">
                <a:solidFill>
                  <a:srgbClr val="FFFFFF"/>
                </a:solidFill>
                <a:latin typeface="Canva Sans"/>
              </a:rPr>
              <a:t>Asia Pacific </a:t>
            </a:r>
          </a:p>
          <a:p>
            <a:pPr algn="ctr">
              <a:lnSpc>
                <a:spcPts val="5500"/>
              </a:lnSpc>
            </a:pPr>
            <a:r>
              <a:rPr lang="en-US" sz="5000">
                <a:solidFill>
                  <a:srgbClr val="FFFFFF"/>
                </a:solidFill>
                <a:latin typeface="Canva Sans"/>
              </a:rPr>
              <a:t>USD 1,097.82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p:txBody>
      </p:sp>
      <p:grpSp>
        <p:nvGrpSpPr>
          <p:cNvPr id="3" name="Group 3"/>
          <p:cNvGrpSpPr/>
          <p:nvPr/>
        </p:nvGrpSpPr>
        <p:grpSpPr>
          <a:xfrm>
            <a:off x="2859588" y="1715641"/>
            <a:ext cx="8771567" cy="323296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2041105" y="5302281"/>
            <a:ext cx="9590050" cy="3269078"/>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39464C"/>
            </a:solidFill>
          </p:spPr>
          <p:txBody>
            <a:bodyPr/>
            <a:lstStyle/>
            <a:p/>
          </p:txBody>
        </p:sp>
      </p:grpSp>
      <p:grpSp>
        <p:nvGrpSpPr>
          <p:cNvPr id="7" name="Group 7"/>
          <p:cNvGrpSpPr/>
          <p:nvPr/>
        </p:nvGrpSpPr>
        <p:grpSpPr>
          <a:xfrm>
            <a:off x="2041105" y="1715641"/>
            <a:ext cx="9590050" cy="323296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3B4BE"/>
            </a:solidFill>
          </p:spPr>
          <p:txBody>
            <a:bodyPr/>
            <a:lstStyle/>
            <a:p/>
          </p:txBody>
        </p:sp>
      </p:grpSp>
      <p:grpSp>
        <p:nvGrpSpPr>
          <p:cNvPr id="9" name="Group 9"/>
          <p:cNvGrpSpPr/>
          <p:nvPr/>
        </p:nvGrpSpPr>
        <p:grpSpPr>
          <a:xfrm>
            <a:off x="526209" y="2215828"/>
            <a:ext cx="2746723" cy="223259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9464C"/>
            </a:solidFill>
          </p:spPr>
          <p:txBody>
            <a:bodyPr/>
            <a:lstStyle/>
            <a:p/>
          </p:txBody>
        </p:sp>
      </p:grpSp>
      <p:grpSp>
        <p:nvGrpSpPr>
          <p:cNvPr id="11" name="Group 11"/>
          <p:cNvGrpSpPr/>
          <p:nvPr/>
        </p:nvGrpSpPr>
        <p:grpSpPr>
          <a:xfrm>
            <a:off x="526209" y="5741487"/>
            <a:ext cx="2746723" cy="223259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3B4BE"/>
            </a:solidFill>
          </p:spPr>
          <p:txBody>
            <a:bodyPr/>
            <a:lstStyle/>
            <a:p/>
          </p:txBody>
        </p:sp>
      </p:grpSp>
      <p:grpSp>
        <p:nvGrpSpPr>
          <p:cNvPr id="13" name="Group 13"/>
          <p:cNvGrpSpPr>
            <a:grpSpLocks noChangeAspect="1"/>
          </p:cNvGrpSpPr>
          <p:nvPr/>
        </p:nvGrpSpPr>
        <p:grpSpPr>
          <a:xfrm rot="5400000">
            <a:off x="3142875" y="3009024"/>
            <a:ext cx="746191" cy="646201"/>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9464C"/>
            </a:solidFill>
          </p:spPr>
          <p:txBody>
            <a:bodyPr/>
            <a:lstStyle/>
            <a:p/>
          </p:txBody>
        </p:sp>
      </p:grpSp>
      <p:grpSp>
        <p:nvGrpSpPr>
          <p:cNvPr id="15" name="Group 15"/>
          <p:cNvGrpSpPr>
            <a:grpSpLocks noChangeAspect="1"/>
          </p:cNvGrpSpPr>
          <p:nvPr/>
        </p:nvGrpSpPr>
        <p:grpSpPr>
          <a:xfrm rot="5400000">
            <a:off x="3142875" y="6439799"/>
            <a:ext cx="746191" cy="646201"/>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3B4BE"/>
            </a:solidFill>
          </p:spPr>
          <p:txBody>
            <a:bodyPr/>
            <a:lstStyle/>
            <a:p/>
          </p:txBody>
        </p:sp>
      </p:grpSp>
      <p:sp>
        <p:nvSpPr>
          <p:cNvPr id="17" name="TextBox 17"/>
          <p:cNvSpPr txBox="1"/>
          <p:nvPr/>
        </p:nvSpPr>
        <p:spPr>
          <a:xfrm>
            <a:off x="729216" y="2908706"/>
            <a:ext cx="2463654" cy="579064"/>
          </a:xfrm>
          <a:prstGeom prst="rect">
            <a:avLst/>
          </a:prstGeom>
        </p:spPr>
        <p:txBody>
          <a:bodyPr lIns="0" tIns="0" rIns="0" bIns="0" rtlCol="0" anchor="t">
            <a:spAutoFit/>
          </a:bodyPr>
          <a:lstStyle/>
          <a:p>
            <a:pPr algn="ctr">
              <a:lnSpc>
                <a:spcPts val="4785"/>
              </a:lnSpc>
              <a:spcBef>
                <a:spcPct val="0"/>
              </a:spcBef>
            </a:pPr>
            <a:r>
              <a:rPr lang="en-US" sz="3418" spc="109">
                <a:solidFill>
                  <a:srgbClr val="FFFFFF"/>
                </a:solidFill>
                <a:latin typeface="Garet Bold"/>
              </a:rPr>
              <a:t>Drivers</a:t>
            </a:r>
          </a:p>
        </p:txBody>
      </p:sp>
      <p:sp>
        <p:nvSpPr>
          <p:cNvPr id="18" name="TextBox 18"/>
          <p:cNvSpPr txBox="1"/>
          <p:nvPr/>
        </p:nvSpPr>
        <p:spPr>
          <a:xfrm>
            <a:off x="526209" y="6440031"/>
            <a:ext cx="3029793" cy="579064"/>
          </a:xfrm>
          <a:prstGeom prst="rect">
            <a:avLst/>
          </a:prstGeom>
        </p:spPr>
        <p:txBody>
          <a:bodyPr lIns="0" tIns="0" rIns="0" bIns="0" rtlCol="0" anchor="t">
            <a:spAutoFit/>
          </a:bodyPr>
          <a:lstStyle/>
          <a:p>
            <a:pPr algn="ctr">
              <a:lnSpc>
                <a:spcPts val="4785"/>
              </a:lnSpc>
              <a:spcBef>
                <a:spcPct val="0"/>
              </a:spcBef>
            </a:pPr>
            <a:r>
              <a:rPr lang="en-US" sz="3418" spc="109">
                <a:solidFill>
                  <a:srgbClr val="E6E4E1"/>
                </a:solidFill>
                <a:latin typeface="Garet Bold"/>
              </a:rPr>
              <a:t>Restraints</a:t>
            </a:r>
          </a:p>
        </p:txBody>
      </p:sp>
      <p:sp>
        <p:nvSpPr>
          <p:cNvPr id="19" name="TextBox 19"/>
          <p:cNvSpPr txBox="1"/>
          <p:nvPr/>
        </p:nvSpPr>
        <p:spPr>
          <a:xfrm>
            <a:off x="3985820" y="2559110"/>
            <a:ext cx="7532979" cy="1316355"/>
          </a:xfrm>
          <a:prstGeom prst="rect">
            <a:avLst/>
          </a:prstGeom>
        </p:spPr>
        <p:txBody>
          <a:bodyPr lIns="0" tIns="0" rIns="0" bIns="0" rtlCol="0" anchor="t">
            <a:spAutoFit/>
          </a:bodyPr>
          <a:lstStyle/>
          <a:p>
            <a:pPr>
              <a:lnSpc>
                <a:spcPts val="5249"/>
              </a:lnSpc>
            </a:pPr>
            <a:r>
              <a:rPr lang="en-US" sz="4199" spc="134">
                <a:solidFill>
                  <a:srgbClr val="E6E4E1"/>
                </a:solidFill>
                <a:latin typeface="Barlow Semi-Bold"/>
              </a:rPr>
              <a:t>Rise in globalization and increase in the economies</a:t>
            </a:r>
          </a:p>
        </p:txBody>
      </p:sp>
      <p:sp>
        <p:nvSpPr>
          <p:cNvPr id="20" name="TextBox 20"/>
          <p:cNvSpPr txBox="1"/>
          <p:nvPr/>
        </p:nvSpPr>
        <p:spPr>
          <a:xfrm>
            <a:off x="4098176" y="5515447"/>
            <a:ext cx="7308266" cy="2630805"/>
          </a:xfrm>
          <a:prstGeom prst="rect">
            <a:avLst/>
          </a:prstGeom>
        </p:spPr>
        <p:txBody>
          <a:bodyPr lIns="0" tIns="0" rIns="0" bIns="0" rtlCol="0" anchor="t">
            <a:spAutoFit/>
          </a:bodyPr>
          <a:lstStyle/>
          <a:p>
            <a:pPr>
              <a:lnSpc>
                <a:spcPts val="5249"/>
              </a:lnSpc>
            </a:pPr>
            <a:r>
              <a:rPr lang="en-US" sz="4199" spc="134">
                <a:solidFill>
                  <a:srgbClr val="FFFFFF"/>
                </a:solidFill>
                <a:latin typeface="Barlow Semi-Bold"/>
              </a:rPr>
              <a:t>High costs of the PMMA resin flooring and Disruption in Supply Chain, owing to the prevalence of the COVID-19</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2028825"/>
            <a:ext cx="16282555" cy="6229350"/>
            <a:chExt cx="4288409" cy="1640652"/>
          </a:xfrm>
        </p:grpSpPr>
        <p:sp>
          <p:nvSpPr>
            <p:cNvPr id="4" name="Freeform 4"/>
            <p:cNvSpPr/>
            <p:nvPr/>
          </p:nvSpPr>
          <p:spPr>
            <a:xfrm>
              <a:off x="0" y="0"/>
              <a:ext cx="4288410" cy="1640652"/>
            </a:xfrm>
            <a:custGeom>
              <a:rect l="l" t="t" r="r" b="b"/>
              <a:pathLst>
                <a:path w="4288410" h="1640652">
                  <a:moveTo>
                    <a:pt x="24249" y="0"/>
                  </a:moveTo>
                  <a:lnTo>
                    <a:pt x="4264160" y="0"/>
                  </a:lnTo>
                  <a:cubicBezTo>
                    <a:pt x="4270592" y="0"/>
                    <a:pt x="4276759" y="2555"/>
                    <a:pt x="4281307" y="7102"/>
                  </a:cubicBezTo>
                  <a:cubicBezTo>
                    <a:pt x="4285855" y="11650"/>
                    <a:pt x="4288410" y="17818"/>
                    <a:pt x="4288410" y="24249"/>
                  </a:cubicBezTo>
                  <a:lnTo>
                    <a:pt x="4288410" y="1616403"/>
                  </a:lnTo>
                  <a:cubicBezTo>
                    <a:pt x="4288410" y="1622834"/>
                    <a:pt x="4285855" y="1629002"/>
                    <a:pt x="4281307" y="1633549"/>
                  </a:cubicBezTo>
                  <a:cubicBezTo>
                    <a:pt x="4276759" y="1638097"/>
                    <a:pt x="4270592" y="1640652"/>
                    <a:pt x="4264160" y="1640652"/>
                  </a:cubicBezTo>
                  <a:lnTo>
                    <a:pt x="24249" y="1640652"/>
                  </a:lnTo>
                  <a:cubicBezTo>
                    <a:pt x="17818" y="1640652"/>
                    <a:pt x="11650" y="1638097"/>
                    <a:pt x="7102" y="1633549"/>
                  </a:cubicBezTo>
                  <a:cubicBezTo>
                    <a:pt x="2555" y="1629002"/>
                    <a:pt x="0" y="1622834"/>
                    <a:pt x="0" y="1616403"/>
                  </a:cubicBezTo>
                  <a:lnTo>
                    <a:pt x="0" y="24249"/>
                  </a:lnTo>
                  <a:cubicBezTo>
                    <a:pt x="0" y="17818"/>
                    <a:pt x="2555" y="11650"/>
                    <a:pt x="7102" y="7102"/>
                  </a:cubicBezTo>
                  <a:cubicBezTo>
                    <a:pt x="11650" y="2555"/>
                    <a:pt x="17818" y="0"/>
                    <a:pt x="24249" y="0"/>
                  </a:cubicBezTo>
                  <a:close/>
                </a:path>
              </a:pathLst>
            </a:custGeom>
            <a:solidFill>
              <a:srgbClr val="41485E">
                <a:alpha val="89804"/>
              </a:srgbClr>
            </a:solidFill>
            <a:ln cap="rnd">
              <a:noFill/>
              <a:prstDash val="solid"/>
              <a:round/>
            </a:ln>
          </p:spPr>
          <p:txBody>
            <a:bodyPr/>
            <a:lstStyle/>
            <a:p/>
          </p:txBody>
        </p:sp>
        <p:sp>
          <p:nvSpPr>
            <p:cNvPr id="5" name="TextBox 5"/>
            <p:cNvSpPr txBox="1"/>
            <p:nvPr/>
          </p:nvSpPr>
          <p:spPr>
            <a:xfrm>
              <a:off x="0" y="-38100"/>
              <a:ext cx="4288409" cy="167875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1228725" y="3402965"/>
            <a:ext cx="15882505" cy="4490085"/>
          </a:xfrm>
          <a:prstGeom prst="rect">
            <a:avLst/>
          </a:prstGeom>
        </p:spPr>
        <p:txBody>
          <a:bodyPr lIns="0" tIns="0" rIns="0" bIns="0" rtlCol="0" anchor="t">
            <a:spAutoFit/>
          </a:bodyPr>
          <a:lstStyle/>
          <a:p>
            <a:pPr marL="647705" lvl="1" indent="-323852">
              <a:lnSpc>
                <a:spcPts val="3570"/>
              </a:lnSpc>
              <a:buFont typeface="Arial"/>
              <a:buChar char="•"/>
            </a:pPr>
            <a:r>
              <a:rPr lang="en-US" sz="3000" spc="96">
                <a:solidFill>
                  <a:srgbClr val="FFFFFF"/>
                </a:solidFill>
                <a:latin typeface="Barlow Semi-Bold"/>
              </a:rPr>
              <a:t>PMMA can be tinted to any colour and embellished with a variety of decorative effects such as patterns, flakes, and even custom designs, logos, and branding. </a:t>
            </a:r>
          </a:p>
          <a:p>
            <a:pPr marL="647705" lvl="1" indent="-323852">
              <a:lnSpc>
                <a:spcPts val="3570"/>
              </a:lnSpc>
              <a:buFont typeface="Arial"/>
              <a:buChar char="•"/>
            </a:pPr>
            <a:r>
              <a:rPr lang="en-US" sz="3000" spc="96">
                <a:solidFill>
                  <a:srgbClr val="FFFFFF"/>
                </a:solidFill>
                <a:latin typeface="Barlow Semi-Bold"/>
              </a:rPr>
              <a:t>This resin creates a shatterproof, glass-like surface that may be installed quickly.</a:t>
            </a:r>
          </a:p>
          <a:p>
            <a:pPr marL="647705" lvl="1" indent="-323852">
              <a:lnSpc>
                <a:spcPts val="3570"/>
              </a:lnSpc>
              <a:buFont typeface="Arial"/>
              <a:buChar char="•"/>
            </a:pPr>
            <a:r>
              <a:rPr lang="en-US" sz="3000" spc="96">
                <a:solidFill>
                  <a:srgbClr val="FFFFFF"/>
                </a:solidFill>
                <a:latin typeface="Barlow Semi-Bold"/>
              </a:rPr>
              <a:t>To satisfy the required criteria for food preparation, flooring and walls must be seamless to eliminate spaces for bacterial development while also being durable enough to endure continuous traffic from forklift trucks, pallet trucks, and other pieces of equipment</a:t>
            </a:r>
          </a:p>
          <a:p>
            <a:pPr marL="647705" lvl="1" indent="-323852">
              <a:lnSpc>
                <a:spcPts val="3570"/>
              </a:lnSpc>
              <a:buFont typeface="Arial"/>
              <a:buChar char="•"/>
            </a:pPr>
            <a:r>
              <a:rPr lang="en-US" sz="3000" spc="96">
                <a:solidFill>
                  <a:srgbClr val="FFFFFF"/>
                </a:solidFill>
                <a:latin typeface="Barlow Semi-Bold"/>
              </a:rPr>
              <a:t>The light thick floorings are commonly used for to handle light foot traffic then a thickness of less than 1 mm is all that is necessary. In some cases, light use may need the use of a vehicle, such as a forklift.</a:t>
            </a:r>
          </a:p>
        </p:txBody>
      </p:sp>
      <p:sp>
        <p:nvSpPr>
          <p:cNvPr id="7" name="TextBox 7"/>
          <p:cNvSpPr txBox="1"/>
          <p:nvPr/>
        </p:nvSpPr>
        <p:spPr>
          <a:xfrm>
            <a:off x="3594548" y="2297257"/>
            <a:ext cx="11150859"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131" b="-20202"/>
            </a:stretch>
          </a:blipFill>
        </p:spPr>
        <p:txBody>
          <a:bodyPr/>
          <a:lstStyle/>
          <a:p/>
        </p:txBody>
      </p:sp>
      <p:sp>
        <p:nvSpPr>
          <p:cNvPr id="3" name="Freeform 3"/>
          <p:cNvSpPr/>
          <p:nvPr/>
        </p:nvSpPr>
        <p:spPr>
          <a:xfrm>
            <a:off x="1709620" y="4675909"/>
            <a:ext cx="2987633" cy="2463050"/>
          </a:xfrm>
          <a:custGeom>
            <a:rect l="l" t="t" r="r" b="b"/>
            <a:pathLst>
              <a:path w="2987633" h="2463050">
                <a:moveTo>
                  <a:pt x="0" y="0"/>
                </a:moveTo>
                <a:lnTo>
                  <a:pt x="2987633" y="0"/>
                </a:lnTo>
                <a:lnTo>
                  <a:pt x="2987633" y="2463050"/>
                </a:lnTo>
                <a:lnTo>
                  <a:pt x="0" y="2463050"/>
                </a:lnTo>
                <a:lnTo>
                  <a:pt x="0" y="0"/>
                </a:lnTo>
                <a:close/>
              </a:path>
            </a:pathLst>
          </a:custGeom>
          <a:blipFill>
            <a:blip r:embed="rId3"/>
            <a:stretch>
              <a:fillRect t="-2158" b="-2158"/>
            </a:stretch>
          </a:blipFill>
        </p:spPr>
        <p:txBody>
          <a:bodyPr/>
          <a:lstStyle/>
          <a:p/>
        </p:txBody>
      </p:sp>
      <p:sp>
        <p:nvSpPr>
          <p:cNvPr id="4" name="Freeform 4"/>
          <p:cNvSpPr/>
          <p:nvPr/>
        </p:nvSpPr>
        <p:spPr>
          <a:xfrm>
            <a:off x="6631995" y="7888003"/>
            <a:ext cx="5469143" cy="1521416"/>
          </a:xfrm>
          <a:custGeom>
            <a:rect l="l" t="t" r="r" b="b"/>
            <a:pathLst>
              <a:path w="5469143" h="1521416">
                <a:moveTo>
                  <a:pt x="0" y="0"/>
                </a:moveTo>
                <a:lnTo>
                  <a:pt x="5469143" y="0"/>
                </a:lnTo>
                <a:lnTo>
                  <a:pt x="5469143" y="1521416"/>
                </a:lnTo>
                <a:lnTo>
                  <a:pt x="0" y="15214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Freeform 5"/>
          <p:cNvSpPr/>
          <p:nvPr/>
        </p:nvSpPr>
        <p:spPr>
          <a:xfrm>
            <a:off x="809566" y="7925788"/>
            <a:ext cx="5140896" cy="1729843"/>
          </a:xfrm>
          <a:custGeom>
            <a:rect l="l" t="t" r="r" b="b"/>
            <a:pathLst>
              <a:path w="5140896" h="1729843">
                <a:moveTo>
                  <a:pt x="0" y="0"/>
                </a:moveTo>
                <a:lnTo>
                  <a:pt x="5140896" y="0"/>
                </a:lnTo>
                <a:lnTo>
                  <a:pt x="5140896" y="1729842"/>
                </a:lnTo>
                <a:lnTo>
                  <a:pt x="0" y="1729842"/>
                </a:lnTo>
                <a:lnTo>
                  <a:pt x="0" y="0"/>
                </a:lnTo>
                <a:close/>
              </a:path>
            </a:pathLst>
          </a:custGeom>
          <a:blipFill>
            <a:blip r:embed="rId5"/>
            <a:stretch>
              <a:fillRect l="-4740" t="-20484" r="-3133" b="-20669"/>
            </a:stretch>
          </a:blipFill>
        </p:spPr>
        <p:txBody>
          <a:bodyPr/>
          <a:lstStyle/>
          <a:p/>
        </p:txBody>
      </p:sp>
      <p:sp>
        <p:nvSpPr>
          <p:cNvPr id="6" name="Freeform 6"/>
          <p:cNvSpPr/>
          <p:nvPr/>
        </p:nvSpPr>
        <p:spPr>
          <a:xfrm>
            <a:off x="13276266" y="7888003"/>
            <a:ext cx="4202169" cy="1730691"/>
          </a:xfrm>
          <a:custGeom>
            <a:rect l="l" t="t" r="r" b="b"/>
            <a:pathLst>
              <a:path w="4202169" h="1730691">
                <a:moveTo>
                  <a:pt x="0" y="0"/>
                </a:moveTo>
                <a:lnTo>
                  <a:pt x="4202169" y="0"/>
                </a:lnTo>
                <a:lnTo>
                  <a:pt x="4202169" y="1730691"/>
                </a:lnTo>
                <a:lnTo>
                  <a:pt x="0" y="1730691"/>
                </a:lnTo>
                <a:lnTo>
                  <a:pt x="0" y="0"/>
                </a:lnTo>
                <a:close/>
              </a:path>
            </a:pathLst>
          </a:custGeom>
          <a:blipFill>
            <a:blip r:embed="rId6"/>
            <a:stretch>
              <a:fillRect l="-8112" t="-87878" r="-8892" b="-96212"/>
            </a:stretch>
          </a:blipFill>
        </p:spPr>
        <p:txBody>
          <a:bodyPr/>
          <a:lstStyle/>
          <a:p/>
        </p:txBody>
      </p:sp>
      <p:sp>
        <p:nvSpPr>
          <p:cNvPr id="7" name="TextBox 7"/>
          <p:cNvSpPr txBox="1"/>
          <p:nvPr/>
        </p:nvSpPr>
        <p:spPr>
          <a:xfrm>
            <a:off x="4697253" y="700088"/>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
        <p:nvSpPr>
          <p:cNvPr id="8" name="Freeform 8"/>
          <p:cNvSpPr/>
          <p:nvPr/>
        </p:nvSpPr>
        <p:spPr>
          <a:xfrm>
            <a:off x="12759793" y="5213786"/>
            <a:ext cx="4686183" cy="1672628"/>
          </a:xfrm>
          <a:custGeom>
            <a:rect l="l" t="t" r="r" b="b"/>
            <a:pathLst>
              <a:path w="4686183" h="1672628">
                <a:moveTo>
                  <a:pt x="0" y="0"/>
                </a:moveTo>
                <a:lnTo>
                  <a:pt x="4686182" y="0"/>
                </a:lnTo>
                <a:lnTo>
                  <a:pt x="4686182" y="1672628"/>
                </a:lnTo>
                <a:lnTo>
                  <a:pt x="0" y="1672628"/>
                </a:lnTo>
                <a:lnTo>
                  <a:pt x="0" y="0"/>
                </a:lnTo>
                <a:close/>
              </a:path>
            </a:pathLst>
          </a:custGeom>
          <a:blipFill>
            <a:blip r:embed="rId7"/>
            <a:stretch>
              <a:fillRect l="-9262" t="-119409" r="-11219" b="-118143"/>
            </a:stretch>
          </a:blipFill>
        </p:spPr>
        <p:txBody>
          <a:bodyPr/>
          <a:lstStyle/>
          <a:p/>
        </p:txBody>
      </p:sp>
      <p:sp>
        <p:nvSpPr>
          <p:cNvPr id="9" name="Freeform 9"/>
          <p:cNvSpPr/>
          <p:nvPr/>
        </p:nvSpPr>
        <p:spPr>
          <a:xfrm>
            <a:off x="6894430" y="4809378"/>
            <a:ext cx="4060872" cy="2077036"/>
          </a:xfrm>
          <a:custGeom>
            <a:rect l="l" t="t" r="r" b="b"/>
            <a:pathLst>
              <a:path w="4060871" h="2077036">
                <a:moveTo>
                  <a:pt x="0" y="0"/>
                </a:moveTo>
                <a:lnTo>
                  <a:pt x="4060872" y="0"/>
                </a:lnTo>
                <a:lnTo>
                  <a:pt x="4060872" y="2077036"/>
                </a:lnTo>
                <a:lnTo>
                  <a:pt x="0" y="2077036"/>
                </a:lnTo>
                <a:lnTo>
                  <a:pt x="0" y="0"/>
                </a:lnTo>
                <a:close/>
              </a:path>
            </a:pathLst>
          </a:custGeom>
          <a:blipFill>
            <a:blip r:embed="rId8"/>
            <a:stretch>
              <a:fillRect l="-17049" t="-71794" r="-14098" b="-84615"/>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66426" y="626119"/>
            <a:ext cx="7677614" cy="437624"/>
          </a:xfrm>
          <a:prstGeom prst="rect">
            <a:avLst/>
          </a:prstGeom>
        </p:spPr>
        <p:txBody>
          <a:bodyPr lIns="0" tIns="0" rIns="0" bIns="0" rtlCol="0" anchor="t">
            <a:spAutoFit/>
          </a:bodyPr>
          <a:lstStyle/>
          <a:p>
            <a:pPr algn="ctr">
              <a:lnSpc>
                <a:spcPts val="3217"/>
              </a:lnSpc>
            </a:pPr>
            <a:r>
              <a:rPr lang="en-US" sz="3387">
                <a:solidFill>
                  <a:srgbClr val="000000"/>
                </a:solidFill>
                <a:latin typeface="Georgia Pro Bold"/>
              </a:rPr>
              <a:t>For Full Report</a:t>
            </a:r>
          </a:p>
        </p:txBody>
      </p:sp>
      <p:sp>
        <p:nvSpPr>
          <p:cNvPr id="4" name="TextBox 4"/>
          <p:cNvSpPr txBox="1"/>
          <p:nvPr/>
        </p:nvSpPr>
        <p:spPr>
          <a:xfrm>
            <a:off x="3938877" y="783333"/>
            <a:ext cx="10410247" cy="1512999"/>
          </a:xfrm>
          <a:prstGeom prst="rect">
            <a:avLst/>
          </a:prstGeom>
        </p:spPr>
        <p:txBody>
          <a:bodyPr lIns="0" tIns="0" rIns="0" bIns="0" rtlCol="0" anchor="t">
            <a:spAutoFit/>
          </a:bodyPr>
          <a:lstStyle/>
          <a:p>
            <a:pPr algn="ctr">
              <a:lnSpc>
                <a:spcPts val="12469"/>
              </a:lnSpc>
            </a:pPr>
            <a:r>
              <a:rPr lang="en-US" sz="8907">
                <a:solidFill>
                  <a:srgbClr val="000000"/>
                </a:solidFill>
                <a:latin typeface="Canva Sans Bold"/>
              </a:rPr>
              <a:t>Contact us</a:t>
            </a:r>
          </a:p>
        </p:txBody>
      </p:sp>
      <p:sp>
        <p:nvSpPr>
          <p:cNvPr id="5" name="Freeform 5"/>
          <p:cNvSpPr/>
          <p:nvPr/>
        </p:nvSpPr>
        <p:spPr>
          <a:xfrm>
            <a:off x="7167099" y="2140990"/>
            <a:ext cx="3676267" cy="2337570"/>
          </a:xfrm>
          <a:custGeom>
            <a:rect l="l" t="t" r="r" b="b"/>
            <a:pathLst>
              <a:path w="3676266" h="2337570">
                <a:moveTo>
                  <a:pt x="0" y="0"/>
                </a:moveTo>
                <a:lnTo>
                  <a:pt x="3676267" y="0"/>
                </a:lnTo>
                <a:lnTo>
                  <a:pt x="3676267" y="2337571"/>
                </a:lnTo>
                <a:lnTo>
                  <a:pt x="0" y="2337571"/>
                </a:lnTo>
                <a:lnTo>
                  <a:pt x="0" y="0"/>
                </a:lnTo>
                <a:close/>
              </a:path>
            </a:pathLst>
          </a:custGeom>
          <a:blipFill>
            <a:blip r:embed="rId3"/>
            <a:stretch>
              <a:fillRect/>
            </a:stretch>
          </a:blipFill>
        </p:spPr>
        <p:txBody>
          <a:bodyPr/>
          <a:lstStyle/>
          <a:p/>
        </p:txBody>
      </p:sp>
      <p:sp>
        <p:nvSpPr>
          <p:cNvPr id="6" name="TextBox 6"/>
          <p:cNvSpPr txBox="1"/>
          <p:nvPr/>
        </p:nvSpPr>
        <p:spPr>
          <a:xfrm>
            <a:off x="-52154" y="4345211"/>
            <a:ext cx="18392308" cy="1116438"/>
          </a:xfrm>
          <a:prstGeom prst="rect">
            <a:avLst/>
          </a:prstGeom>
        </p:spPr>
        <p:txBody>
          <a:bodyPr lIns="0" tIns="0" rIns="0" bIns="0" rtlCol="0" anchor="t">
            <a:spAutoFit/>
          </a:bodyPr>
          <a:lstStyle/>
          <a:p>
            <a:pPr algn="ctr">
              <a:lnSpc>
                <a:spcPts val="9033"/>
              </a:lnSpc>
              <a:spcBef>
                <a:spcPct val="0"/>
              </a:spcBef>
            </a:pPr>
            <a:r>
              <a:rPr lang="en-US" sz="6452">
                <a:solidFill>
                  <a:srgbClr val="000000"/>
                </a:solidFill>
                <a:latin typeface="Lato Bold"/>
              </a:rPr>
              <a:t>COGNITIVE MARKET RESEARCH</a:t>
            </a:r>
          </a:p>
        </p:txBody>
      </p:sp>
      <p:sp>
        <p:nvSpPr>
          <p:cNvPr id="7" name="TextBox 7"/>
          <p:cNvSpPr txBox="1"/>
          <p:nvPr/>
        </p:nvSpPr>
        <p:spPr>
          <a:xfrm>
            <a:off x="3581038" y="5657939"/>
            <a:ext cx="10848390" cy="1195298"/>
          </a:xfrm>
          <a:prstGeom prst="rect">
            <a:avLst/>
          </a:prstGeom>
        </p:spPr>
        <p:txBody>
          <a:bodyPr lIns="0" tIns="0" rIns="0" bIns="0" rtlCol="0" anchor="t">
            <a:spAutoFit/>
          </a:bodyPr>
          <a:lstStyle/>
          <a:p>
            <a:pPr algn="ctr">
              <a:lnSpc>
                <a:spcPts val="4865"/>
              </a:lnSpc>
              <a:spcBef>
                <a:spcPct val="0"/>
              </a:spcBef>
            </a:pPr>
            <a:r>
              <a:rPr lang="en-US" sz="3475" spc="347">
                <a:solidFill>
                  <a:srgbClr val="000000"/>
                </a:solidFill>
                <a:latin typeface="Lato"/>
              </a:rPr>
              <a:t>Tel: +1 312-376-8303 | +44 020-8123-0732</a:t>
            </a:r>
          </a:p>
          <a:p>
            <a:pPr algn="ctr">
              <a:lnSpc>
                <a:spcPts val="4865"/>
              </a:lnSpc>
              <a:spcBef>
                <a:spcPct val="0"/>
              </a:spcBef>
            </a:pPr>
            <a:r>
              <a:rPr lang="en-US" sz="3475" spc="347">
                <a:solidFill>
                  <a:srgbClr val="000000"/>
                </a:solidFill>
                <a:latin typeface="Lato"/>
              </a:rPr>
              <a:t>India: (+91) 983-496-8611</a:t>
            </a:r>
          </a:p>
        </p:txBody>
      </p:sp>
      <p:sp>
        <p:nvSpPr>
          <p:cNvPr id="8" name="TextBox 8"/>
          <p:cNvSpPr txBox="1"/>
          <p:nvPr/>
        </p:nvSpPr>
        <p:spPr>
          <a:xfrm>
            <a:off x="2527392" y="7055873"/>
            <a:ext cx="13233216" cy="586952"/>
          </a:xfrm>
          <a:prstGeom prst="rect">
            <a:avLst/>
          </a:prstGeom>
        </p:spPr>
        <p:txBody>
          <a:bodyPr lIns="0" tIns="0" rIns="0" bIns="0" rtlCol="0" anchor="t">
            <a:spAutoFit/>
          </a:bodyPr>
          <a:lstStyle/>
          <a:p>
            <a:pPr algn="ctr">
              <a:lnSpc>
                <a:spcPts val="4859"/>
              </a:lnSpc>
            </a:pPr>
            <a:r>
              <a:rPr lang="en-US" sz="3471" spc="354">
                <a:solidFill>
                  <a:srgbClr val="000000"/>
                </a:solidFill>
                <a:latin typeface="Lato"/>
              </a:rPr>
              <a:t>sales@cognitivemarketresearch.com</a:t>
            </a:r>
          </a:p>
        </p:txBody>
      </p:sp>
      <p:sp>
        <p:nvSpPr>
          <p:cNvPr id="9" name="TextBox 9"/>
          <p:cNvSpPr txBox="1"/>
          <p:nvPr/>
        </p:nvSpPr>
        <p:spPr>
          <a:xfrm>
            <a:off x="1483879" y="7826778"/>
            <a:ext cx="15771064" cy="706048"/>
          </a:xfrm>
          <a:prstGeom prst="rect">
            <a:avLst/>
          </a:prstGeom>
        </p:spPr>
        <p:txBody>
          <a:bodyPr lIns="0" tIns="0" rIns="0" bIns="0" rtlCol="0" anchor="t">
            <a:spAutoFit/>
          </a:bodyPr>
          <a:lstStyle/>
          <a:p>
            <a:pPr algn="ctr">
              <a:lnSpc>
                <a:spcPts val="5708"/>
              </a:lnSpc>
              <a:spcBef>
                <a:spcPct val="0"/>
              </a:spcBef>
            </a:pPr>
            <a:r>
              <a:rPr lang="en-US" sz="4077" spc="407">
                <a:solidFill>
                  <a:srgbClr val="000000"/>
                </a:solidFill>
                <a:latin typeface="Lato"/>
              </a:rPr>
              <a:t>Access the Full Report :</a:t>
            </a:r>
            <a:r>
              <a:rPr lang="en-US" sz="4077" u="sng" spc="407">
                <a:solidFill>
                  <a:srgbClr val="000000"/>
                </a:solidFill>
                <a:latin typeface="Lato"/>
                <a:hlinkClick r:id="rId4" tooltip="https://tinyurl.com/yc72nrbn"/>
              </a:rPr>
              <a:t> https://tinyurl.com/yc72nrbn</a:t>
            </a:r>
          </a:p>
        </p:txBody>
      </p:sp>
      <p:sp>
        <p:nvSpPr>
          <p:cNvPr id="10" name="TextBox 10"/>
          <p:cNvSpPr txBox="1"/>
          <p:nvPr/>
        </p:nvSpPr>
        <p:spPr>
          <a:xfrm>
            <a:off x="4804729"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PMMA Resin Flooring Market Report 2023</dc:title>
  <cp:lastModifiedBy>decipher market</cp:lastModifiedBy>
  <cp:revision>2</cp:revision>
  <dcterms:created xsi:type="dcterms:W3CDTF">2006-08-16T00:00:00Z</dcterms:created>
  <dcterms:modified xsi:type="dcterms:W3CDTF">2024-02-15T11:01:12Z</dcterms:modified>
</cp:coreProperties>
</file>