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13" Type="http://schemas.openxmlformats.org/officeDocument/2006/relationships/image" Target="../media/image19.jpeg" /><Relationship Id="rId14" Type="http://schemas.openxmlformats.org/officeDocument/2006/relationships/image" Target="../media/image20.jpeg" /><Relationship Id="rId15" Type="http://schemas.openxmlformats.org/officeDocument/2006/relationships/image" Target="../media/image21.jpeg" /><Relationship Id="rId2" Type="http://schemas.openxmlformats.org/officeDocument/2006/relationships/image" Target="../media/image5.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4t2rafjx"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018097" y="2779385"/>
            <a:ext cx="14251805" cy="4728231"/>
            <a:chExt cx="3054158" cy="1013258"/>
          </a:xfrm>
        </p:grpSpPr>
        <p:sp>
          <p:nvSpPr>
            <p:cNvPr id="4" name="Freeform 4"/>
            <p:cNvSpPr/>
            <p:nvPr/>
          </p:nvSpPr>
          <p:spPr>
            <a:xfrm>
              <a:off x="0" y="0"/>
              <a:ext cx="3054158" cy="1013258"/>
            </a:xfrm>
            <a:custGeom>
              <a:rect l="l" t="t" r="r" b="b"/>
              <a:pathLst>
                <a:path w="3054158" h="1013257">
                  <a:moveTo>
                    <a:pt x="0" y="0"/>
                  </a:moveTo>
                  <a:lnTo>
                    <a:pt x="3054158" y="0"/>
                  </a:lnTo>
                  <a:lnTo>
                    <a:pt x="3054158" y="1013258"/>
                  </a:lnTo>
                  <a:lnTo>
                    <a:pt x="0" y="1013258"/>
                  </a:lnTo>
                  <a:close/>
                </a:path>
              </a:pathLst>
            </a:custGeom>
            <a:solidFill>
              <a:srgbClr val="5F452D">
                <a:alpha val="89804"/>
              </a:srgbClr>
            </a:solidFill>
          </p:spPr>
          <p:txBody>
            <a:bodyPr/>
            <a:lstStyle/>
            <a:p/>
          </p:txBody>
        </p:sp>
        <p:sp>
          <p:nvSpPr>
            <p:cNvPr id="5" name="TextBox 5"/>
            <p:cNvSpPr txBox="1"/>
            <p:nvPr/>
          </p:nvSpPr>
          <p:spPr>
            <a:xfrm>
              <a:off x="0" y="-38100"/>
              <a:ext cx="3054158" cy="1051358"/>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2201672" y="3300048"/>
            <a:ext cx="14068230" cy="3258279"/>
          </a:xfrm>
          <a:prstGeom prst="rect">
            <a:avLst/>
          </a:prstGeom>
        </p:spPr>
        <p:txBody>
          <a:bodyPr lIns="0" tIns="0" rIns="0" bIns="0" rtlCol="0" anchor="t">
            <a:spAutoFit/>
          </a:bodyPr>
          <a:lstStyle/>
          <a:p>
            <a:pPr>
              <a:lnSpc>
                <a:spcPts val="8402"/>
              </a:lnSpc>
            </a:pPr>
            <a:r>
              <a:rPr lang="en-US" sz="8319">
                <a:solidFill>
                  <a:srgbClr val="FFFFFF"/>
                </a:solidFill>
                <a:latin typeface="DM Sans"/>
              </a:rPr>
              <a:t>GLOBAL </a:t>
            </a:r>
          </a:p>
          <a:p>
            <a:pPr>
              <a:lnSpc>
                <a:spcPts val="8402"/>
              </a:lnSpc>
            </a:pPr>
            <a:r>
              <a:rPr lang="en-US" sz="8319">
                <a:solidFill>
                  <a:srgbClr val="FFFFFF"/>
                </a:solidFill>
                <a:latin typeface="DM Sans"/>
              </a:rPr>
              <a:t>OUTDOOR PATIO UMBRELLA</a:t>
            </a:r>
          </a:p>
          <a:p>
            <a:pPr>
              <a:lnSpc>
                <a:spcPts val="8402"/>
              </a:lnSpc>
            </a:pPr>
            <a:r>
              <a:rPr lang="en-US" sz="8319">
                <a:solidFill>
                  <a:srgbClr val="FFFFFF"/>
                </a:solidFill>
                <a:latin typeface="DM Sans"/>
              </a:rPr>
              <a:t>MARKET REPORT 2024</a:t>
            </a:r>
          </a:p>
        </p:txBody>
      </p:sp>
      <p:sp>
        <p:nvSpPr>
          <p:cNvPr id="7" name="TextBox 7"/>
          <p:cNvSpPr txBox="1"/>
          <p:nvPr/>
        </p:nvSpPr>
        <p:spPr>
          <a:xfrm>
            <a:off x="4747926" y="6807193"/>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707"/>
            </a:stretch>
          </a:blipFill>
        </p:spPr>
        <p:txBody>
          <a:bodyPr/>
          <a:lstStyle/>
          <a:p/>
        </p:txBody>
      </p:sp>
      <p:grpSp>
        <p:nvGrpSpPr>
          <p:cNvPr id="3" name="Group 3"/>
          <p:cNvGrpSpPr/>
          <p:nvPr/>
        </p:nvGrpSpPr>
        <p:grpSpPr>
          <a:xfrm>
            <a:off x="301336" y="3210791"/>
            <a:ext cx="11554691" cy="6255327"/>
            <a:chExt cx="3043211" cy="1647494"/>
          </a:xfrm>
        </p:grpSpPr>
        <p:sp>
          <p:nvSpPr>
            <p:cNvPr id="4" name="Freeform 4"/>
            <p:cNvSpPr/>
            <p:nvPr/>
          </p:nvSpPr>
          <p:spPr>
            <a:xfrm>
              <a:off x="0" y="0"/>
              <a:ext cx="3043211" cy="1647494"/>
            </a:xfrm>
            <a:custGeom>
              <a:rect l="l" t="t" r="r" b="b"/>
              <a:pathLst>
                <a:path w="3043211" h="1647494">
                  <a:moveTo>
                    <a:pt x="34171" y="0"/>
                  </a:moveTo>
                  <a:lnTo>
                    <a:pt x="3009040" y="0"/>
                  </a:lnTo>
                  <a:cubicBezTo>
                    <a:pt x="3018102" y="0"/>
                    <a:pt x="3026794" y="3600"/>
                    <a:pt x="3033202" y="10009"/>
                  </a:cubicBezTo>
                  <a:cubicBezTo>
                    <a:pt x="3039611" y="16417"/>
                    <a:pt x="3043211" y="25108"/>
                    <a:pt x="3043211" y="34171"/>
                  </a:cubicBezTo>
                  <a:lnTo>
                    <a:pt x="3043211" y="1613322"/>
                  </a:lnTo>
                  <a:cubicBezTo>
                    <a:pt x="3043211" y="1632195"/>
                    <a:pt x="3027912" y="1647494"/>
                    <a:pt x="3009040" y="1647494"/>
                  </a:cubicBezTo>
                  <a:lnTo>
                    <a:pt x="34171" y="1647494"/>
                  </a:lnTo>
                  <a:cubicBezTo>
                    <a:pt x="25108" y="1647494"/>
                    <a:pt x="16417" y="1643893"/>
                    <a:pt x="10009" y="1637485"/>
                  </a:cubicBezTo>
                  <a:cubicBezTo>
                    <a:pt x="3600" y="1631077"/>
                    <a:pt x="0" y="1622385"/>
                    <a:pt x="0" y="1613322"/>
                  </a:cubicBezTo>
                  <a:lnTo>
                    <a:pt x="0" y="34171"/>
                  </a:lnTo>
                  <a:cubicBezTo>
                    <a:pt x="0" y="25108"/>
                    <a:pt x="3600" y="16417"/>
                    <a:pt x="10009" y="10009"/>
                  </a:cubicBezTo>
                  <a:cubicBezTo>
                    <a:pt x="16417" y="3600"/>
                    <a:pt x="25108" y="0"/>
                    <a:pt x="34171" y="0"/>
                  </a:cubicBezTo>
                  <a:close/>
                </a:path>
              </a:pathLst>
            </a:custGeom>
            <a:solidFill>
              <a:srgbClr val="312F2E"/>
            </a:solidFill>
          </p:spPr>
          <p:txBody>
            <a:bodyPr/>
            <a:lstStyle/>
            <a:p/>
          </p:txBody>
        </p:sp>
        <p:sp>
          <p:nvSpPr>
            <p:cNvPr id="5" name="TextBox 5"/>
            <p:cNvSpPr txBox="1"/>
            <p:nvPr/>
          </p:nvSpPr>
          <p:spPr>
            <a:xfrm>
              <a:off x="0" y="-38100"/>
              <a:ext cx="3043211" cy="168559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04764" y="3532072"/>
            <a:ext cx="7747837" cy="897890"/>
          </a:xfrm>
          <a:prstGeom prst="rect">
            <a:avLst/>
          </a:prstGeom>
        </p:spPr>
        <p:txBody>
          <a:bodyPr lIns="0" tIns="0" rIns="0" bIns="0" rtlCol="0" anchor="t">
            <a:spAutoFit/>
          </a:bodyPr>
          <a:lstStyle/>
          <a:p>
            <a:pPr algn="ctr">
              <a:lnSpc>
                <a:spcPts val="6954"/>
              </a:lnSpc>
            </a:pPr>
            <a:r>
              <a:rPr lang="en-US" sz="6499">
                <a:solidFill>
                  <a:srgbClr val="FFFFFF"/>
                </a:solidFill>
                <a:latin typeface="Canva Sans"/>
              </a:rPr>
              <a:t>INTRODUCTION</a:t>
            </a:r>
          </a:p>
        </p:txBody>
      </p:sp>
      <p:sp>
        <p:nvSpPr>
          <p:cNvPr id="7" name="TextBox 7"/>
          <p:cNvSpPr txBox="1"/>
          <p:nvPr/>
        </p:nvSpPr>
        <p:spPr>
          <a:xfrm>
            <a:off x="574098" y="4672214"/>
            <a:ext cx="11009168" cy="4312286"/>
          </a:xfrm>
          <a:prstGeom prst="rect">
            <a:avLst/>
          </a:prstGeom>
        </p:spPr>
        <p:txBody>
          <a:bodyPr lIns="0" tIns="0" rIns="0" bIns="0" rtlCol="0" anchor="t">
            <a:spAutoFit/>
          </a:bodyPr>
          <a:lstStyle/>
          <a:p>
            <a:pPr>
              <a:lnSpc>
                <a:spcPts val="4339"/>
              </a:lnSpc>
              <a:spcBef>
                <a:spcPct val="0"/>
              </a:spcBef>
            </a:pPr>
            <a:r>
              <a:rPr lang="en-US" sz="3099">
                <a:solidFill>
                  <a:srgbClr val="FFFFFF"/>
                </a:solidFill>
                <a:latin typeface="Canva Sans"/>
              </a:rPr>
              <a:t>A patio umbrella is defined as an umbrella designed primarily for outdoor recreational use. A patio umbrella protects those who sit beneath it from the sun and other weather conditions.Patio umbrellas are frequently installed in outdoor areas of homes and businesses across the globe for both décor and leisure. It can be utilized in the garden and in places where people dine and relax, such as a restaurant, cafés, or hotels.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028700" y="2870904"/>
            <a:ext cx="7131969" cy="2159198"/>
            <a:chExt cx="860407" cy="260488"/>
          </a:xfrm>
        </p:grpSpPr>
        <p:sp>
          <p:nvSpPr>
            <p:cNvPr id="4" name="Freeform 4"/>
            <p:cNvSpPr/>
            <p:nvPr/>
          </p:nvSpPr>
          <p:spPr>
            <a:xfrm>
              <a:off x="0" y="0"/>
              <a:ext cx="860407" cy="260488"/>
            </a:xfrm>
            <a:custGeom>
              <a:rect l="l" t="t" r="r" b="b"/>
              <a:pathLst>
                <a:path w="860407" h="260488">
                  <a:moveTo>
                    <a:pt x="108552" y="0"/>
                  </a:moveTo>
                  <a:lnTo>
                    <a:pt x="751855" y="0"/>
                  </a:lnTo>
                  <a:cubicBezTo>
                    <a:pt x="811807" y="0"/>
                    <a:pt x="860407" y="48601"/>
                    <a:pt x="860407" y="108552"/>
                  </a:cubicBezTo>
                  <a:lnTo>
                    <a:pt x="860407" y="151935"/>
                  </a:lnTo>
                  <a:cubicBezTo>
                    <a:pt x="860407" y="211887"/>
                    <a:pt x="811807" y="260488"/>
                    <a:pt x="751855" y="260488"/>
                  </a:cubicBezTo>
                  <a:lnTo>
                    <a:pt x="108552" y="260488"/>
                  </a:lnTo>
                  <a:cubicBezTo>
                    <a:pt x="48601" y="260488"/>
                    <a:pt x="0" y="211887"/>
                    <a:pt x="0" y="151935"/>
                  </a:cubicBezTo>
                  <a:lnTo>
                    <a:pt x="0" y="108552"/>
                  </a:lnTo>
                  <a:cubicBezTo>
                    <a:pt x="0" y="48601"/>
                    <a:pt x="48601" y="0"/>
                    <a:pt x="108552" y="0"/>
                  </a:cubicBezTo>
                  <a:close/>
                </a:path>
              </a:pathLst>
            </a:custGeom>
            <a:solidFill>
              <a:srgbClr val="706D37"/>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322291" y="3136199"/>
            <a:ext cx="1741999" cy="1739821"/>
          </a:xfrm>
          <a:custGeom>
            <a:rect l="l" t="t" r="r" b="b"/>
            <a:pathLst>
              <a:path w="1741999" h="1739820">
                <a:moveTo>
                  <a:pt x="0" y="0"/>
                </a:moveTo>
                <a:lnTo>
                  <a:pt x="1741999" y="0"/>
                </a:lnTo>
                <a:lnTo>
                  <a:pt x="1741999" y="1739821"/>
                </a:lnTo>
                <a:lnTo>
                  <a:pt x="0" y="1739821"/>
                </a:lnTo>
                <a:lnTo>
                  <a:pt x="0" y="0"/>
                </a:lnTo>
                <a:close/>
              </a:path>
            </a:pathLst>
          </a:custGeom>
          <a:blipFill>
            <a:blip r:embed="rId3"/>
            <a:stretch>
              <a:fillRect/>
            </a:stretch>
          </a:blipFill>
        </p:spPr>
        <p:txBody>
          <a:bodyPr/>
          <a:lstStyle/>
          <a:p/>
        </p:txBody>
      </p:sp>
      <p:grpSp>
        <p:nvGrpSpPr>
          <p:cNvPr id="7" name="Group 7"/>
          <p:cNvGrpSpPr/>
          <p:nvPr/>
        </p:nvGrpSpPr>
        <p:grpSpPr>
          <a:xfrm>
            <a:off x="1281677" y="3066574"/>
            <a:ext cx="1716344" cy="1716344"/>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028700" y="7670602"/>
            <a:ext cx="7131969" cy="2159198"/>
            <a:chExt cx="860407" cy="260488"/>
          </a:xfrm>
        </p:grpSpPr>
        <p:sp>
          <p:nvSpPr>
            <p:cNvPr id="11" name="Freeform 11"/>
            <p:cNvSpPr/>
            <p:nvPr/>
          </p:nvSpPr>
          <p:spPr>
            <a:xfrm>
              <a:off x="0" y="0"/>
              <a:ext cx="860407" cy="260488"/>
            </a:xfrm>
            <a:custGeom>
              <a:rect l="l" t="t" r="r" b="b"/>
              <a:pathLst>
                <a:path w="860407" h="260488">
                  <a:moveTo>
                    <a:pt x="108552" y="0"/>
                  </a:moveTo>
                  <a:lnTo>
                    <a:pt x="751855" y="0"/>
                  </a:lnTo>
                  <a:cubicBezTo>
                    <a:pt x="811807" y="0"/>
                    <a:pt x="860407" y="48601"/>
                    <a:pt x="860407" y="108552"/>
                  </a:cubicBezTo>
                  <a:lnTo>
                    <a:pt x="860407" y="151935"/>
                  </a:lnTo>
                  <a:cubicBezTo>
                    <a:pt x="860407" y="211887"/>
                    <a:pt x="811807" y="260488"/>
                    <a:pt x="751855" y="260488"/>
                  </a:cubicBezTo>
                  <a:lnTo>
                    <a:pt x="108552" y="260488"/>
                  </a:lnTo>
                  <a:cubicBezTo>
                    <a:pt x="48601" y="260488"/>
                    <a:pt x="0" y="211887"/>
                    <a:pt x="0" y="151935"/>
                  </a:cubicBezTo>
                  <a:lnTo>
                    <a:pt x="0" y="108552"/>
                  </a:lnTo>
                  <a:cubicBezTo>
                    <a:pt x="0" y="48601"/>
                    <a:pt x="48601" y="0"/>
                    <a:pt x="108552" y="0"/>
                  </a:cubicBezTo>
                  <a:close/>
                </a:path>
              </a:pathLst>
            </a:custGeom>
            <a:solidFill>
              <a:srgbClr val="706D37"/>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322291" y="7935897"/>
            <a:ext cx="1741999" cy="1739821"/>
          </a:xfrm>
          <a:custGeom>
            <a:rect l="l" t="t" r="r" b="b"/>
            <a:pathLst>
              <a:path w="1741999" h="1739820">
                <a:moveTo>
                  <a:pt x="0" y="0"/>
                </a:moveTo>
                <a:lnTo>
                  <a:pt x="1741999" y="0"/>
                </a:lnTo>
                <a:lnTo>
                  <a:pt x="1741999" y="1739821"/>
                </a:lnTo>
                <a:lnTo>
                  <a:pt x="0" y="1739821"/>
                </a:lnTo>
                <a:lnTo>
                  <a:pt x="0" y="0"/>
                </a:lnTo>
                <a:close/>
              </a:path>
            </a:pathLst>
          </a:custGeom>
          <a:blipFill>
            <a:blip r:embed="rId3"/>
            <a:stretch>
              <a:fillRect/>
            </a:stretch>
          </a:blipFill>
        </p:spPr>
        <p:txBody>
          <a:bodyPr/>
          <a:lstStyle/>
          <a:p/>
        </p:txBody>
      </p:sp>
      <p:grpSp>
        <p:nvGrpSpPr>
          <p:cNvPr id="14" name="Group 14"/>
          <p:cNvGrpSpPr/>
          <p:nvPr/>
        </p:nvGrpSpPr>
        <p:grpSpPr>
          <a:xfrm>
            <a:off x="1281677" y="7866273"/>
            <a:ext cx="1716344" cy="1716344"/>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1028700" y="5270208"/>
            <a:ext cx="7131969" cy="2159198"/>
            <a:chExt cx="860407" cy="260488"/>
          </a:xfrm>
        </p:grpSpPr>
        <p:sp>
          <p:nvSpPr>
            <p:cNvPr id="18" name="Freeform 18"/>
            <p:cNvSpPr/>
            <p:nvPr/>
          </p:nvSpPr>
          <p:spPr>
            <a:xfrm>
              <a:off x="0" y="0"/>
              <a:ext cx="860407" cy="260488"/>
            </a:xfrm>
            <a:custGeom>
              <a:rect l="l" t="t" r="r" b="b"/>
              <a:pathLst>
                <a:path w="860407" h="260488">
                  <a:moveTo>
                    <a:pt x="108552" y="0"/>
                  </a:moveTo>
                  <a:lnTo>
                    <a:pt x="751855" y="0"/>
                  </a:lnTo>
                  <a:cubicBezTo>
                    <a:pt x="811807" y="0"/>
                    <a:pt x="860407" y="48601"/>
                    <a:pt x="860407" y="108552"/>
                  </a:cubicBezTo>
                  <a:lnTo>
                    <a:pt x="860407" y="151935"/>
                  </a:lnTo>
                  <a:cubicBezTo>
                    <a:pt x="860407" y="211887"/>
                    <a:pt x="811807" y="260488"/>
                    <a:pt x="751855" y="260488"/>
                  </a:cubicBezTo>
                  <a:lnTo>
                    <a:pt x="108552" y="260488"/>
                  </a:lnTo>
                  <a:cubicBezTo>
                    <a:pt x="48601" y="260488"/>
                    <a:pt x="0" y="211887"/>
                    <a:pt x="0" y="151935"/>
                  </a:cubicBezTo>
                  <a:lnTo>
                    <a:pt x="0" y="108552"/>
                  </a:lnTo>
                  <a:cubicBezTo>
                    <a:pt x="0" y="48601"/>
                    <a:pt x="48601" y="0"/>
                    <a:pt x="108552" y="0"/>
                  </a:cubicBezTo>
                  <a:close/>
                </a:path>
              </a:pathLst>
            </a:custGeom>
            <a:solidFill>
              <a:srgbClr val="706D37"/>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1322291" y="5535502"/>
            <a:ext cx="1741999" cy="1739821"/>
          </a:xfrm>
          <a:custGeom>
            <a:rect l="l" t="t" r="r" b="b"/>
            <a:pathLst>
              <a:path w="1741999" h="1739820">
                <a:moveTo>
                  <a:pt x="0" y="0"/>
                </a:moveTo>
                <a:lnTo>
                  <a:pt x="1741999" y="0"/>
                </a:lnTo>
                <a:lnTo>
                  <a:pt x="1741999" y="1739822"/>
                </a:lnTo>
                <a:lnTo>
                  <a:pt x="0" y="1739822"/>
                </a:lnTo>
                <a:lnTo>
                  <a:pt x="0" y="0"/>
                </a:lnTo>
                <a:close/>
              </a:path>
            </a:pathLst>
          </a:custGeom>
          <a:blipFill>
            <a:blip r:embed="rId3"/>
            <a:stretch>
              <a:fillRect/>
            </a:stretch>
          </a:blipFill>
        </p:spPr>
        <p:txBody>
          <a:bodyPr/>
          <a:lstStyle/>
          <a:p/>
        </p:txBody>
      </p:sp>
      <p:grpSp>
        <p:nvGrpSpPr>
          <p:cNvPr id="21" name="Group 21"/>
          <p:cNvGrpSpPr/>
          <p:nvPr/>
        </p:nvGrpSpPr>
        <p:grpSpPr>
          <a:xfrm>
            <a:off x="1281677" y="5465878"/>
            <a:ext cx="1716344" cy="1716344"/>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24" name="Group 24"/>
          <p:cNvGrpSpPr/>
          <p:nvPr/>
        </p:nvGrpSpPr>
        <p:grpSpPr>
          <a:xfrm>
            <a:off x="0" y="0"/>
            <a:ext cx="18288000" cy="1537404"/>
            <a:chExt cx="4816593" cy="404913"/>
          </a:xfrm>
        </p:grpSpPr>
        <p:sp>
          <p:nvSpPr>
            <p:cNvPr id="25" name="Freeform 25"/>
            <p:cNvSpPr/>
            <p:nvPr/>
          </p:nvSpPr>
          <p:spPr>
            <a:xfrm>
              <a:off x="0" y="0"/>
              <a:ext cx="4816592" cy="404913"/>
            </a:xfrm>
            <a:custGeom>
              <a:rect l="l" t="t" r="r" b="b"/>
              <a:pathLst>
                <a:path w="4816592" h="404913">
                  <a:moveTo>
                    <a:pt x="0" y="0"/>
                  </a:moveTo>
                  <a:lnTo>
                    <a:pt x="4816592" y="0"/>
                  </a:lnTo>
                  <a:lnTo>
                    <a:pt x="4816592" y="404913"/>
                  </a:lnTo>
                  <a:lnTo>
                    <a:pt x="0" y="404913"/>
                  </a:lnTo>
                  <a:close/>
                </a:path>
              </a:pathLst>
            </a:custGeom>
            <a:solidFill>
              <a:srgbClr val="000000">
                <a:alpha val="28627"/>
              </a:srgbClr>
            </a:solidFill>
          </p:spPr>
          <p:txBody>
            <a:bodyPr/>
            <a:lstStyle/>
            <a:p/>
          </p:txBody>
        </p:sp>
        <p:sp>
          <p:nvSpPr>
            <p:cNvPr id="26" name="TextBox 26"/>
            <p:cNvSpPr txBox="1"/>
            <p:nvPr/>
          </p:nvSpPr>
          <p:spPr>
            <a:xfrm>
              <a:off x="0" y="-38100"/>
              <a:ext cx="4816593" cy="443013"/>
            </a:xfrm>
            <a:prstGeom prst="rect">
              <a:avLst/>
            </a:prstGeom>
          </p:spPr>
          <p:txBody>
            <a:bodyPr lIns="50800" tIns="50800" rIns="50800" bIns="50800" rtlCol="0" anchor="ctr"/>
            <a:lstStyle/>
            <a:p>
              <a:pPr algn="ctr">
                <a:lnSpc>
                  <a:spcPts val="2659"/>
                </a:lnSpc>
              </a:pPr>
              <a:endParaRPr/>
            </a:p>
          </p:txBody>
        </p:sp>
      </p:grpSp>
      <p:sp>
        <p:nvSpPr>
          <p:cNvPr id="27" name="TextBox 27"/>
          <p:cNvSpPr txBox="1"/>
          <p:nvPr/>
        </p:nvSpPr>
        <p:spPr>
          <a:xfrm>
            <a:off x="5162248" y="44009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8" name="TextBox 28"/>
          <p:cNvSpPr txBox="1"/>
          <p:nvPr/>
        </p:nvSpPr>
        <p:spPr>
          <a:xfrm>
            <a:off x="1511201" y="3528902"/>
            <a:ext cx="1257296" cy="677509"/>
          </a:xfrm>
          <a:prstGeom prst="rect">
            <a:avLst/>
          </a:prstGeom>
        </p:spPr>
        <p:txBody>
          <a:bodyPr lIns="0" tIns="0" rIns="0" bIns="0" rtlCol="0" anchor="t">
            <a:spAutoFit/>
          </a:bodyPr>
          <a:lstStyle/>
          <a:p>
            <a:pPr algn="ctr">
              <a:lnSpc>
                <a:spcPts val="5183"/>
              </a:lnSpc>
              <a:spcBef>
                <a:spcPct val="0"/>
              </a:spcBef>
            </a:pPr>
            <a:r>
              <a:rPr lang="en-US" sz="3702">
                <a:solidFill>
                  <a:srgbClr val="3A6AD6"/>
                </a:solidFill>
                <a:latin typeface="Poppins Bold"/>
              </a:rPr>
              <a:t>2017</a:t>
            </a:r>
          </a:p>
        </p:txBody>
      </p:sp>
      <p:sp>
        <p:nvSpPr>
          <p:cNvPr id="29" name="TextBox 29"/>
          <p:cNvSpPr txBox="1"/>
          <p:nvPr/>
        </p:nvSpPr>
        <p:spPr>
          <a:xfrm>
            <a:off x="1511201" y="8255722"/>
            <a:ext cx="1257296" cy="1195422"/>
          </a:xfrm>
          <a:prstGeom prst="rect">
            <a:avLst/>
          </a:prstGeom>
        </p:spPr>
        <p:txBody>
          <a:bodyPr lIns="0" tIns="0" rIns="0" bIns="0" rtlCol="0" anchor="t">
            <a:spAutoFit/>
          </a:bodyPr>
          <a:lstStyle/>
          <a:p>
            <a:pPr algn="ctr">
              <a:lnSpc>
                <a:spcPts val="2961"/>
              </a:lnSpc>
            </a:pPr>
            <a:r>
              <a:rPr lang="en-US" sz="3702">
                <a:solidFill>
                  <a:srgbClr val="3A6AD6"/>
                </a:solidFill>
                <a:latin typeface="Poppins Bold"/>
              </a:rPr>
              <a:t>2023- 2030</a:t>
            </a:r>
          </a:p>
        </p:txBody>
      </p:sp>
      <p:sp>
        <p:nvSpPr>
          <p:cNvPr id="30" name="TextBox 30"/>
          <p:cNvSpPr txBox="1"/>
          <p:nvPr/>
        </p:nvSpPr>
        <p:spPr>
          <a:xfrm>
            <a:off x="2768497" y="3149761"/>
            <a:ext cx="5255688" cy="1431925"/>
          </a:xfrm>
          <a:prstGeom prst="rect">
            <a:avLst/>
          </a:prstGeom>
        </p:spPr>
        <p:txBody>
          <a:bodyPr lIns="0" tIns="0" rIns="0" bIns="0" rtlCol="0" anchor="t">
            <a:spAutoFit/>
          </a:bodyPr>
          <a:lstStyle/>
          <a:p>
            <a:pPr algn="ctr">
              <a:lnSpc>
                <a:spcPts val="5600"/>
              </a:lnSpc>
            </a:pPr>
            <a:r>
              <a:rPr lang="en-US" sz="4000">
                <a:solidFill>
                  <a:srgbClr val="FFFFFF"/>
                </a:solidFill>
                <a:latin typeface="Poppins"/>
              </a:rPr>
              <a:t>MARKET SIZE</a:t>
            </a:r>
          </a:p>
          <a:p>
            <a:pPr algn="ctr">
              <a:lnSpc>
                <a:spcPts val="5600"/>
              </a:lnSpc>
              <a:spcBef>
                <a:spcPct val="0"/>
              </a:spcBef>
            </a:pPr>
            <a:r>
              <a:rPr lang="en-US" sz="4000">
                <a:solidFill>
                  <a:srgbClr val="FFFFFF"/>
                </a:solidFill>
                <a:latin typeface="Poppins"/>
              </a:rPr>
              <a:t>USD 928.17 Million</a:t>
            </a:r>
          </a:p>
        </p:txBody>
      </p:sp>
      <p:sp>
        <p:nvSpPr>
          <p:cNvPr id="31" name="TextBox 31"/>
          <p:cNvSpPr txBox="1"/>
          <p:nvPr/>
        </p:nvSpPr>
        <p:spPr>
          <a:xfrm>
            <a:off x="2998021" y="7946570"/>
            <a:ext cx="4791921" cy="1431925"/>
          </a:xfrm>
          <a:prstGeom prst="rect">
            <a:avLst/>
          </a:prstGeom>
        </p:spPr>
        <p:txBody>
          <a:bodyPr lIns="0" tIns="0" rIns="0" bIns="0" rtlCol="0" anchor="t">
            <a:spAutoFit/>
          </a:bodyPr>
          <a:lstStyle/>
          <a:p>
            <a:pPr algn="ctr">
              <a:lnSpc>
                <a:spcPts val="5600"/>
              </a:lnSpc>
            </a:pPr>
            <a:r>
              <a:rPr lang="en-US" sz="4000">
                <a:solidFill>
                  <a:srgbClr val="FFFFFF"/>
                </a:solidFill>
                <a:latin typeface="Poppins"/>
              </a:rPr>
              <a:t>CAGR</a:t>
            </a:r>
          </a:p>
          <a:p>
            <a:pPr algn="ctr">
              <a:lnSpc>
                <a:spcPts val="5600"/>
              </a:lnSpc>
              <a:spcBef>
                <a:spcPct val="0"/>
              </a:spcBef>
            </a:pPr>
            <a:r>
              <a:rPr lang="en-US" sz="4000">
                <a:solidFill>
                  <a:srgbClr val="FFFFFF"/>
                </a:solidFill>
                <a:latin typeface="Poppins"/>
              </a:rPr>
              <a:t>6.32%</a:t>
            </a:r>
          </a:p>
        </p:txBody>
      </p:sp>
      <p:sp>
        <p:nvSpPr>
          <p:cNvPr id="32" name="TextBox 32"/>
          <p:cNvSpPr txBox="1"/>
          <p:nvPr/>
        </p:nvSpPr>
        <p:spPr>
          <a:xfrm>
            <a:off x="1511201" y="5928206"/>
            <a:ext cx="1257296" cy="677509"/>
          </a:xfrm>
          <a:prstGeom prst="rect">
            <a:avLst/>
          </a:prstGeom>
        </p:spPr>
        <p:txBody>
          <a:bodyPr lIns="0" tIns="0" rIns="0" bIns="0" rtlCol="0" anchor="t">
            <a:spAutoFit/>
          </a:bodyPr>
          <a:lstStyle/>
          <a:p>
            <a:pPr algn="ctr">
              <a:lnSpc>
                <a:spcPts val="5183"/>
              </a:lnSpc>
              <a:spcBef>
                <a:spcPct val="0"/>
              </a:spcBef>
            </a:pPr>
            <a:r>
              <a:rPr lang="en-US" sz="3702">
                <a:solidFill>
                  <a:srgbClr val="3A6AD6"/>
                </a:solidFill>
                <a:latin typeface="Poppins Bold"/>
              </a:rPr>
              <a:t>2029</a:t>
            </a:r>
          </a:p>
        </p:txBody>
      </p:sp>
      <p:sp>
        <p:nvSpPr>
          <p:cNvPr id="33" name="TextBox 33"/>
          <p:cNvSpPr txBox="1"/>
          <p:nvPr/>
        </p:nvSpPr>
        <p:spPr>
          <a:xfrm>
            <a:off x="2833678" y="5549610"/>
            <a:ext cx="5190508" cy="1431925"/>
          </a:xfrm>
          <a:prstGeom prst="rect">
            <a:avLst/>
          </a:prstGeom>
        </p:spPr>
        <p:txBody>
          <a:bodyPr lIns="0" tIns="0" rIns="0" bIns="0" rtlCol="0" anchor="t">
            <a:spAutoFit/>
          </a:bodyPr>
          <a:lstStyle/>
          <a:p>
            <a:pPr algn="ctr">
              <a:lnSpc>
                <a:spcPts val="5600"/>
              </a:lnSpc>
            </a:pPr>
            <a:r>
              <a:rPr lang="en-US" sz="4000">
                <a:solidFill>
                  <a:srgbClr val="FFFFFF"/>
                </a:solidFill>
                <a:latin typeface="Poppins"/>
              </a:rPr>
              <a:t>FORECAST</a:t>
            </a:r>
          </a:p>
          <a:p>
            <a:pPr algn="ctr">
              <a:lnSpc>
                <a:spcPts val="5600"/>
              </a:lnSpc>
              <a:spcBef>
                <a:spcPct val="0"/>
              </a:spcBef>
            </a:pPr>
            <a:r>
              <a:rPr lang="en-US" sz="4000">
                <a:solidFill>
                  <a:srgbClr val="FFFFFF"/>
                </a:solidFill>
                <a:latin typeface="Poppins"/>
              </a:rPr>
              <a:t>USD 1,433.66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016" b="-8501"/>
            </a:stretch>
          </a:blipFill>
        </p:spPr>
        <p:txBody>
          <a:bodyPr/>
          <a:lstStyle/>
          <a:p/>
        </p:txBody>
      </p:sp>
      <p:grpSp>
        <p:nvGrpSpPr>
          <p:cNvPr id="3" name="Group 3"/>
          <p:cNvGrpSpPr/>
          <p:nvPr/>
        </p:nvGrpSpPr>
        <p:grpSpPr>
          <a:xfrm>
            <a:off x="1618365" y="3789793"/>
            <a:ext cx="2358283" cy="2358283"/>
            <a:chExt cx="812800" cy="812800"/>
          </a:xfrm>
        </p:grpSpPr>
        <p:sp>
          <p:nvSpPr>
            <p:cNvPr id="4" name="Freeform 4"/>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737F30"/>
            </a:solidFill>
          </p:spPr>
          <p:txBody>
            <a:bodyPr/>
            <a:lstStyle/>
            <a:p/>
          </p:txBody>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6" name="Group 6"/>
          <p:cNvGrpSpPr/>
          <p:nvPr/>
        </p:nvGrpSpPr>
        <p:grpSpPr>
          <a:xfrm>
            <a:off x="1869605" y="4041033"/>
            <a:ext cx="6518335" cy="2671495"/>
            <a:chExt cx="1511671" cy="619548"/>
          </a:xfrm>
        </p:grpSpPr>
        <p:sp>
          <p:nvSpPr>
            <p:cNvPr id="7" name="Freeform 7"/>
            <p:cNvSpPr/>
            <p:nvPr/>
          </p:nvSpPr>
          <p:spPr>
            <a:xfrm>
              <a:off x="0" y="0"/>
              <a:ext cx="1511671" cy="619548"/>
            </a:xfrm>
            <a:custGeom>
              <a:rect l="l" t="t" r="r" b="b"/>
              <a:pathLst>
                <a:path w="1511671" h="619548">
                  <a:moveTo>
                    <a:pt x="23754" y="0"/>
                  </a:moveTo>
                  <a:lnTo>
                    <a:pt x="1487917" y="0"/>
                  </a:lnTo>
                  <a:cubicBezTo>
                    <a:pt x="1501036" y="0"/>
                    <a:pt x="1511671" y="10635"/>
                    <a:pt x="1511671" y="23754"/>
                  </a:cubicBezTo>
                  <a:lnTo>
                    <a:pt x="1511671" y="595794"/>
                  </a:lnTo>
                  <a:cubicBezTo>
                    <a:pt x="1511671" y="602094"/>
                    <a:pt x="1509168" y="608136"/>
                    <a:pt x="1504714" y="612590"/>
                  </a:cubicBezTo>
                  <a:cubicBezTo>
                    <a:pt x="1500259" y="617045"/>
                    <a:pt x="1494217" y="619548"/>
                    <a:pt x="1487917" y="619548"/>
                  </a:cubicBezTo>
                  <a:lnTo>
                    <a:pt x="23754" y="619548"/>
                  </a:lnTo>
                  <a:cubicBezTo>
                    <a:pt x="10635" y="619548"/>
                    <a:pt x="0" y="608913"/>
                    <a:pt x="0" y="595794"/>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8" name="TextBox 8"/>
            <p:cNvSpPr txBox="1"/>
            <p:nvPr/>
          </p:nvSpPr>
          <p:spPr>
            <a:xfrm>
              <a:off x="0" y="-47625"/>
              <a:ext cx="1511671" cy="667173"/>
            </a:xfrm>
            <a:prstGeom prst="rect">
              <a:avLst/>
            </a:prstGeom>
          </p:spPr>
          <p:txBody>
            <a:bodyPr lIns="50800" tIns="50800" rIns="50800" bIns="50800" rtlCol="0" anchor="ctr"/>
            <a:lstStyle/>
            <a:p>
              <a:pPr algn="ctr">
                <a:lnSpc>
                  <a:spcPts val="3079"/>
                </a:lnSpc>
              </a:pPr>
              <a:endParaRPr/>
            </a:p>
          </p:txBody>
        </p:sp>
      </p:grpSp>
      <p:sp>
        <p:nvSpPr>
          <p:cNvPr id="9" name="TextBox 9"/>
          <p:cNvSpPr txBox="1"/>
          <p:nvPr/>
        </p:nvSpPr>
        <p:spPr>
          <a:xfrm>
            <a:off x="467223" y="164358"/>
            <a:ext cx="17353555"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0" name="TextBox 10"/>
          <p:cNvSpPr txBox="1"/>
          <p:nvPr/>
        </p:nvSpPr>
        <p:spPr>
          <a:xfrm>
            <a:off x="1995982" y="4337109"/>
            <a:ext cx="6328381" cy="631825"/>
          </a:xfrm>
          <a:prstGeom prst="rect">
            <a:avLst/>
          </a:prstGeom>
        </p:spPr>
        <p:txBody>
          <a:bodyPr lIns="0" tIns="0" rIns="0" bIns="0" rtlCol="0" anchor="t">
            <a:spAutoFit/>
          </a:bodyPr>
          <a:lstStyle/>
          <a:p>
            <a:pPr algn="ctr">
              <a:lnSpc>
                <a:spcPts val="4549"/>
              </a:lnSpc>
            </a:pPr>
            <a:r>
              <a:rPr lang="en-US" sz="4999" spc="159">
                <a:solidFill>
                  <a:srgbClr val="000000"/>
                </a:solidFill>
                <a:latin typeface="Barlow Semi-Bold"/>
              </a:rPr>
              <a:t>Type segment </a:t>
            </a:r>
          </a:p>
        </p:txBody>
      </p:sp>
      <p:sp>
        <p:nvSpPr>
          <p:cNvPr id="11" name="TextBox 11"/>
          <p:cNvSpPr txBox="1"/>
          <p:nvPr/>
        </p:nvSpPr>
        <p:spPr>
          <a:xfrm>
            <a:off x="1995206" y="5248477"/>
            <a:ext cx="6392734" cy="1214755"/>
          </a:xfrm>
          <a:prstGeom prst="rect">
            <a:avLst/>
          </a:prstGeom>
        </p:spPr>
        <p:txBody>
          <a:bodyPr lIns="0" tIns="0" rIns="0" bIns="0" rtlCol="0" anchor="t">
            <a:spAutoFit/>
          </a:bodyPr>
          <a:lstStyle/>
          <a:p>
            <a:pPr algn="ctr">
              <a:lnSpc>
                <a:spcPts val="4759"/>
              </a:lnSpc>
            </a:pPr>
            <a:r>
              <a:rPr lang="en-US" sz="3999" spc="127">
                <a:solidFill>
                  <a:srgbClr val="000000"/>
                </a:solidFill>
                <a:latin typeface="Barlow Semi-Bold"/>
              </a:rPr>
              <a:t>Wall Mounted Umbrellas </a:t>
            </a:r>
          </a:p>
          <a:p>
            <a:pPr algn="ctr">
              <a:lnSpc>
                <a:spcPts val="4759"/>
              </a:lnSpc>
            </a:pPr>
            <a:r>
              <a:rPr lang="en-US" sz="3999" spc="127">
                <a:solidFill>
                  <a:srgbClr val="000000"/>
                </a:solidFill>
                <a:latin typeface="Barlow Semi-Bold"/>
              </a:rPr>
              <a:t>USD 455.05 Million</a:t>
            </a:r>
          </a:p>
        </p:txBody>
      </p:sp>
      <p:grpSp>
        <p:nvGrpSpPr>
          <p:cNvPr id="12" name="Group 12"/>
          <p:cNvGrpSpPr/>
          <p:nvPr/>
        </p:nvGrpSpPr>
        <p:grpSpPr>
          <a:xfrm>
            <a:off x="9963637" y="3789793"/>
            <a:ext cx="2358283" cy="2358283"/>
            <a:chExt cx="812800" cy="812800"/>
          </a:xfrm>
        </p:grpSpPr>
        <p:sp>
          <p:nvSpPr>
            <p:cNvPr id="13" name="Freeform 13"/>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737F30"/>
            </a:solidFill>
          </p:spPr>
          <p:txBody>
            <a:bodyPr/>
            <a:lstStyle/>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5" name="Group 15"/>
          <p:cNvGrpSpPr/>
          <p:nvPr/>
        </p:nvGrpSpPr>
        <p:grpSpPr>
          <a:xfrm>
            <a:off x="10214876" y="4041033"/>
            <a:ext cx="6518335" cy="2671495"/>
            <a:chExt cx="1511671" cy="619548"/>
          </a:xfrm>
        </p:grpSpPr>
        <p:sp>
          <p:nvSpPr>
            <p:cNvPr id="16" name="Freeform 16"/>
            <p:cNvSpPr/>
            <p:nvPr/>
          </p:nvSpPr>
          <p:spPr>
            <a:xfrm>
              <a:off x="0" y="0"/>
              <a:ext cx="1511671" cy="619548"/>
            </a:xfrm>
            <a:custGeom>
              <a:rect l="l" t="t" r="r" b="b"/>
              <a:pathLst>
                <a:path w="1511671" h="619548">
                  <a:moveTo>
                    <a:pt x="23754" y="0"/>
                  </a:moveTo>
                  <a:lnTo>
                    <a:pt x="1487917" y="0"/>
                  </a:lnTo>
                  <a:cubicBezTo>
                    <a:pt x="1501036" y="0"/>
                    <a:pt x="1511671" y="10635"/>
                    <a:pt x="1511671" y="23754"/>
                  </a:cubicBezTo>
                  <a:lnTo>
                    <a:pt x="1511671" y="595794"/>
                  </a:lnTo>
                  <a:cubicBezTo>
                    <a:pt x="1511671" y="602094"/>
                    <a:pt x="1509168" y="608136"/>
                    <a:pt x="1504714" y="612590"/>
                  </a:cubicBezTo>
                  <a:cubicBezTo>
                    <a:pt x="1500259" y="617045"/>
                    <a:pt x="1494217" y="619548"/>
                    <a:pt x="1487917" y="619548"/>
                  </a:cubicBezTo>
                  <a:lnTo>
                    <a:pt x="23754" y="619548"/>
                  </a:lnTo>
                  <a:cubicBezTo>
                    <a:pt x="10635" y="619548"/>
                    <a:pt x="0" y="608913"/>
                    <a:pt x="0" y="595794"/>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17" name="TextBox 17"/>
            <p:cNvSpPr txBox="1"/>
            <p:nvPr/>
          </p:nvSpPr>
          <p:spPr>
            <a:xfrm>
              <a:off x="0" y="-47625"/>
              <a:ext cx="1511671" cy="667173"/>
            </a:xfrm>
            <a:prstGeom prst="rect">
              <a:avLst/>
            </a:prstGeom>
          </p:spPr>
          <p:txBody>
            <a:bodyPr lIns="50800" tIns="50800" rIns="50800" bIns="50800" rtlCol="0" anchor="ctr"/>
            <a:lstStyle/>
            <a:p>
              <a:pPr algn="ctr">
                <a:lnSpc>
                  <a:spcPts val="3079"/>
                </a:lnSpc>
              </a:pPr>
              <a:endParaRPr/>
            </a:p>
          </p:txBody>
        </p:sp>
      </p:grpSp>
      <p:sp>
        <p:nvSpPr>
          <p:cNvPr id="18" name="TextBox 18"/>
          <p:cNvSpPr txBox="1"/>
          <p:nvPr/>
        </p:nvSpPr>
        <p:spPr>
          <a:xfrm>
            <a:off x="10341254" y="4337109"/>
            <a:ext cx="6328381" cy="631825"/>
          </a:xfrm>
          <a:prstGeom prst="rect">
            <a:avLst/>
          </a:prstGeom>
        </p:spPr>
        <p:txBody>
          <a:bodyPr lIns="0" tIns="0" rIns="0" bIns="0" rtlCol="0" anchor="t">
            <a:spAutoFit/>
          </a:bodyPr>
          <a:lstStyle/>
          <a:p>
            <a:pPr algn="ctr">
              <a:lnSpc>
                <a:spcPts val="4549"/>
              </a:lnSpc>
            </a:pPr>
            <a:r>
              <a:rPr lang="en-US" sz="4999" spc="159">
                <a:solidFill>
                  <a:srgbClr val="000000"/>
                </a:solidFill>
                <a:latin typeface="Barlow Semi-Bold"/>
              </a:rPr>
              <a:t>Application segment</a:t>
            </a:r>
          </a:p>
        </p:txBody>
      </p:sp>
      <p:sp>
        <p:nvSpPr>
          <p:cNvPr id="19" name="TextBox 19"/>
          <p:cNvSpPr txBox="1"/>
          <p:nvPr/>
        </p:nvSpPr>
        <p:spPr>
          <a:xfrm>
            <a:off x="10340478" y="5248477"/>
            <a:ext cx="6392734" cy="1214755"/>
          </a:xfrm>
          <a:prstGeom prst="rect">
            <a:avLst/>
          </a:prstGeom>
        </p:spPr>
        <p:txBody>
          <a:bodyPr lIns="0" tIns="0" rIns="0" bIns="0" rtlCol="0" anchor="t">
            <a:spAutoFit/>
          </a:bodyPr>
          <a:lstStyle/>
          <a:p>
            <a:pPr algn="ctr">
              <a:lnSpc>
                <a:spcPts val="4759"/>
              </a:lnSpc>
            </a:pPr>
            <a:r>
              <a:rPr lang="en-US" sz="3999" spc="127">
                <a:solidFill>
                  <a:srgbClr val="000000"/>
                </a:solidFill>
                <a:latin typeface="Barlow Semi-Bold"/>
              </a:rPr>
              <a:t>Residential</a:t>
            </a:r>
          </a:p>
          <a:p>
            <a:pPr algn="ctr">
              <a:lnSpc>
                <a:spcPts val="4759"/>
              </a:lnSpc>
            </a:pPr>
            <a:r>
              <a:rPr lang="en-US" sz="3999" spc="127">
                <a:solidFill>
                  <a:srgbClr val="000000"/>
                </a:solidFill>
                <a:latin typeface="Barlow Semi-Bold"/>
              </a:rPr>
              <a:t>USD 443.84 Million</a:t>
            </a:r>
          </a:p>
        </p:txBody>
      </p:sp>
      <p:grpSp>
        <p:nvGrpSpPr>
          <p:cNvPr id="20" name="Group 20"/>
          <p:cNvGrpSpPr/>
          <p:nvPr/>
        </p:nvGrpSpPr>
        <p:grpSpPr>
          <a:xfrm>
            <a:off x="1554788" y="6838147"/>
            <a:ext cx="2358283" cy="2358283"/>
            <a:chExt cx="812800" cy="812800"/>
          </a:xfrm>
        </p:grpSpPr>
        <p:sp>
          <p:nvSpPr>
            <p:cNvPr id="21" name="Freeform 21"/>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737F30"/>
            </a:solidFill>
          </p:spPr>
          <p:txBody>
            <a:bodyPr/>
            <a:lstStyle/>
            <a:p/>
          </p:txBody>
        </p:sp>
        <p:sp>
          <p:nvSpPr>
            <p:cNvPr id="22" name="TextBox 22"/>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23" name="Group 23"/>
          <p:cNvGrpSpPr/>
          <p:nvPr/>
        </p:nvGrpSpPr>
        <p:grpSpPr>
          <a:xfrm>
            <a:off x="1806028" y="7089387"/>
            <a:ext cx="6518335" cy="2671495"/>
            <a:chExt cx="1511671" cy="619548"/>
          </a:xfrm>
        </p:grpSpPr>
        <p:sp>
          <p:nvSpPr>
            <p:cNvPr id="24" name="Freeform 24"/>
            <p:cNvSpPr/>
            <p:nvPr/>
          </p:nvSpPr>
          <p:spPr>
            <a:xfrm>
              <a:off x="0" y="0"/>
              <a:ext cx="1511671" cy="619548"/>
            </a:xfrm>
            <a:custGeom>
              <a:rect l="l" t="t" r="r" b="b"/>
              <a:pathLst>
                <a:path w="1511671" h="619548">
                  <a:moveTo>
                    <a:pt x="23754" y="0"/>
                  </a:moveTo>
                  <a:lnTo>
                    <a:pt x="1487917" y="0"/>
                  </a:lnTo>
                  <a:cubicBezTo>
                    <a:pt x="1501036" y="0"/>
                    <a:pt x="1511671" y="10635"/>
                    <a:pt x="1511671" y="23754"/>
                  </a:cubicBezTo>
                  <a:lnTo>
                    <a:pt x="1511671" y="595794"/>
                  </a:lnTo>
                  <a:cubicBezTo>
                    <a:pt x="1511671" y="602094"/>
                    <a:pt x="1509168" y="608136"/>
                    <a:pt x="1504714" y="612590"/>
                  </a:cubicBezTo>
                  <a:cubicBezTo>
                    <a:pt x="1500259" y="617045"/>
                    <a:pt x="1494217" y="619548"/>
                    <a:pt x="1487917" y="619548"/>
                  </a:cubicBezTo>
                  <a:lnTo>
                    <a:pt x="23754" y="619548"/>
                  </a:lnTo>
                  <a:cubicBezTo>
                    <a:pt x="10635" y="619548"/>
                    <a:pt x="0" y="608913"/>
                    <a:pt x="0" y="595794"/>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25" name="TextBox 25"/>
            <p:cNvSpPr txBox="1"/>
            <p:nvPr/>
          </p:nvSpPr>
          <p:spPr>
            <a:xfrm>
              <a:off x="0" y="-47625"/>
              <a:ext cx="1511671" cy="667173"/>
            </a:xfrm>
            <a:prstGeom prst="rect">
              <a:avLst/>
            </a:prstGeom>
          </p:spPr>
          <p:txBody>
            <a:bodyPr lIns="50800" tIns="50800" rIns="50800" bIns="50800" rtlCol="0" anchor="ctr"/>
            <a:lstStyle/>
            <a:p>
              <a:pPr algn="ctr">
                <a:lnSpc>
                  <a:spcPts val="3079"/>
                </a:lnSpc>
              </a:pPr>
              <a:endParaRPr/>
            </a:p>
          </p:txBody>
        </p:sp>
      </p:grpSp>
      <p:sp>
        <p:nvSpPr>
          <p:cNvPr id="26" name="TextBox 26"/>
          <p:cNvSpPr txBox="1"/>
          <p:nvPr/>
        </p:nvSpPr>
        <p:spPr>
          <a:xfrm>
            <a:off x="1932406" y="7385464"/>
            <a:ext cx="6328381" cy="631825"/>
          </a:xfrm>
          <a:prstGeom prst="rect">
            <a:avLst/>
          </a:prstGeom>
        </p:spPr>
        <p:txBody>
          <a:bodyPr lIns="0" tIns="0" rIns="0" bIns="0" rtlCol="0" anchor="t">
            <a:spAutoFit/>
          </a:bodyPr>
          <a:lstStyle/>
          <a:p>
            <a:pPr algn="ctr">
              <a:lnSpc>
                <a:spcPts val="4549"/>
              </a:lnSpc>
            </a:pPr>
            <a:r>
              <a:rPr lang="en-US" sz="4999" spc="159">
                <a:solidFill>
                  <a:srgbClr val="000000"/>
                </a:solidFill>
                <a:latin typeface="Barlow Semi-Bold"/>
              </a:rPr>
              <a:t>Product Designs </a:t>
            </a:r>
          </a:p>
        </p:txBody>
      </p:sp>
      <p:sp>
        <p:nvSpPr>
          <p:cNvPr id="27" name="TextBox 27"/>
          <p:cNvSpPr txBox="1"/>
          <p:nvPr/>
        </p:nvSpPr>
        <p:spPr>
          <a:xfrm>
            <a:off x="1931629" y="8296831"/>
            <a:ext cx="6392734" cy="1214755"/>
          </a:xfrm>
          <a:prstGeom prst="rect">
            <a:avLst/>
          </a:prstGeom>
        </p:spPr>
        <p:txBody>
          <a:bodyPr lIns="0" tIns="0" rIns="0" bIns="0" rtlCol="0" anchor="t">
            <a:spAutoFit/>
          </a:bodyPr>
          <a:lstStyle/>
          <a:p>
            <a:pPr algn="ctr">
              <a:lnSpc>
                <a:spcPts val="4759"/>
              </a:lnSpc>
            </a:pPr>
            <a:r>
              <a:rPr lang="en-US" sz="3999" spc="127">
                <a:solidFill>
                  <a:srgbClr val="000000"/>
                </a:solidFill>
                <a:latin typeface="Barlow Semi-Bold"/>
              </a:rPr>
              <a:t>Table patio umbrella</a:t>
            </a:r>
          </a:p>
          <a:p>
            <a:pPr algn="ctr">
              <a:lnSpc>
                <a:spcPts val="4759"/>
              </a:lnSpc>
            </a:pPr>
            <a:r>
              <a:rPr lang="en-US" sz="3999" spc="127">
                <a:solidFill>
                  <a:srgbClr val="000000"/>
                </a:solidFill>
                <a:latin typeface="Barlow Semi-Bold"/>
              </a:rPr>
              <a:t>USD 425.84 Million</a:t>
            </a:r>
          </a:p>
        </p:txBody>
      </p:sp>
      <p:grpSp>
        <p:nvGrpSpPr>
          <p:cNvPr id="28" name="Group 28"/>
          <p:cNvGrpSpPr/>
          <p:nvPr/>
        </p:nvGrpSpPr>
        <p:grpSpPr>
          <a:xfrm>
            <a:off x="9900060" y="6838147"/>
            <a:ext cx="2358283" cy="2358283"/>
            <a:chExt cx="812800" cy="812800"/>
          </a:xfrm>
        </p:grpSpPr>
        <p:sp>
          <p:nvSpPr>
            <p:cNvPr id="29" name="Freeform 29"/>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737F30"/>
            </a:solidFill>
          </p:spPr>
          <p:txBody>
            <a:bodyPr/>
            <a:lstStyle/>
            <a:p/>
          </p:txBody>
        </p:sp>
        <p:sp>
          <p:nvSpPr>
            <p:cNvPr id="30" name="TextBox 30"/>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31" name="Group 31"/>
          <p:cNvGrpSpPr/>
          <p:nvPr/>
        </p:nvGrpSpPr>
        <p:grpSpPr>
          <a:xfrm>
            <a:off x="10151300" y="7089387"/>
            <a:ext cx="6518335" cy="2671495"/>
            <a:chExt cx="1511671" cy="619548"/>
          </a:xfrm>
        </p:grpSpPr>
        <p:sp>
          <p:nvSpPr>
            <p:cNvPr id="32" name="Freeform 32"/>
            <p:cNvSpPr/>
            <p:nvPr/>
          </p:nvSpPr>
          <p:spPr>
            <a:xfrm>
              <a:off x="0" y="0"/>
              <a:ext cx="1511671" cy="619548"/>
            </a:xfrm>
            <a:custGeom>
              <a:rect l="l" t="t" r="r" b="b"/>
              <a:pathLst>
                <a:path w="1511671" h="619548">
                  <a:moveTo>
                    <a:pt x="23754" y="0"/>
                  </a:moveTo>
                  <a:lnTo>
                    <a:pt x="1487917" y="0"/>
                  </a:lnTo>
                  <a:cubicBezTo>
                    <a:pt x="1501036" y="0"/>
                    <a:pt x="1511671" y="10635"/>
                    <a:pt x="1511671" y="23754"/>
                  </a:cubicBezTo>
                  <a:lnTo>
                    <a:pt x="1511671" y="595794"/>
                  </a:lnTo>
                  <a:cubicBezTo>
                    <a:pt x="1511671" y="602094"/>
                    <a:pt x="1509168" y="608136"/>
                    <a:pt x="1504714" y="612590"/>
                  </a:cubicBezTo>
                  <a:cubicBezTo>
                    <a:pt x="1500259" y="617045"/>
                    <a:pt x="1494217" y="619548"/>
                    <a:pt x="1487917" y="619548"/>
                  </a:cubicBezTo>
                  <a:lnTo>
                    <a:pt x="23754" y="619548"/>
                  </a:lnTo>
                  <a:cubicBezTo>
                    <a:pt x="10635" y="619548"/>
                    <a:pt x="0" y="608913"/>
                    <a:pt x="0" y="595794"/>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33" name="TextBox 33"/>
            <p:cNvSpPr txBox="1"/>
            <p:nvPr/>
          </p:nvSpPr>
          <p:spPr>
            <a:xfrm>
              <a:off x="0" y="-47625"/>
              <a:ext cx="1511671" cy="667173"/>
            </a:xfrm>
            <a:prstGeom prst="rect">
              <a:avLst/>
            </a:prstGeom>
          </p:spPr>
          <p:txBody>
            <a:bodyPr lIns="50800" tIns="50800" rIns="50800" bIns="50800" rtlCol="0" anchor="ctr"/>
            <a:lstStyle/>
            <a:p>
              <a:pPr algn="ctr">
                <a:lnSpc>
                  <a:spcPts val="3079"/>
                </a:lnSpc>
              </a:pPr>
              <a:endParaRPr/>
            </a:p>
          </p:txBody>
        </p:sp>
      </p:grpSp>
      <p:sp>
        <p:nvSpPr>
          <p:cNvPr id="34" name="TextBox 34"/>
          <p:cNvSpPr txBox="1"/>
          <p:nvPr/>
        </p:nvSpPr>
        <p:spPr>
          <a:xfrm>
            <a:off x="10277677" y="7385464"/>
            <a:ext cx="6328381" cy="631825"/>
          </a:xfrm>
          <a:prstGeom prst="rect">
            <a:avLst/>
          </a:prstGeom>
        </p:spPr>
        <p:txBody>
          <a:bodyPr lIns="0" tIns="0" rIns="0" bIns="0" rtlCol="0" anchor="t">
            <a:spAutoFit/>
          </a:bodyPr>
          <a:lstStyle/>
          <a:p>
            <a:pPr algn="ctr">
              <a:lnSpc>
                <a:spcPts val="4549"/>
              </a:lnSpc>
            </a:pPr>
            <a:r>
              <a:rPr lang="en-US" sz="4999" spc="159">
                <a:solidFill>
                  <a:srgbClr val="000000"/>
                </a:solidFill>
                <a:latin typeface="Barlow Semi-Bold"/>
              </a:rPr>
              <a:t>Distribution channel </a:t>
            </a:r>
          </a:p>
        </p:txBody>
      </p:sp>
      <p:sp>
        <p:nvSpPr>
          <p:cNvPr id="35" name="TextBox 35"/>
          <p:cNvSpPr txBox="1"/>
          <p:nvPr/>
        </p:nvSpPr>
        <p:spPr>
          <a:xfrm>
            <a:off x="10276901" y="8296831"/>
            <a:ext cx="6392734" cy="1214755"/>
          </a:xfrm>
          <a:prstGeom prst="rect">
            <a:avLst/>
          </a:prstGeom>
        </p:spPr>
        <p:txBody>
          <a:bodyPr lIns="0" tIns="0" rIns="0" bIns="0" rtlCol="0" anchor="t">
            <a:spAutoFit/>
          </a:bodyPr>
          <a:lstStyle/>
          <a:p>
            <a:pPr algn="ctr">
              <a:lnSpc>
                <a:spcPts val="4759"/>
              </a:lnSpc>
            </a:pPr>
            <a:r>
              <a:rPr lang="en-US" sz="3999" spc="127">
                <a:solidFill>
                  <a:srgbClr val="000000"/>
                </a:solidFill>
                <a:latin typeface="Barlow Semi-Bold"/>
              </a:rPr>
              <a:t>Online</a:t>
            </a:r>
          </a:p>
          <a:p>
            <a:pPr algn="ctr">
              <a:lnSpc>
                <a:spcPts val="4759"/>
              </a:lnSpc>
            </a:pPr>
            <a:r>
              <a:rPr lang="en-US" sz="3999" spc="127">
                <a:solidFill>
                  <a:srgbClr val="000000"/>
                </a:solidFill>
                <a:latin typeface="Barlow Semi-Bold"/>
              </a:rPr>
              <a:t>USD  572.20  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149244"/>
            <a:ext cx="12204014" cy="9137756"/>
          </a:xfrm>
          <a:custGeom>
            <a:rect l="l" t="t" r="r" b="b"/>
            <a:pathLst>
              <a:path w="12204014" h="9137756">
                <a:moveTo>
                  <a:pt x="0" y="0"/>
                </a:moveTo>
                <a:lnTo>
                  <a:pt x="12204014" y="0"/>
                </a:lnTo>
                <a:lnTo>
                  <a:pt x="12204014" y="9137756"/>
                </a:lnTo>
                <a:lnTo>
                  <a:pt x="0" y="91377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35983" y="290194"/>
            <a:ext cx="18016034" cy="738506"/>
          </a:xfrm>
          <a:prstGeom prst="rect">
            <a:avLst/>
          </a:prstGeom>
        </p:spPr>
        <p:txBody>
          <a:bodyPr lIns="0" tIns="0" rIns="0" bIns="0" rtlCol="0" anchor="t">
            <a:spAutoFit/>
          </a:bodyPr>
          <a:lstStyle/>
          <a:p>
            <a:pPr algn="ctr">
              <a:lnSpc>
                <a:spcPts val="6019"/>
              </a:lnSpc>
              <a:spcBef>
                <a:spcPct val="0"/>
              </a:spcBef>
            </a:pPr>
            <a:r>
              <a:rPr lang="en-US" sz="4299" spc="137">
                <a:solidFill>
                  <a:srgbClr val="1B1917"/>
                </a:solidFill>
                <a:latin typeface="Canva Sans"/>
              </a:rPr>
              <a:t>Global Outdoor Patio Umbrella Market Revenue share for 2022</a:t>
            </a:r>
          </a:p>
        </p:txBody>
      </p:sp>
      <p:sp>
        <p:nvSpPr>
          <p:cNvPr id="4" name="TextBox 4"/>
          <p:cNvSpPr txBox="1"/>
          <p:nvPr/>
        </p:nvSpPr>
        <p:spPr>
          <a:xfrm>
            <a:off x="10672163" y="5395138"/>
            <a:ext cx="7615837" cy="1579497"/>
          </a:xfrm>
          <a:prstGeom prst="rect">
            <a:avLst/>
          </a:prstGeom>
        </p:spPr>
        <p:txBody>
          <a:bodyPr lIns="0" tIns="0" rIns="0" bIns="0" rtlCol="0" anchor="t">
            <a:spAutoFit/>
          </a:bodyPr>
          <a:lstStyle/>
          <a:p>
            <a:pPr algn="ctr">
              <a:lnSpc>
                <a:spcPts val="6147"/>
              </a:lnSpc>
            </a:pPr>
            <a:r>
              <a:rPr lang="en-US" sz="5799">
                <a:solidFill>
                  <a:srgbClr val="1B1917"/>
                </a:solidFill>
                <a:latin typeface="Canva Sans"/>
              </a:rPr>
              <a:t>Europe</a:t>
            </a:r>
          </a:p>
          <a:p>
            <a:pPr algn="ctr">
              <a:lnSpc>
                <a:spcPts val="6147"/>
              </a:lnSpc>
            </a:pPr>
            <a:r>
              <a:rPr lang="en-US" sz="5799">
                <a:solidFill>
                  <a:srgbClr val="1B1917"/>
                </a:solidFill>
                <a:latin typeface="Canva Sans"/>
              </a:rPr>
              <a:t>USD 497.24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0199869" y="2204283"/>
            <a:ext cx="7521179" cy="2772107"/>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9498061" y="5279646"/>
            <a:ext cx="8222987" cy="2803071"/>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39464C"/>
            </a:solidFill>
          </p:spPr>
          <p:txBody>
            <a:bodyPr/>
            <a:lstStyle/>
            <a:p/>
          </p:txBody>
        </p:sp>
      </p:grpSp>
      <p:grpSp>
        <p:nvGrpSpPr>
          <p:cNvPr id="7" name="Group 7"/>
          <p:cNvGrpSpPr/>
          <p:nvPr/>
        </p:nvGrpSpPr>
        <p:grpSpPr>
          <a:xfrm>
            <a:off x="9498061" y="2204283"/>
            <a:ext cx="8222987" cy="2772107"/>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37F30"/>
            </a:solidFill>
          </p:spPr>
          <p:txBody>
            <a:bodyPr/>
            <a:lstStyle/>
            <a:p/>
          </p:txBody>
        </p:sp>
      </p:grpSp>
      <p:grpSp>
        <p:nvGrpSpPr>
          <p:cNvPr id="9" name="Group 9"/>
          <p:cNvGrpSpPr/>
          <p:nvPr/>
        </p:nvGrpSpPr>
        <p:grpSpPr>
          <a:xfrm>
            <a:off x="8441831" y="2633168"/>
            <a:ext cx="2112460" cy="1914337"/>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39464C"/>
            </a:solidFill>
          </p:spPr>
          <p:txBody>
            <a:bodyPr/>
            <a:lstStyle/>
            <a:p/>
          </p:txBody>
        </p:sp>
      </p:grpSp>
      <p:grpSp>
        <p:nvGrpSpPr>
          <p:cNvPr id="11" name="Group 11"/>
          <p:cNvGrpSpPr/>
          <p:nvPr/>
        </p:nvGrpSpPr>
        <p:grpSpPr>
          <a:xfrm>
            <a:off x="8199113" y="5656244"/>
            <a:ext cx="2355178" cy="1914337"/>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37F30"/>
            </a:solidFill>
          </p:spPr>
          <p:txBody>
            <a:bodyPr/>
            <a:lstStyle/>
            <a:p/>
          </p:txBody>
        </p:sp>
      </p:grpSp>
      <p:grpSp>
        <p:nvGrpSpPr>
          <p:cNvPr id="13" name="Group 13"/>
          <p:cNvGrpSpPr>
            <a:grpSpLocks noChangeAspect="1"/>
          </p:cNvGrpSpPr>
          <p:nvPr/>
        </p:nvGrpSpPr>
        <p:grpSpPr>
          <a:xfrm rot="5400000">
            <a:off x="10442774" y="3313294"/>
            <a:ext cx="639821" cy="55408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9464C"/>
            </a:solidFill>
          </p:spPr>
          <p:txBody>
            <a:bodyPr/>
            <a:lstStyle/>
            <a:p/>
          </p:txBody>
        </p:sp>
      </p:grpSp>
      <p:grpSp>
        <p:nvGrpSpPr>
          <p:cNvPr id="15" name="Group 15"/>
          <p:cNvGrpSpPr>
            <a:grpSpLocks noChangeAspect="1"/>
          </p:cNvGrpSpPr>
          <p:nvPr/>
        </p:nvGrpSpPr>
        <p:grpSpPr>
          <a:xfrm rot="5400000">
            <a:off x="10442774" y="6388657"/>
            <a:ext cx="639821" cy="554085"/>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37F30"/>
            </a:solidFill>
          </p:spPr>
          <p:txBody>
            <a:bodyPr/>
            <a:lstStyle/>
            <a:p/>
          </p:txBody>
        </p:sp>
      </p:grpSp>
      <p:sp>
        <p:nvSpPr>
          <p:cNvPr id="17" name="TextBox 17"/>
          <p:cNvSpPr txBox="1"/>
          <p:nvPr/>
        </p:nvSpPr>
        <p:spPr>
          <a:xfrm>
            <a:off x="8441831" y="3267316"/>
            <a:ext cx="2112460" cy="496498"/>
          </a:xfrm>
          <a:prstGeom prst="rect">
            <a:avLst/>
          </a:prstGeom>
        </p:spPr>
        <p:txBody>
          <a:bodyPr lIns="0" tIns="0" rIns="0" bIns="0" rtlCol="0" anchor="t">
            <a:spAutoFit/>
          </a:bodyPr>
          <a:lstStyle/>
          <a:p>
            <a:pPr algn="ctr">
              <a:lnSpc>
                <a:spcPts val="4103"/>
              </a:lnSpc>
              <a:spcBef>
                <a:spcPct val="0"/>
              </a:spcBef>
            </a:pPr>
            <a:r>
              <a:rPr lang="en-US" sz="2931" spc="93">
                <a:solidFill>
                  <a:srgbClr val="FFFFFF"/>
                </a:solidFill>
                <a:latin typeface="Garet Bold"/>
              </a:rPr>
              <a:t>Drivers</a:t>
            </a:r>
          </a:p>
        </p:txBody>
      </p:sp>
      <p:sp>
        <p:nvSpPr>
          <p:cNvPr id="18" name="TextBox 18"/>
          <p:cNvSpPr txBox="1"/>
          <p:nvPr/>
        </p:nvSpPr>
        <p:spPr>
          <a:xfrm>
            <a:off x="8199113" y="6388876"/>
            <a:ext cx="2597896" cy="496498"/>
          </a:xfrm>
          <a:prstGeom prst="rect">
            <a:avLst/>
          </a:prstGeom>
        </p:spPr>
        <p:txBody>
          <a:bodyPr lIns="0" tIns="0" rIns="0" bIns="0" rtlCol="0" anchor="t">
            <a:spAutoFit/>
          </a:bodyPr>
          <a:lstStyle/>
          <a:p>
            <a:pPr algn="ctr">
              <a:lnSpc>
                <a:spcPts val="4103"/>
              </a:lnSpc>
              <a:spcBef>
                <a:spcPct val="0"/>
              </a:spcBef>
            </a:pPr>
            <a:r>
              <a:rPr lang="en-US" sz="2931" spc="93">
                <a:solidFill>
                  <a:srgbClr val="E6E4E1"/>
                </a:solidFill>
                <a:latin typeface="Garet Bold"/>
              </a:rPr>
              <a:t>Restraints</a:t>
            </a:r>
          </a:p>
        </p:txBody>
      </p:sp>
      <p:sp>
        <p:nvSpPr>
          <p:cNvPr id="19" name="TextBox 19"/>
          <p:cNvSpPr txBox="1"/>
          <p:nvPr/>
        </p:nvSpPr>
        <p:spPr>
          <a:xfrm>
            <a:off x="11261897" y="2993277"/>
            <a:ext cx="6459152" cy="1092200"/>
          </a:xfrm>
          <a:prstGeom prst="rect">
            <a:avLst/>
          </a:prstGeom>
        </p:spPr>
        <p:txBody>
          <a:bodyPr lIns="0" tIns="0" rIns="0" bIns="0" rtlCol="0" anchor="t">
            <a:spAutoFit/>
          </a:bodyPr>
          <a:lstStyle/>
          <a:p>
            <a:pPr>
              <a:lnSpc>
                <a:spcPts val="4375"/>
              </a:lnSpc>
            </a:pPr>
            <a:r>
              <a:rPr lang="en-US" sz="3500" spc="112">
                <a:solidFill>
                  <a:srgbClr val="E6E4E1"/>
                </a:solidFill>
                <a:latin typeface="Barlow Semi-Bold"/>
              </a:rPr>
              <a:t>Rapidly growing urbanization and changing lifestyle </a:t>
            </a:r>
          </a:p>
        </p:txBody>
      </p:sp>
      <p:sp>
        <p:nvSpPr>
          <p:cNvPr id="20" name="TextBox 20"/>
          <p:cNvSpPr txBox="1"/>
          <p:nvPr/>
        </p:nvSpPr>
        <p:spPr>
          <a:xfrm>
            <a:off x="10992828" y="5627669"/>
            <a:ext cx="6266472" cy="2216151"/>
          </a:xfrm>
          <a:prstGeom prst="rect">
            <a:avLst/>
          </a:prstGeom>
        </p:spPr>
        <p:txBody>
          <a:bodyPr lIns="0" tIns="0" rIns="0" bIns="0" rtlCol="0" anchor="t">
            <a:spAutoFit/>
          </a:bodyPr>
          <a:lstStyle/>
          <a:p>
            <a:pPr marL="755618" lvl="1" indent="-377809">
              <a:lnSpc>
                <a:spcPts val="4374"/>
              </a:lnSpc>
              <a:buFont typeface="Arial"/>
              <a:buChar char="•"/>
            </a:pPr>
            <a:r>
              <a:rPr lang="en-US" sz="3499" spc="111">
                <a:solidFill>
                  <a:srgbClr val="FFFFFF"/>
                </a:solidFill>
                <a:latin typeface="Barlow Semi-Bold"/>
              </a:rPr>
              <a:t>Limitation on the use of Patio Umbrella</a:t>
            </a:r>
          </a:p>
          <a:p>
            <a:pPr marL="755618" lvl="1" indent="-377809">
              <a:lnSpc>
                <a:spcPts val="4374"/>
              </a:lnSpc>
              <a:buFont typeface="Arial"/>
              <a:buChar char="•"/>
            </a:pPr>
            <a:r>
              <a:rPr lang="en-US" sz="3499" spc="111">
                <a:solidFill>
                  <a:srgbClr val="FFFFFF"/>
                </a:solidFill>
                <a:latin typeface="Barlow Semi-Bold"/>
              </a:rPr>
              <a:t>High cost of the branded patio umbrellas.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451" b="-15067"/>
            </a:stretch>
          </a:blipFill>
        </p:spPr>
        <p:txBody>
          <a:bodyPr/>
          <a:lstStyle/>
          <a:p/>
        </p:txBody>
      </p:sp>
      <p:grpSp>
        <p:nvGrpSpPr>
          <p:cNvPr id="3" name="Group 3"/>
          <p:cNvGrpSpPr/>
          <p:nvPr/>
        </p:nvGrpSpPr>
        <p:grpSpPr>
          <a:xfrm>
            <a:off x="457200" y="3200400"/>
            <a:ext cx="11944350" cy="6748895"/>
            <a:chExt cx="3145837" cy="1777487"/>
          </a:xfrm>
        </p:grpSpPr>
        <p:sp>
          <p:nvSpPr>
            <p:cNvPr id="4" name="Freeform 4"/>
            <p:cNvSpPr/>
            <p:nvPr/>
          </p:nvSpPr>
          <p:spPr>
            <a:xfrm>
              <a:off x="0" y="0"/>
              <a:ext cx="3145837" cy="1777487"/>
            </a:xfrm>
            <a:custGeom>
              <a:rect l="l" t="t" r="r" b="b"/>
              <a:pathLst>
                <a:path w="3145837" h="1777487">
                  <a:moveTo>
                    <a:pt x="33056" y="0"/>
                  </a:moveTo>
                  <a:lnTo>
                    <a:pt x="3112781" y="0"/>
                  </a:lnTo>
                  <a:cubicBezTo>
                    <a:pt x="3131037" y="0"/>
                    <a:pt x="3145837" y="14800"/>
                    <a:pt x="3145837" y="33056"/>
                  </a:cubicBezTo>
                  <a:lnTo>
                    <a:pt x="3145837" y="1744430"/>
                  </a:lnTo>
                  <a:cubicBezTo>
                    <a:pt x="3145837" y="1753197"/>
                    <a:pt x="3142354" y="1761606"/>
                    <a:pt x="3136155" y="1767805"/>
                  </a:cubicBezTo>
                  <a:cubicBezTo>
                    <a:pt x="3129956" y="1774004"/>
                    <a:pt x="3121548" y="1777487"/>
                    <a:pt x="3112781" y="1777487"/>
                  </a:cubicBezTo>
                  <a:lnTo>
                    <a:pt x="33056" y="1777487"/>
                  </a:lnTo>
                  <a:cubicBezTo>
                    <a:pt x="24289" y="1777487"/>
                    <a:pt x="15881" y="1774004"/>
                    <a:pt x="9682" y="1767805"/>
                  </a:cubicBezTo>
                  <a:cubicBezTo>
                    <a:pt x="3483" y="1761606"/>
                    <a:pt x="0" y="1753197"/>
                    <a:pt x="0" y="1744430"/>
                  </a:cubicBezTo>
                  <a:lnTo>
                    <a:pt x="0" y="33056"/>
                  </a:lnTo>
                  <a:cubicBezTo>
                    <a:pt x="0" y="24289"/>
                    <a:pt x="3483" y="15881"/>
                    <a:pt x="9682" y="9682"/>
                  </a:cubicBezTo>
                  <a:cubicBezTo>
                    <a:pt x="15881" y="3483"/>
                    <a:pt x="24289" y="0"/>
                    <a:pt x="33056" y="0"/>
                  </a:cubicBezTo>
                  <a:close/>
                </a:path>
              </a:pathLst>
            </a:custGeom>
            <a:solidFill>
              <a:srgbClr val="000000">
                <a:alpha val="80000"/>
              </a:srgbClr>
            </a:solidFill>
          </p:spPr>
          <p:txBody>
            <a:bodyPr/>
            <a:lstStyle/>
            <a:p/>
          </p:txBody>
        </p:sp>
        <p:sp>
          <p:nvSpPr>
            <p:cNvPr id="5" name="TextBox 5"/>
            <p:cNvSpPr txBox="1"/>
            <p:nvPr/>
          </p:nvSpPr>
          <p:spPr>
            <a:xfrm>
              <a:off x="0" y="-38100"/>
              <a:ext cx="3145837" cy="1815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53945" y="3582266"/>
            <a:ext cx="11150859" cy="897890"/>
          </a:xfrm>
          <a:prstGeom prst="rect">
            <a:avLst/>
          </a:prstGeom>
        </p:spPr>
        <p:txBody>
          <a:bodyPr lIns="0" tIns="0" rIns="0" bIns="0" rtlCol="0" anchor="t">
            <a:spAutoFit/>
          </a:bodyPr>
          <a:lstStyle/>
          <a:p>
            <a:pPr algn="ctr">
              <a:lnSpc>
                <a:spcPts val="6954"/>
              </a:lnSpc>
            </a:pPr>
            <a:r>
              <a:rPr lang="en-US" sz="6499">
                <a:solidFill>
                  <a:srgbClr val="FFFFFF"/>
                </a:solidFill>
                <a:latin typeface="Canva Sans"/>
              </a:rPr>
              <a:t>AUTHOR'S PERSPECTIVE</a:t>
            </a:r>
          </a:p>
        </p:txBody>
      </p:sp>
      <p:sp>
        <p:nvSpPr>
          <p:cNvPr id="7" name="TextBox 7"/>
          <p:cNvSpPr txBox="1"/>
          <p:nvPr/>
        </p:nvSpPr>
        <p:spPr>
          <a:xfrm>
            <a:off x="579293" y="4671522"/>
            <a:ext cx="11700164" cy="5070602"/>
          </a:xfrm>
          <a:prstGeom prst="rect">
            <a:avLst/>
          </a:prstGeom>
        </p:spPr>
        <p:txBody>
          <a:bodyPr lIns="0" tIns="0" rIns="0" bIns="0" rtlCol="0" anchor="t">
            <a:spAutoFit/>
          </a:bodyPr>
          <a:lstStyle/>
          <a:p>
            <a:pPr marL="561347" lvl="1" indent="-280674">
              <a:lnSpc>
                <a:spcPts val="3094"/>
              </a:lnSpc>
              <a:buFont typeface="Arial"/>
              <a:buChar char="•"/>
            </a:pPr>
            <a:r>
              <a:rPr lang="en-US" sz="2600" spc="83">
                <a:solidFill>
                  <a:srgbClr val="FFFFFF"/>
                </a:solidFill>
                <a:latin typeface="Barlow Semi-Bold"/>
              </a:rPr>
              <a:t>The Global Optometry EMR Software Market revenue in 2016: USD 1,327.90 Million</a:t>
            </a:r>
          </a:p>
          <a:p>
            <a:pPr marL="561347" lvl="1" indent="-280674">
              <a:lnSpc>
                <a:spcPts val="3094"/>
              </a:lnSpc>
              <a:buFont typeface="Arial"/>
              <a:buChar char="•"/>
            </a:pPr>
            <a:r>
              <a:rPr lang="en-US" sz="2600" spc="83">
                <a:solidFill>
                  <a:srgbClr val="FFFFFF"/>
                </a:solidFill>
                <a:latin typeface="Barlow Semi-Bold"/>
              </a:rPr>
              <a:t>On Premise held for largest share of total revenue generated in 2019</a:t>
            </a:r>
          </a:p>
          <a:p>
            <a:pPr marL="561347" lvl="1" indent="-280674">
              <a:lnSpc>
                <a:spcPts val="3094"/>
              </a:lnSpc>
              <a:buFont typeface="Arial"/>
              <a:buChar char="•"/>
            </a:pPr>
            <a:r>
              <a:rPr lang="en-US" sz="2600" spc="83">
                <a:solidFill>
                  <a:srgbClr val="FFFFFF"/>
                </a:solidFill>
                <a:latin typeface="Barlow Semi-Bold"/>
              </a:rPr>
              <a:t>Small and Medium sized Enterprises (SMEs) held maximum share of Optometry EMR Software market in 2019.</a:t>
            </a:r>
          </a:p>
          <a:p>
            <a:pPr marL="561347" lvl="1" indent="-280674">
              <a:lnSpc>
                <a:spcPts val="3094"/>
              </a:lnSpc>
              <a:buFont typeface="Arial"/>
              <a:buChar char="•"/>
            </a:pPr>
            <a:r>
              <a:rPr lang="en-US" sz="2600" spc="83">
                <a:solidFill>
                  <a:srgbClr val="FFFFFF"/>
                </a:solidFill>
                <a:latin typeface="Barlow Semi-Bold"/>
              </a:rPr>
              <a:t>Speciality Centers held maximum share of Optometry EMR Software market in 2019</a:t>
            </a:r>
          </a:p>
          <a:p>
            <a:pPr marL="561347" lvl="1" indent="-280674">
              <a:lnSpc>
                <a:spcPts val="3094"/>
              </a:lnSpc>
              <a:buFont typeface="Arial"/>
              <a:buChar char="•"/>
            </a:pPr>
            <a:r>
              <a:rPr lang="en-US" sz="2600" spc="83">
                <a:solidFill>
                  <a:srgbClr val="FFFFFF"/>
                </a:solidFill>
                <a:latin typeface="Barlow Semi-Bold"/>
              </a:rPr>
              <a:t>Increasing incidence of visual impairment and rising digitization in healthcare propels the growth of the optometry EMR software market.</a:t>
            </a:r>
          </a:p>
          <a:p>
            <a:pPr marL="561347" lvl="1" indent="-280674">
              <a:lnSpc>
                <a:spcPts val="3094"/>
              </a:lnSpc>
              <a:buFont typeface="Arial"/>
              <a:buChar char="•"/>
            </a:pPr>
            <a:r>
              <a:rPr lang="en-US" sz="2600" spc="83">
                <a:solidFill>
                  <a:srgbClr val="FFFFFF"/>
                </a:solidFill>
                <a:latin typeface="Barlow Semi-Bold"/>
              </a:rPr>
              <a:t>High costs and lack of expertise limit the growth of the optometry EMR software market</a:t>
            </a:r>
          </a:p>
          <a:p>
            <a:pPr marL="561347" lvl="1" indent="-280674">
              <a:lnSpc>
                <a:spcPts val="3094"/>
              </a:lnSpc>
              <a:buFont typeface="Arial"/>
              <a:buChar char="•"/>
            </a:pPr>
            <a:r>
              <a:rPr lang="en-US" sz="2600" spc="83">
                <a:solidFill>
                  <a:srgbClr val="FFFFFF"/>
                </a:solidFill>
                <a:latin typeface="Barlow Semi-Bold"/>
              </a:rPr>
              <a:t>Rising government initiatives will provide enormous growth opportunities for the growth of the optometry EMR software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740" b="-2777"/>
            </a:stretch>
          </a:blipFill>
        </p:spPr>
        <p:txBody>
          <a:bodyPr/>
          <a:lstStyle/>
          <a:p/>
        </p:txBody>
      </p:sp>
      <p:sp>
        <p:nvSpPr>
          <p:cNvPr id="3" name="Freeform 3"/>
          <p:cNvSpPr/>
          <p:nvPr/>
        </p:nvSpPr>
        <p:spPr>
          <a:xfrm>
            <a:off x="3467268" y="6152241"/>
            <a:ext cx="2594859" cy="2437822"/>
          </a:xfrm>
          <a:custGeom>
            <a:rect l="l" t="t" r="r" b="b"/>
            <a:pathLst>
              <a:path w="2594859" h="2437822">
                <a:moveTo>
                  <a:pt x="0" y="0"/>
                </a:moveTo>
                <a:lnTo>
                  <a:pt x="2594860" y="0"/>
                </a:lnTo>
                <a:lnTo>
                  <a:pt x="2594860" y="2437822"/>
                </a:lnTo>
                <a:lnTo>
                  <a:pt x="0" y="2437822"/>
                </a:lnTo>
                <a:lnTo>
                  <a:pt x="0" y="0"/>
                </a:lnTo>
                <a:close/>
              </a:path>
            </a:pathLst>
          </a:custGeom>
          <a:blipFill>
            <a:blip r:embed="rId3"/>
            <a:stretch>
              <a:fillRect l="-11527" t="-11963" r="-3746" b="-10736"/>
            </a:stretch>
          </a:blipFill>
        </p:spPr>
        <p:txBody>
          <a:bodyPr/>
          <a:lstStyle/>
          <a:p/>
        </p:txBody>
      </p:sp>
      <p:sp>
        <p:nvSpPr>
          <p:cNvPr id="4" name="Freeform 4"/>
          <p:cNvSpPr/>
          <p:nvPr/>
        </p:nvSpPr>
        <p:spPr>
          <a:xfrm>
            <a:off x="12172960" y="5143500"/>
            <a:ext cx="5086340" cy="1148761"/>
          </a:xfrm>
          <a:custGeom>
            <a:rect l="l" t="t" r="r" b="b"/>
            <a:pathLst>
              <a:path w="5086340" h="1148761">
                <a:moveTo>
                  <a:pt x="0" y="0"/>
                </a:moveTo>
                <a:lnTo>
                  <a:pt x="5086340" y="0"/>
                </a:lnTo>
                <a:lnTo>
                  <a:pt x="5086340" y="1148761"/>
                </a:lnTo>
                <a:lnTo>
                  <a:pt x="0" y="1148761"/>
                </a:lnTo>
                <a:lnTo>
                  <a:pt x="0" y="0"/>
                </a:lnTo>
                <a:close/>
              </a:path>
            </a:pathLst>
          </a:custGeom>
          <a:blipFill>
            <a:blip r:embed="rId4"/>
            <a:stretch>
              <a:fillRect/>
            </a:stretch>
          </a:blipFill>
        </p:spPr>
        <p:txBody>
          <a:bodyPr/>
          <a:lstStyle/>
          <a:p/>
        </p:txBody>
      </p:sp>
      <p:sp>
        <p:nvSpPr>
          <p:cNvPr id="5" name="Freeform 5"/>
          <p:cNvSpPr/>
          <p:nvPr/>
        </p:nvSpPr>
        <p:spPr>
          <a:xfrm>
            <a:off x="5655083" y="5143500"/>
            <a:ext cx="5509791" cy="837520"/>
          </a:xfrm>
          <a:custGeom>
            <a:rect l="l" t="t" r="r" b="b"/>
            <a:pathLst>
              <a:path w="5509791" h="837520">
                <a:moveTo>
                  <a:pt x="0" y="0"/>
                </a:moveTo>
                <a:lnTo>
                  <a:pt x="5509790" y="0"/>
                </a:lnTo>
                <a:lnTo>
                  <a:pt x="5509790" y="837520"/>
                </a:lnTo>
                <a:lnTo>
                  <a:pt x="0" y="837520"/>
                </a:lnTo>
                <a:lnTo>
                  <a:pt x="0" y="0"/>
                </a:lnTo>
                <a:close/>
              </a:path>
            </a:pathLst>
          </a:custGeom>
          <a:blipFill>
            <a:blip r:embed="rId5"/>
            <a:stretch>
              <a:fillRect t="-273104" b="-284765"/>
            </a:stretch>
          </a:blipFill>
        </p:spPr>
        <p:txBody>
          <a:bodyPr/>
          <a:lstStyle/>
          <a:p/>
        </p:txBody>
      </p:sp>
      <p:sp>
        <p:nvSpPr>
          <p:cNvPr id="6" name="Freeform 6"/>
          <p:cNvSpPr/>
          <p:nvPr/>
        </p:nvSpPr>
        <p:spPr>
          <a:xfrm>
            <a:off x="535683" y="4773571"/>
            <a:ext cx="4229015" cy="1207448"/>
          </a:xfrm>
          <a:custGeom>
            <a:rect l="l" t="t" r="r" b="b"/>
            <a:pathLst>
              <a:path w="4229015" h="1207448">
                <a:moveTo>
                  <a:pt x="0" y="0"/>
                </a:moveTo>
                <a:lnTo>
                  <a:pt x="4229015" y="0"/>
                </a:lnTo>
                <a:lnTo>
                  <a:pt x="4229015" y="1207449"/>
                </a:lnTo>
                <a:lnTo>
                  <a:pt x="0" y="1207449"/>
                </a:lnTo>
                <a:lnTo>
                  <a:pt x="0" y="0"/>
                </a:lnTo>
                <a:close/>
              </a:path>
            </a:pathLst>
          </a:custGeom>
          <a:blipFill>
            <a:blip r:embed="rId6"/>
            <a:stretch>
              <a:fillRect/>
            </a:stretch>
          </a:blipFill>
        </p:spPr>
        <p:txBody>
          <a:bodyPr/>
          <a:lstStyle/>
          <a:p/>
        </p:txBody>
      </p:sp>
      <p:sp>
        <p:nvSpPr>
          <p:cNvPr id="7" name="Freeform 7"/>
          <p:cNvSpPr/>
          <p:nvPr/>
        </p:nvSpPr>
        <p:spPr>
          <a:xfrm>
            <a:off x="295343" y="6453722"/>
            <a:ext cx="2700536" cy="1834859"/>
          </a:xfrm>
          <a:custGeom>
            <a:rect l="l" t="t" r="r" b="b"/>
            <a:pathLst>
              <a:path w="2700536" h="1834859">
                <a:moveTo>
                  <a:pt x="0" y="0"/>
                </a:moveTo>
                <a:lnTo>
                  <a:pt x="2700537" y="0"/>
                </a:lnTo>
                <a:lnTo>
                  <a:pt x="2700537" y="1834860"/>
                </a:lnTo>
                <a:lnTo>
                  <a:pt x="0" y="1834860"/>
                </a:lnTo>
                <a:lnTo>
                  <a:pt x="0" y="0"/>
                </a:lnTo>
                <a:close/>
              </a:path>
            </a:pathLst>
          </a:custGeom>
          <a:blipFill>
            <a:blip r:embed="rId7"/>
            <a:stretch>
              <a:fillRect/>
            </a:stretch>
          </a:blipFill>
        </p:spPr>
        <p:txBody>
          <a:bodyPr/>
          <a:lstStyle/>
          <a:p/>
        </p:txBody>
      </p:sp>
      <p:sp>
        <p:nvSpPr>
          <p:cNvPr id="8" name="Freeform 8"/>
          <p:cNvSpPr/>
          <p:nvPr/>
        </p:nvSpPr>
        <p:spPr>
          <a:xfrm>
            <a:off x="5965297" y="6563882"/>
            <a:ext cx="4889362" cy="1008431"/>
          </a:xfrm>
          <a:custGeom>
            <a:rect l="l" t="t" r="r" b="b"/>
            <a:pathLst>
              <a:path w="4889362" h="1008431">
                <a:moveTo>
                  <a:pt x="0" y="0"/>
                </a:moveTo>
                <a:lnTo>
                  <a:pt x="4889362" y="0"/>
                </a:lnTo>
                <a:lnTo>
                  <a:pt x="4889362" y="1008431"/>
                </a:lnTo>
                <a:lnTo>
                  <a:pt x="0" y="1008431"/>
                </a:lnTo>
                <a:lnTo>
                  <a:pt x="0" y="0"/>
                </a:lnTo>
                <a:close/>
              </a:path>
            </a:pathLst>
          </a:custGeom>
          <a:blipFill>
            <a:blip r:embed="rId8"/>
            <a:stretch>
              <a:fillRect/>
            </a:stretch>
          </a:blipFill>
        </p:spPr>
        <p:txBody>
          <a:bodyPr/>
          <a:lstStyle/>
          <a:p/>
        </p:txBody>
      </p:sp>
      <p:sp>
        <p:nvSpPr>
          <p:cNvPr id="9" name="Freeform 9"/>
          <p:cNvSpPr/>
          <p:nvPr/>
        </p:nvSpPr>
        <p:spPr>
          <a:xfrm>
            <a:off x="11010982" y="6563882"/>
            <a:ext cx="2827833" cy="1614540"/>
          </a:xfrm>
          <a:custGeom>
            <a:rect l="l" t="t" r="r" b="b"/>
            <a:pathLst>
              <a:path w="2827833" h="1614540">
                <a:moveTo>
                  <a:pt x="0" y="0"/>
                </a:moveTo>
                <a:lnTo>
                  <a:pt x="2827834" y="0"/>
                </a:lnTo>
                <a:lnTo>
                  <a:pt x="2827834" y="1614540"/>
                </a:lnTo>
                <a:lnTo>
                  <a:pt x="0" y="1614540"/>
                </a:lnTo>
                <a:lnTo>
                  <a:pt x="0" y="0"/>
                </a:lnTo>
                <a:close/>
              </a:path>
            </a:pathLst>
          </a:custGeom>
          <a:blipFill>
            <a:blip r:embed="rId9"/>
            <a:stretch>
              <a:fillRect t="-6338" b="-7507"/>
            </a:stretch>
          </a:blipFill>
        </p:spPr>
        <p:txBody>
          <a:bodyPr/>
          <a:lstStyle/>
          <a:p/>
        </p:txBody>
      </p:sp>
      <p:sp>
        <p:nvSpPr>
          <p:cNvPr id="10" name="Freeform 10"/>
          <p:cNvSpPr/>
          <p:nvPr/>
        </p:nvSpPr>
        <p:spPr>
          <a:xfrm>
            <a:off x="295343" y="8888350"/>
            <a:ext cx="4150021" cy="1315557"/>
          </a:xfrm>
          <a:custGeom>
            <a:rect l="l" t="t" r="r" b="b"/>
            <a:pathLst>
              <a:path w="4150021" h="1315557">
                <a:moveTo>
                  <a:pt x="0" y="0"/>
                </a:moveTo>
                <a:lnTo>
                  <a:pt x="4150021" y="0"/>
                </a:lnTo>
                <a:lnTo>
                  <a:pt x="4150021" y="1315556"/>
                </a:lnTo>
                <a:lnTo>
                  <a:pt x="0" y="1315556"/>
                </a:lnTo>
                <a:lnTo>
                  <a:pt x="0" y="0"/>
                </a:lnTo>
                <a:close/>
              </a:path>
            </a:pathLst>
          </a:custGeom>
          <a:blipFill>
            <a:blip r:embed="rId10"/>
            <a:stretch>
              <a:fillRect/>
            </a:stretch>
          </a:blipFill>
        </p:spPr>
        <p:txBody>
          <a:bodyPr/>
          <a:lstStyle/>
          <a:p/>
        </p:txBody>
      </p:sp>
      <p:sp>
        <p:nvSpPr>
          <p:cNvPr id="11" name="Freeform 11"/>
          <p:cNvSpPr/>
          <p:nvPr/>
        </p:nvSpPr>
        <p:spPr>
          <a:xfrm>
            <a:off x="13829081" y="6782868"/>
            <a:ext cx="4458919" cy="1176567"/>
          </a:xfrm>
          <a:custGeom>
            <a:rect l="l" t="t" r="r" b="b"/>
            <a:pathLst>
              <a:path w="4458919" h="1176567">
                <a:moveTo>
                  <a:pt x="0" y="0"/>
                </a:moveTo>
                <a:lnTo>
                  <a:pt x="4458919" y="0"/>
                </a:lnTo>
                <a:lnTo>
                  <a:pt x="4458919" y="1176568"/>
                </a:lnTo>
                <a:lnTo>
                  <a:pt x="0" y="1176568"/>
                </a:lnTo>
                <a:lnTo>
                  <a:pt x="0" y="0"/>
                </a:lnTo>
                <a:close/>
              </a:path>
            </a:pathLst>
          </a:custGeom>
          <a:blipFill>
            <a:blip r:embed="rId11"/>
            <a:stretch>
              <a:fillRect l="-10154" t="-73015" r="-15497" b="-46031"/>
            </a:stretch>
          </a:blipFill>
        </p:spPr>
        <p:txBody>
          <a:bodyPr/>
          <a:lstStyle/>
          <a:p/>
        </p:txBody>
      </p:sp>
      <p:sp>
        <p:nvSpPr>
          <p:cNvPr id="12" name="Freeform 12"/>
          <p:cNvSpPr/>
          <p:nvPr/>
        </p:nvSpPr>
        <p:spPr>
          <a:xfrm>
            <a:off x="5797026" y="8468511"/>
            <a:ext cx="3178703" cy="1696259"/>
          </a:xfrm>
          <a:custGeom>
            <a:rect l="l" t="t" r="r" b="b"/>
            <a:pathLst>
              <a:path w="3178703" h="1696259">
                <a:moveTo>
                  <a:pt x="0" y="0"/>
                </a:moveTo>
                <a:lnTo>
                  <a:pt x="3178704" y="0"/>
                </a:lnTo>
                <a:lnTo>
                  <a:pt x="3178704" y="1696259"/>
                </a:lnTo>
                <a:lnTo>
                  <a:pt x="0" y="1696259"/>
                </a:lnTo>
                <a:lnTo>
                  <a:pt x="0" y="0"/>
                </a:lnTo>
                <a:close/>
              </a:path>
            </a:pathLst>
          </a:custGeom>
          <a:blipFill>
            <a:blip r:embed="rId12"/>
            <a:stretch>
              <a:fillRect t="-46218" r="-448" b="-42016"/>
            </a:stretch>
          </a:blipFill>
        </p:spPr>
        <p:txBody>
          <a:bodyPr/>
          <a:lstStyle/>
          <a:p/>
        </p:txBody>
      </p:sp>
      <p:sp>
        <p:nvSpPr>
          <p:cNvPr id="13" name="Freeform 13"/>
          <p:cNvSpPr/>
          <p:nvPr/>
        </p:nvSpPr>
        <p:spPr>
          <a:xfrm>
            <a:off x="9366255" y="8759447"/>
            <a:ext cx="3289455" cy="1114387"/>
          </a:xfrm>
          <a:custGeom>
            <a:rect l="l" t="t" r="r" b="b"/>
            <a:pathLst>
              <a:path w="3289455" h="1114387">
                <a:moveTo>
                  <a:pt x="0" y="0"/>
                </a:moveTo>
                <a:lnTo>
                  <a:pt x="3289455" y="0"/>
                </a:lnTo>
                <a:lnTo>
                  <a:pt x="3289455" y="1114387"/>
                </a:lnTo>
                <a:lnTo>
                  <a:pt x="0" y="1114387"/>
                </a:lnTo>
                <a:lnTo>
                  <a:pt x="0" y="0"/>
                </a:lnTo>
                <a:close/>
              </a:path>
            </a:pathLst>
          </a:custGeom>
          <a:blipFill>
            <a:blip r:embed="rId13"/>
            <a:stretch>
              <a:fillRect l="-11020" t="-92771" r="-11836" b="-78313"/>
            </a:stretch>
          </a:blipFill>
        </p:spPr>
        <p:txBody>
          <a:bodyPr/>
          <a:lstStyle/>
          <a:p/>
        </p:txBody>
      </p:sp>
      <p:sp>
        <p:nvSpPr>
          <p:cNvPr id="14" name="Freeform 14"/>
          <p:cNvSpPr/>
          <p:nvPr/>
        </p:nvSpPr>
        <p:spPr>
          <a:xfrm>
            <a:off x="13049400" y="8623057"/>
            <a:ext cx="2150977" cy="1270487"/>
          </a:xfrm>
          <a:custGeom>
            <a:rect l="l" t="t" r="r" b="b"/>
            <a:pathLst>
              <a:path w="2150977" h="1270487">
                <a:moveTo>
                  <a:pt x="0" y="0"/>
                </a:moveTo>
                <a:lnTo>
                  <a:pt x="2150976" y="0"/>
                </a:lnTo>
                <a:lnTo>
                  <a:pt x="2150976" y="1270486"/>
                </a:lnTo>
                <a:lnTo>
                  <a:pt x="0" y="1270486"/>
                </a:lnTo>
                <a:lnTo>
                  <a:pt x="0" y="0"/>
                </a:lnTo>
                <a:close/>
              </a:path>
            </a:pathLst>
          </a:custGeom>
          <a:blipFill>
            <a:blip r:embed="rId14"/>
            <a:stretch>
              <a:fillRect l="-8557" t="-40358" r="-9779" b="-59989"/>
            </a:stretch>
          </a:blipFill>
        </p:spPr>
        <p:txBody>
          <a:bodyPr/>
          <a:lstStyle/>
          <a:p/>
        </p:txBody>
      </p:sp>
      <p:sp>
        <p:nvSpPr>
          <p:cNvPr id="15" name="Freeform 15"/>
          <p:cNvSpPr/>
          <p:nvPr/>
        </p:nvSpPr>
        <p:spPr>
          <a:xfrm>
            <a:off x="15759275" y="8454736"/>
            <a:ext cx="1839579" cy="1451226"/>
          </a:xfrm>
          <a:custGeom>
            <a:rect l="l" t="t" r="r" b="b"/>
            <a:pathLst>
              <a:path w="1839579" h="1451226">
                <a:moveTo>
                  <a:pt x="0" y="0"/>
                </a:moveTo>
                <a:lnTo>
                  <a:pt x="1839579" y="0"/>
                </a:lnTo>
                <a:lnTo>
                  <a:pt x="1839579" y="1451226"/>
                </a:lnTo>
                <a:lnTo>
                  <a:pt x="0" y="1451226"/>
                </a:lnTo>
                <a:lnTo>
                  <a:pt x="0" y="0"/>
                </a:lnTo>
                <a:close/>
              </a:path>
            </a:pathLst>
          </a:custGeom>
          <a:blipFill>
            <a:blip r:embed="rId15"/>
            <a:stretch>
              <a:fillRect t="-12630" b="-14130"/>
            </a:stretch>
          </a:blipFill>
        </p:spPr>
        <p:txBody>
          <a:bodyPr/>
          <a:lstStyle/>
          <a:p/>
        </p:txBody>
      </p:sp>
      <p:sp>
        <p:nvSpPr>
          <p:cNvPr id="16" name="TextBox 16"/>
          <p:cNvSpPr txBox="1"/>
          <p:nvPr/>
        </p:nvSpPr>
        <p:spPr>
          <a:xfrm>
            <a:off x="5238599" y="544224"/>
            <a:ext cx="7810802" cy="857250"/>
          </a:xfrm>
          <a:prstGeom prst="rect">
            <a:avLst/>
          </a:prstGeom>
        </p:spPr>
        <p:txBody>
          <a:bodyPr lIns="0" tIns="0" rIns="0" bIns="0" rtlCol="0" anchor="t">
            <a:spAutoFit/>
          </a:bodyPr>
          <a:lstStyle/>
          <a:p>
            <a:pPr algn="ctr">
              <a:lnSpc>
                <a:spcPts val="6299"/>
              </a:lnSpc>
            </a:pPr>
            <a:r>
              <a:rPr lang="en-US" sz="6999">
                <a:solidFill>
                  <a:srgbClr val="E6E4E1"/>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66426" y="626119"/>
            <a:ext cx="7677614" cy="437624"/>
          </a:xfrm>
          <a:prstGeom prst="rect">
            <a:avLst/>
          </a:prstGeom>
        </p:spPr>
        <p:txBody>
          <a:bodyPr lIns="0" tIns="0" rIns="0" bIns="0" rtlCol="0" anchor="t">
            <a:spAutoFit/>
          </a:bodyPr>
          <a:lstStyle/>
          <a:p>
            <a:pPr algn="ctr">
              <a:lnSpc>
                <a:spcPts val="3217"/>
              </a:lnSpc>
            </a:pPr>
            <a:r>
              <a:rPr lang="en-US" sz="3387">
                <a:solidFill>
                  <a:srgbClr val="000000"/>
                </a:solidFill>
                <a:latin typeface="Georgia Pro Bold"/>
              </a:rPr>
              <a:t>For Full Report</a:t>
            </a:r>
          </a:p>
        </p:txBody>
      </p:sp>
      <p:sp>
        <p:nvSpPr>
          <p:cNvPr id="4" name="TextBox 4"/>
          <p:cNvSpPr txBox="1"/>
          <p:nvPr/>
        </p:nvSpPr>
        <p:spPr>
          <a:xfrm>
            <a:off x="3938877" y="783333"/>
            <a:ext cx="10410247" cy="1512999"/>
          </a:xfrm>
          <a:prstGeom prst="rect">
            <a:avLst/>
          </a:prstGeom>
        </p:spPr>
        <p:txBody>
          <a:bodyPr lIns="0" tIns="0" rIns="0" bIns="0" rtlCol="0" anchor="t">
            <a:spAutoFit/>
          </a:bodyPr>
          <a:lstStyle/>
          <a:p>
            <a:pPr algn="ctr">
              <a:lnSpc>
                <a:spcPts val="12469"/>
              </a:lnSpc>
            </a:pPr>
            <a:r>
              <a:rPr lang="en-US" sz="8907">
                <a:solidFill>
                  <a:srgbClr val="000000"/>
                </a:solidFill>
                <a:latin typeface="Canva Sans Bold"/>
              </a:rPr>
              <a:t>Contact us</a:t>
            </a:r>
          </a:p>
        </p:txBody>
      </p:sp>
      <p:sp>
        <p:nvSpPr>
          <p:cNvPr id="5" name="Freeform 5"/>
          <p:cNvSpPr/>
          <p:nvPr/>
        </p:nvSpPr>
        <p:spPr>
          <a:xfrm>
            <a:off x="7167099" y="2140990"/>
            <a:ext cx="3676267" cy="2337570"/>
          </a:xfrm>
          <a:custGeom>
            <a:rect l="l" t="t" r="r" b="b"/>
            <a:pathLst>
              <a:path w="3676266" h="2337570">
                <a:moveTo>
                  <a:pt x="0" y="0"/>
                </a:moveTo>
                <a:lnTo>
                  <a:pt x="3676267" y="0"/>
                </a:lnTo>
                <a:lnTo>
                  <a:pt x="3676267" y="2337571"/>
                </a:lnTo>
                <a:lnTo>
                  <a:pt x="0" y="2337571"/>
                </a:lnTo>
                <a:lnTo>
                  <a:pt x="0" y="0"/>
                </a:lnTo>
                <a:close/>
              </a:path>
            </a:pathLst>
          </a:custGeom>
          <a:blipFill>
            <a:blip r:embed="rId3"/>
            <a:stretch>
              <a:fillRect/>
            </a:stretch>
          </a:blipFill>
        </p:spPr>
        <p:txBody>
          <a:bodyPr/>
          <a:lstStyle/>
          <a:p/>
        </p:txBody>
      </p:sp>
      <p:sp>
        <p:nvSpPr>
          <p:cNvPr id="6" name="TextBox 6"/>
          <p:cNvSpPr txBox="1"/>
          <p:nvPr/>
        </p:nvSpPr>
        <p:spPr>
          <a:xfrm>
            <a:off x="-52154" y="4345211"/>
            <a:ext cx="18392308" cy="1116438"/>
          </a:xfrm>
          <a:prstGeom prst="rect">
            <a:avLst/>
          </a:prstGeom>
        </p:spPr>
        <p:txBody>
          <a:bodyPr lIns="0" tIns="0" rIns="0" bIns="0" rtlCol="0" anchor="t">
            <a:spAutoFit/>
          </a:bodyPr>
          <a:lstStyle/>
          <a:p>
            <a:pPr algn="ctr">
              <a:lnSpc>
                <a:spcPts val="9033"/>
              </a:lnSpc>
              <a:spcBef>
                <a:spcPct val="0"/>
              </a:spcBef>
            </a:pPr>
            <a:r>
              <a:rPr lang="en-US" sz="6452">
                <a:solidFill>
                  <a:srgbClr val="000000"/>
                </a:solidFill>
                <a:latin typeface="Lato Bold"/>
              </a:rPr>
              <a:t>COGNITIVE MARKET RESEARCH</a:t>
            </a:r>
          </a:p>
        </p:txBody>
      </p:sp>
      <p:sp>
        <p:nvSpPr>
          <p:cNvPr id="7" name="TextBox 7"/>
          <p:cNvSpPr txBox="1"/>
          <p:nvPr/>
        </p:nvSpPr>
        <p:spPr>
          <a:xfrm>
            <a:off x="3581038" y="5657939"/>
            <a:ext cx="10848390" cy="1195298"/>
          </a:xfrm>
          <a:prstGeom prst="rect">
            <a:avLst/>
          </a:prstGeom>
        </p:spPr>
        <p:txBody>
          <a:bodyPr lIns="0" tIns="0" rIns="0" bIns="0" rtlCol="0" anchor="t">
            <a:spAutoFit/>
          </a:bodyPr>
          <a:lstStyle/>
          <a:p>
            <a:pPr algn="ctr">
              <a:lnSpc>
                <a:spcPts val="4865"/>
              </a:lnSpc>
              <a:spcBef>
                <a:spcPct val="0"/>
              </a:spcBef>
            </a:pPr>
            <a:r>
              <a:rPr lang="en-US" sz="3475" spc="347">
                <a:solidFill>
                  <a:srgbClr val="000000"/>
                </a:solidFill>
                <a:latin typeface="Lato"/>
              </a:rPr>
              <a:t>Tel: +1 312-376-8303 | +44 020-8123-0732</a:t>
            </a:r>
          </a:p>
          <a:p>
            <a:pPr algn="ctr">
              <a:lnSpc>
                <a:spcPts val="4865"/>
              </a:lnSpc>
              <a:spcBef>
                <a:spcPct val="0"/>
              </a:spcBef>
            </a:pPr>
            <a:r>
              <a:rPr lang="en-US" sz="3475" spc="347">
                <a:solidFill>
                  <a:srgbClr val="000000"/>
                </a:solidFill>
                <a:latin typeface="Lato"/>
              </a:rPr>
              <a:t>India: (+91) 983-496-8611</a:t>
            </a:r>
          </a:p>
        </p:txBody>
      </p:sp>
      <p:sp>
        <p:nvSpPr>
          <p:cNvPr id="8" name="TextBox 8"/>
          <p:cNvSpPr txBox="1"/>
          <p:nvPr/>
        </p:nvSpPr>
        <p:spPr>
          <a:xfrm>
            <a:off x="2527392" y="7055873"/>
            <a:ext cx="13233216" cy="586952"/>
          </a:xfrm>
          <a:prstGeom prst="rect">
            <a:avLst/>
          </a:prstGeom>
        </p:spPr>
        <p:txBody>
          <a:bodyPr lIns="0" tIns="0" rIns="0" bIns="0" rtlCol="0" anchor="t">
            <a:spAutoFit/>
          </a:bodyPr>
          <a:lstStyle/>
          <a:p>
            <a:pPr algn="ctr">
              <a:lnSpc>
                <a:spcPts val="4859"/>
              </a:lnSpc>
            </a:pPr>
            <a:r>
              <a:rPr lang="en-US" sz="3471" spc="354">
                <a:solidFill>
                  <a:srgbClr val="000000"/>
                </a:solidFill>
                <a:latin typeface="Lato"/>
              </a:rPr>
              <a:t>sales@cognitivemarketresearch.com</a:t>
            </a:r>
          </a:p>
        </p:txBody>
      </p:sp>
      <p:sp>
        <p:nvSpPr>
          <p:cNvPr id="9" name="TextBox 9"/>
          <p:cNvSpPr txBox="1"/>
          <p:nvPr/>
        </p:nvSpPr>
        <p:spPr>
          <a:xfrm>
            <a:off x="1483879" y="7826778"/>
            <a:ext cx="15771064" cy="706048"/>
          </a:xfrm>
          <a:prstGeom prst="rect">
            <a:avLst/>
          </a:prstGeom>
        </p:spPr>
        <p:txBody>
          <a:bodyPr lIns="0" tIns="0" rIns="0" bIns="0" rtlCol="0" anchor="t">
            <a:spAutoFit/>
          </a:bodyPr>
          <a:lstStyle/>
          <a:p>
            <a:pPr algn="ctr">
              <a:lnSpc>
                <a:spcPts val="5708"/>
              </a:lnSpc>
              <a:spcBef>
                <a:spcPct val="0"/>
              </a:spcBef>
            </a:pPr>
            <a:r>
              <a:rPr lang="en-US" sz="4077" spc="407">
                <a:solidFill>
                  <a:srgbClr val="000000"/>
                </a:solidFill>
                <a:latin typeface="Lato"/>
              </a:rPr>
              <a:t>Access the Full Report : </a:t>
            </a:r>
            <a:r>
              <a:rPr lang="en-US" sz="4077" u="sng" spc="407">
                <a:solidFill>
                  <a:srgbClr val="000000"/>
                </a:solidFill>
                <a:latin typeface="Lato"/>
                <a:hlinkClick r:id="rId4" tooltip="https://tinyurl.com/4t2rafjx"/>
              </a:rPr>
              <a:t>https://tinyurl.com/4t2rafjx</a:t>
            </a:r>
          </a:p>
        </p:txBody>
      </p:sp>
      <p:sp>
        <p:nvSpPr>
          <p:cNvPr id="10" name="TextBox 10"/>
          <p:cNvSpPr txBox="1"/>
          <p:nvPr/>
        </p:nvSpPr>
        <p:spPr>
          <a:xfrm>
            <a:off x="4804729"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Outdoor Patio Umbrella Market Report 2023</dc:title>
  <cp:lastModifiedBy>decipher market</cp:lastModifiedBy>
  <cp:revision>2</cp:revision>
  <dcterms:created xsi:type="dcterms:W3CDTF">2006-08-16T00:00:00Z</dcterms:created>
  <dcterms:modified xsi:type="dcterms:W3CDTF">2024-02-15T11:00:17Z</dcterms:modified>
</cp:coreProperties>
</file>