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3p8nbj4b"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0" y="0"/>
            <a:ext cx="9343166" cy="10287000"/>
            <a:chExt cx="2460752" cy="2709333"/>
          </a:xfrm>
        </p:grpSpPr>
        <p:sp>
          <p:nvSpPr>
            <p:cNvPr id="4" name="Freeform 4"/>
            <p:cNvSpPr/>
            <p:nvPr/>
          </p:nvSpPr>
          <p:spPr>
            <a:xfrm>
              <a:off x="0" y="0"/>
              <a:ext cx="2460752" cy="2709333"/>
            </a:xfrm>
            <a:custGeom>
              <a:rect l="l" t="t" r="r" b="b"/>
              <a:pathLst>
                <a:path w="2460752" h="2709333">
                  <a:moveTo>
                    <a:pt x="0" y="0"/>
                  </a:moveTo>
                  <a:lnTo>
                    <a:pt x="2460752" y="0"/>
                  </a:lnTo>
                  <a:lnTo>
                    <a:pt x="2460752" y="2709333"/>
                  </a:lnTo>
                  <a:lnTo>
                    <a:pt x="0" y="2709333"/>
                  </a:lnTo>
                  <a:close/>
                </a:path>
              </a:pathLst>
            </a:custGeom>
            <a:solidFill>
              <a:srgbClr val="000000">
                <a:alpha val="35686"/>
              </a:srgbClr>
            </a:solidFill>
          </p:spPr>
          <p:txBody>
            <a:bodyPr/>
            <a:lstStyle/>
            <a:p/>
          </p:txBody>
        </p:sp>
        <p:sp>
          <p:nvSpPr>
            <p:cNvPr id="5" name="TextBox 5"/>
            <p:cNvSpPr txBox="1"/>
            <p:nvPr/>
          </p:nvSpPr>
          <p:spPr>
            <a:xfrm>
              <a:off x="0" y="-47625"/>
              <a:ext cx="2460752" cy="2756958"/>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292987" y="917257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341034" y="4026809"/>
            <a:ext cx="12689165" cy="3026470"/>
          </a:xfrm>
          <a:prstGeom prst="rect">
            <a:avLst/>
          </a:prstGeom>
        </p:spPr>
        <p:txBody>
          <a:bodyPr wrap="square" lIns="0" tIns="0" rIns="0" bIns="0" rtlCol="0" anchor="t">
            <a:spAutoFit/>
          </a:bodyPr>
          <a:lstStyle/>
          <a:p>
            <a:pPr>
              <a:lnSpc>
                <a:spcPts val="5880"/>
              </a:lnSpc>
            </a:pPr>
            <a:r>
              <a:rPr lang="en-US" sz="6000">
                <a:solidFill>
                  <a:srgbClr val="FFFFFF"/>
                </a:solidFill>
                <a:latin typeface="Arimo"/>
              </a:rPr>
              <a:t>GLOBAL </a:t>
            </a:r>
          </a:p>
          <a:p>
            <a:pPr>
              <a:lnSpc>
                <a:spcPts val="5880"/>
              </a:lnSpc>
            </a:pPr>
            <a:r>
              <a:rPr lang="en-US" sz="6000">
                <a:solidFill>
                  <a:srgbClr val="FFFFFF"/>
                </a:solidFill>
                <a:latin typeface="Arimo"/>
              </a:rPr>
              <a:t>OUTDOOR FOOTWEAR</a:t>
            </a:r>
          </a:p>
          <a:p>
            <a:pPr>
              <a:lnSpc>
                <a:spcPts val="5880"/>
              </a:lnSpc>
            </a:pPr>
            <a:r>
              <a:rPr lang="en-US" sz="6000">
                <a:solidFill>
                  <a:srgbClr val="FFFFFF"/>
                </a:solidFill>
                <a:latin typeface="Arimo"/>
              </a:rPr>
              <a:t>MARKET REPORT </a:t>
            </a:r>
          </a:p>
          <a:p>
            <a:pPr>
              <a:lnSpc>
                <a:spcPts val="5880"/>
              </a:lnSpc>
            </a:pPr>
            <a:r>
              <a:rPr lang="en-US" sz="6000">
                <a:solidFill>
                  <a:srgbClr val="FFFFFF"/>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grpSp>
        <p:nvGrpSpPr>
          <p:cNvPr id="3" name="Group 3"/>
          <p:cNvGrpSpPr/>
          <p:nvPr/>
        </p:nvGrpSpPr>
        <p:grpSpPr>
          <a:xfrm>
            <a:off x="1252574" y="2038964"/>
            <a:ext cx="15782851" cy="6209072"/>
            <a:chExt cx="4156800" cy="1635311"/>
          </a:xfrm>
        </p:grpSpPr>
        <p:sp>
          <p:nvSpPr>
            <p:cNvPr id="4" name="Freeform 4"/>
            <p:cNvSpPr/>
            <p:nvPr/>
          </p:nvSpPr>
          <p:spPr>
            <a:xfrm>
              <a:off x="0" y="0"/>
              <a:ext cx="4156800" cy="1635311"/>
            </a:xfrm>
            <a:custGeom>
              <a:rect l="l" t="t" r="r" b="b"/>
              <a:pathLst>
                <a:path w="4156800" h="1635310">
                  <a:moveTo>
                    <a:pt x="0" y="0"/>
                  </a:moveTo>
                  <a:lnTo>
                    <a:pt x="4156800" y="0"/>
                  </a:lnTo>
                  <a:lnTo>
                    <a:pt x="4156800" y="1635311"/>
                  </a:lnTo>
                  <a:lnTo>
                    <a:pt x="0" y="1635311"/>
                  </a:lnTo>
                  <a:close/>
                </a:path>
              </a:pathLst>
            </a:custGeom>
            <a:solidFill>
              <a:srgbClr val="1E3048">
                <a:alpha val="63922"/>
              </a:srgbClr>
            </a:solidFill>
          </p:spPr>
          <p:txBody>
            <a:bodyPr/>
            <a:lstStyle/>
            <a:p/>
          </p:txBody>
        </p:sp>
        <p:sp>
          <p:nvSpPr>
            <p:cNvPr id="5" name="TextBox 5"/>
            <p:cNvSpPr txBox="1"/>
            <p:nvPr/>
          </p:nvSpPr>
          <p:spPr>
            <a:xfrm>
              <a:off x="0" y="-38100"/>
              <a:ext cx="4156800" cy="167341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83987" y="3579952"/>
            <a:ext cx="15120026" cy="4050031"/>
          </a:xfrm>
          <a:prstGeom prst="rect">
            <a:avLst/>
          </a:prstGeom>
        </p:spPr>
        <p:txBody>
          <a:bodyPr lIns="0" tIns="0" rIns="0" bIns="0" rtlCol="0" anchor="t">
            <a:spAutoFit/>
          </a:bodyPr>
          <a:lstStyle/>
          <a:p>
            <a:pPr>
              <a:lnSpc>
                <a:spcPts val="4619"/>
              </a:lnSpc>
              <a:spcBef>
                <a:spcPct val="0"/>
              </a:spcBef>
            </a:pPr>
            <a:r>
              <a:rPr lang="en-US" sz="3299">
                <a:solidFill>
                  <a:srgbClr val="FFFFFF"/>
                </a:solidFill>
                <a:latin typeface="Canva Sans"/>
              </a:rPr>
              <a:t>An outdoor shoe is a type of footwear designed for performing outdoor activities such as hiking, trail running, climbing, and others. It offers superior grip and comfort during various outdoor activities. The increasing popularity of outdoor activities, such as hiking, trail running, and climbing, is driving the growth of this market. Additionally, the rise in awareness about the health benefits of outdoor activities is also contributing to the growth of this market</a:t>
            </a:r>
          </a:p>
        </p:txBody>
      </p:sp>
      <p:sp>
        <p:nvSpPr>
          <p:cNvPr id="7" name="TextBox 7"/>
          <p:cNvSpPr txBox="1"/>
          <p:nvPr/>
        </p:nvSpPr>
        <p:spPr>
          <a:xfrm>
            <a:off x="5080096" y="2416447"/>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7300" r="-7300"/>
            </a:stretch>
          </a:blipFill>
        </p:spPr>
        <p:txBody>
          <a:bodyPr/>
          <a:lstStyle/>
          <a:p/>
        </p:txBody>
      </p:sp>
      <p:grpSp>
        <p:nvGrpSpPr>
          <p:cNvPr id="3" name="Group 3"/>
          <p:cNvGrpSpPr/>
          <p:nvPr/>
        </p:nvGrpSpPr>
        <p:grpSpPr>
          <a:xfrm>
            <a:off x="390126" y="6130717"/>
            <a:ext cx="8753874" cy="2650228"/>
            <a:chExt cx="860407" cy="260488"/>
          </a:xfrm>
        </p:grpSpPr>
        <p:sp>
          <p:nvSpPr>
            <p:cNvPr id="4" name="Freeform 4"/>
            <p:cNvSpPr/>
            <p:nvPr/>
          </p:nvSpPr>
          <p:spPr>
            <a:xfrm>
              <a:off x="0" y="0"/>
              <a:ext cx="860407" cy="260488"/>
            </a:xfrm>
            <a:custGeom>
              <a:rect l="l" t="t" r="r" b="b"/>
              <a:pathLst>
                <a:path w="860407" h="260488">
                  <a:moveTo>
                    <a:pt x="88440" y="0"/>
                  </a:moveTo>
                  <a:lnTo>
                    <a:pt x="771967" y="0"/>
                  </a:lnTo>
                  <a:cubicBezTo>
                    <a:pt x="795423" y="0"/>
                    <a:pt x="817918" y="9318"/>
                    <a:pt x="834504" y="25903"/>
                  </a:cubicBezTo>
                  <a:cubicBezTo>
                    <a:pt x="851090" y="42489"/>
                    <a:pt x="860407" y="64984"/>
                    <a:pt x="860407" y="88440"/>
                  </a:cubicBezTo>
                  <a:lnTo>
                    <a:pt x="860407" y="172048"/>
                  </a:lnTo>
                  <a:cubicBezTo>
                    <a:pt x="860407" y="195503"/>
                    <a:pt x="851090" y="217998"/>
                    <a:pt x="834504" y="234584"/>
                  </a:cubicBezTo>
                  <a:cubicBezTo>
                    <a:pt x="817918" y="251170"/>
                    <a:pt x="795423" y="260488"/>
                    <a:pt x="771967" y="260488"/>
                  </a:cubicBezTo>
                  <a:lnTo>
                    <a:pt x="88440" y="260488"/>
                  </a:lnTo>
                  <a:cubicBezTo>
                    <a:pt x="64984" y="260488"/>
                    <a:pt x="42489" y="251170"/>
                    <a:pt x="25903" y="234584"/>
                  </a:cubicBezTo>
                  <a:cubicBezTo>
                    <a:pt x="9318" y="217998"/>
                    <a:pt x="0" y="195503"/>
                    <a:pt x="0" y="172048"/>
                  </a:cubicBezTo>
                  <a:lnTo>
                    <a:pt x="0" y="88440"/>
                  </a:lnTo>
                  <a:cubicBezTo>
                    <a:pt x="0" y="64984"/>
                    <a:pt x="9318" y="42489"/>
                    <a:pt x="25903" y="25903"/>
                  </a:cubicBezTo>
                  <a:cubicBezTo>
                    <a:pt x="42489" y="9318"/>
                    <a:pt x="64984" y="0"/>
                    <a:pt x="88440" y="0"/>
                  </a:cubicBezTo>
                  <a:close/>
                </a:path>
              </a:pathLst>
            </a:custGeom>
            <a:solidFill>
              <a:srgbClr val="694328"/>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50484" y="6456343"/>
            <a:ext cx="2138152" cy="2135480"/>
          </a:xfrm>
          <a:custGeom>
            <a:rect l="l" t="t" r="r" b="b"/>
            <a:pathLst>
              <a:path w="2138152" h="2135480">
                <a:moveTo>
                  <a:pt x="0" y="0"/>
                </a:moveTo>
                <a:lnTo>
                  <a:pt x="2138152" y="0"/>
                </a:lnTo>
                <a:lnTo>
                  <a:pt x="2138152" y="2135479"/>
                </a:lnTo>
                <a:lnTo>
                  <a:pt x="0" y="2135479"/>
                </a:lnTo>
                <a:lnTo>
                  <a:pt x="0" y="0"/>
                </a:lnTo>
                <a:close/>
              </a:path>
            </a:pathLst>
          </a:custGeom>
          <a:blipFill>
            <a:blip r:embed="rId3"/>
            <a:stretch>
              <a:fillRect/>
            </a:stretch>
          </a:blipFill>
        </p:spPr>
        <p:txBody>
          <a:bodyPr/>
          <a:lstStyle/>
          <a:p/>
        </p:txBody>
      </p:sp>
      <p:grpSp>
        <p:nvGrpSpPr>
          <p:cNvPr id="7" name="Group 7"/>
          <p:cNvGrpSpPr/>
          <p:nvPr/>
        </p:nvGrpSpPr>
        <p:grpSpPr>
          <a:xfrm>
            <a:off x="700633" y="6370885"/>
            <a:ext cx="2106663" cy="210666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390126" y="3198013"/>
            <a:ext cx="8753874" cy="2650228"/>
            <a:chExt cx="860407" cy="260488"/>
          </a:xfrm>
        </p:grpSpPr>
        <p:sp>
          <p:nvSpPr>
            <p:cNvPr id="14" name="Freeform 14"/>
            <p:cNvSpPr/>
            <p:nvPr/>
          </p:nvSpPr>
          <p:spPr>
            <a:xfrm>
              <a:off x="0" y="0"/>
              <a:ext cx="860407" cy="260488"/>
            </a:xfrm>
            <a:custGeom>
              <a:rect l="l" t="t" r="r" b="b"/>
              <a:pathLst>
                <a:path w="860407" h="260488">
                  <a:moveTo>
                    <a:pt x="88440" y="0"/>
                  </a:moveTo>
                  <a:lnTo>
                    <a:pt x="771967" y="0"/>
                  </a:lnTo>
                  <a:cubicBezTo>
                    <a:pt x="795423" y="0"/>
                    <a:pt x="817918" y="9318"/>
                    <a:pt x="834504" y="25903"/>
                  </a:cubicBezTo>
                  <a:cubicBezTo>
                    <a:pt x="851090" y="42489"/>
                    <a:pt x="860407" y="64984"/>
                    <a:pt x="860407" y="88440"/>
                  </a:cubicBezTo>
                  <a:lnTo>
                    <a:pt x="860407" y="172048"/>
                  </a:lnTo>
                  <a:cubicBezTo>
                    <a:pt x="860407" y="195503"/>
                    <a:pt x="851090" y="217998"/>
                    <a:pt x="834504" y="234584"/>
                  </a:cubicBezTo>
                  <a:cubicBezTo>
                    <a:pt x="817918" y="251170"/>
                    <a:pt x="795423" y="260488"/>
                    <a:pt x="771967" y="260488"/>
                  </a:cubicBezTo>
                  <a:lnTo>
                    <a:pt x="88440" y="260488"/>
                  </a:lnTo>
                  <a:cubicBezTo>
                    <a:pt x="64984" y="260488"/>
                    <a:pt x="42489" y="251170"/>
                    <a:pt x="25903" y="234584"/>
                  </a:cubicBezTo>
                  <a:cubicBezTo>
                    <a:pt x="9318" y="217998"/>
                    <a:pt x="0" y="195503"/>
                    <a:pt x="0" y="172048"/>
                  </a:cubicBezTo>
                  <a:lnTo>
                    <a:pt x="0" y="88440"/>
                  </a:lnTo>
                  <a:cubicBezTo>
                    <a:pt x="0" y="64984"/>
                    <a:pt x="9318" y="42489"/>
                    <a:pt x="25903" y="25903"/>
                  </a:cubicBezTo>
                  <a:cubicBezTo>
                    <a:pt x="42489" y="9318"/>
                    <a:pt x="64984" y="0"/>
                    <a:pt x="88440" y="0"/>
                  </a:cubicBezTo>
                  <a:close/>
                </a:path>
              </a:pathLst>
            </a:custGeom>
            <a:solidFill>
              <a:srgbClr val="694328"/>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50484" y="3523639"/>
            <a:ext cx="2138152" cy="2135480"/>
          </a:xfrm>
          <a:custGeom>
            <a:rect l="l" t="t" r="r" b="b"/>
            <a:pathLst>
              <a:path w="2138152" h="2135480">
                <a:moveTo>
                  <a:pt x="0" y="0"/>
                </a:moveTo>
                <a:lnTo>
                  <a:pt x="2138152" y="0"/>
                </a:lnTo>
                <a:lnTo>
                  <a:pt x="2138152" y="2135480"/>
                </a:lnTo>
                <a:lnTo>
                  <a:pt x="0" y="2135480"/>
                </a:lnTo>
                <a:lnTo>
                  <a:pt x="0" y="0"/>
                </a:lnTo>
                <a:close/>
              </a:path>
            </a:pathLst>
          </a:custGeom>
          <a:blipFill>
            <a:blip r:embed="rId3"/>
            <a:stretch>
              <a:fillRect/>
            </a:stretch>
          </a:blipFill>
        </p:spPr>
        <p:txBody>
          <a:bodyPr/>
          <a:lstStyle/>
          <a:p/>
        </p:txBody>
      </p:sp>
      <p:grpSp>
        <p:nvGrpSpPr>
          <p:cNvPr id="17" name="Group 17"/>
          <p:cNvGrpSpPr/>
          <p:nvPr/>
        </p:nvGrpSpPr>
        <p:grpSpPr>
          <a:xfrm>
            <a:off x="700633" y="3438181"/>
            <a:ext cx="2106663" cy="210666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82354" y="6912964"/>
            <a:ext cx="1543222" cy="1293552"/>
          </a:xfrm>
          <a:prstGeom prst="rect">
            <a:avLst/>
          </a:prstGeom>
        </p:spPr>
        <p:txBody>
          <a:bodyPr lIns="0" tIns="0" rIns="0" bIns="0" rtlCol="0" anchor="t">
            <a:spAutoFit/>
          </a:bodyPr>
          <a:lstStyle/>
          <a:p>
            <a:pPr algn="ctr">
              <a:lnSpc>
                <a:spcPts val="3090"/>
              </a:lnSpc>
            </a:pPr>
            <a:r>
              <a:rPr lang="en-US" sz="4544">
                <a:solidFill>
                  <a:srgbClr val="1E3048"/>
                </a:solidFill>
                <a:latin typeface="Poppins Bold"/>
              </a:rPr>
              <a:t>2023- 2030</a:t>
            </a:r>
          </a:p>
        </p:txBody>
      </p:sp>
      <p:sp>
        <p:nvSpPr>
          <p:cNvPr id="21" name="TextBox 21"/>
          <p:cNvSpPr txBox="1"/>
          <p:nvPr/>
        </p:nvSpPr>
        <p:spPr>
          <a:xfrm>
            <a:off x="2888636" y="6534748"/>
            <a:ext cx="5881668" cy="1735659"/>
          </a:xfrm>
          <a:prstGeom prst="rect">
            <a:avLst/>
          </a:prstGeom>
        </p:spPr>
        <p:txBody>
          <a:bodyPr lIns="0" tIns="0" rIns="0" bIns="0" rtlCol="0" anchor="t">
            <a:spAutoFit/>
          </a:bodyPr>
          <a:lstStyle/>
          <a:p>
            <a:pPr algn="ctr">
              <a:lnSpc>
                <a:spcPts val="6819"/>
              </a:lnSpc>
            </a:pPr>
            <a:r>
              <a:rPr lang="en-US" sz="4871">
                <a:solidFill>
                  <a:srgbClr val="FFFFFF"/>
                </a:solidFill>
                <a:latin typeface="Poppins"/>
              </a:rPr>
              <a:t>CAGR</a:t>
            </a:r>
          </a:p>
          <a:p>
            <a:pPr algn="ctr">
              <a:lnSpc>
                <a:spcPts val="6819"/>
              </a:lnSpc>
              <a:spcBef>
                <a:spcPct val="0"/>
              </a:spcBef>
            </a:pPr>
            <a:r>
              <a:rPr lang="en-US" sz="4871">
                <a:solidFill>
                  <a:srgbClr val="FFFFFF"/>
                </a:solidFill>
                <a:latin typeface="Poppins"/>
              </a:rPr>
              <a:t>7.50%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982354" y="4326695"/>
            <a:ext cx="1543222" cy="510610"/>
          </a:xfrm>
          <a:prstGeom prst="rect">
            <a:avLst/>
          </a:prstGeom>
        </p:spPr>
        <p:txBody>
          <a:bodyPr lIns="0" tIns="0" rIns="0" bIns="0" rtlCol="0" anchor="t">
            <a:spAutoFit/>
          </a:bodyPr>
          <a:lstStyle/>
          <a:p>
            <a:pPr algn="ctr">
              <a:lnSpc>
                <a:spcPts val="3090"/>
              </a:lnSpc>
            </a:pPr>
            <a:r>
              <a:rPr lang="en-US" sz="4544">
                <a:solidFill>
                  <a:srgbClr val="1E3048"/>
                </a:solidFill>
                <a:latin typeface="Poppins Bold"/>
              </a:rPr>
              <a:t>2023</a:t>
            </a:r>
          </a:p>
        </p:txBody>
      </p:sp>
      <p:sp>
        <p:nvSpPr>
          <p:cNvPr id="24" name="TextBox 24"/>
          <p:cNvSpPr txBox="1"/>
          <p:nvPr/>
        </p:nvSpPr>
        <p:spPr>
          <a:xfrm>
            <a:off x="2888636" y="3602044"/>
            <a:ext cx="5881668" cy="1735659"/>
          </a:xfrm>
          <a:prstGeom prst="rect">
            <a:avLst/>
          </a:prstGeom>
        </p:spPr>
        <p:txBody>
          <a:bodyPr lIns="0" tIns="0" rIns="0" bIns="0" rtlCol="0" anchor="t">
            <a:spAutoFit/>
          </a:bodyPr>
          <a:lstStyle/>
          <a:p>
            <a:pPr algn="ctr">
              <a:lnSpc>
                <a:spcPts val="6819"/>
              </a:lnSpc>
            </a:pPr>
            <a:r>
              <a:rPr lang="en-US" sz="4871">
                <a:solidFill>
                  <a:srgbClr val="FFFFFF"/>
                </a:solidFill>
                <a:latin typeface="Poppins"/>
              </a:rPr>
              <a:t>MARKET SIZE</a:t>
            </a:r>
          </a:p>
          <a:p>
            <a:pPr algn="ctr">
              <a:lnSpc>
                <a:spcPts val="6819"/>
              </a:lnSpc>
              <a:spcBef>
                <a:spcPct val="0"/>
              </a:spcBef>
            </a:pPr>
            <a:r>
              <a:rPr lang="en-US" sz="4871">
                <a:solidFill>
                  <a:srgbClr val="FFFFFF"/>
                </a:solidFill>
                <a:latin typeface="Poppins"/>
              </a:rPr>
              <a:t>USD 42.5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564078" y="2336855"/>
            <a:ext cx="7458791" cy="3245600"/>
            <a:chExt cx="8118169" cy="3532520"/>
          </a:xfrm>
        </p:grpSpPr>
        <p:sp>
          <p:nvSpPr>
            <p:cNvPr id="7" name="Freeform 7"/>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6B2E0E"/>
            </a:solidFill>
          </p:spPr>
          <p:txBody>
            <a:bodyPr/>
            <a:lstStyle/>
            <a:p/>
          </p:txBody>
        </p:sp>
      </p:grpSp>
      <p:grpSp>
        <p:nvGrpSpPr>
          <p:cNvPr id="8" name="Group 8"/>
          <p:cNvGrpSpPr/>
          <p:nvPr/>
        </p:nvGrpSpPr>
        <p:grpSpPr>
          <a:xfrm rot="5400000">
            <a:off x="1542723" y="1904553"/>
            <a:ext cx="945055" cy="4030501"/>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564078" y="5841462"/>
            <a:ext cx="7458791" cy="3245600"/>
            <a:chExt cx="8118169" cy="3532520"/>
          </a:xfrm>
        </p:grpSpPr>
        <p:sp>
          <p:nvSpPr>
            <p:cNvPr id="11" name="Freeform 11"/>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BB6228"/>
            </a:solidFill>
          </p:spPr>
          <p:txBody>
            <a:bodyPr/>
            <a:lstStyle/>
            <a:p/>
          </p:txBody>
        </p:sp>
      </p:grpSp>
      <p:grpSp>
        <p:nvGrpSpPr>
          <p:cNvPr id="12" name="Group 12"/>
          <p:cNvGrpSpPr/>
          <p:nvPr/>
        </p:nvGrpSpPr>
        <p:grpSpPr>
          <a:xfrm rot="5400000">
            <a:off x="1542723" y="5409159"/>
            <a:ext cx="945055" cy="4030501"/>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86216" y="3736635"/>
            <a:ext cx="3458068" cy="423487"/>
          </a:xfrm>
          <a:prstGeom prst="rect">
            <a:avLst/>
          </a:prstGeom>
        </p:spPr>
        <p:txBody>
          <a:bodyPr lIns="0" tIns="0" rIns="0" bIns="0" rtlCol="0" anchor="t">
            <a:spAutoFit/>
          </a:bodyPr>
          <a:lstStyle/>
          <a:p>
            <a:pPr algn="ctr">
              <a:lnSpc>
                <a:spcPts val="3239"/>
              </a:lnSpc>
            </a:pPr>
            <a:r>
              <a:rPr lang="en-US" sz="3207">
                <a:solidFill>
                  <a:srgbClr val="43B4BE"/>
                </a:solidFill>
                <a:latin typeface="Montserrat Classic"/>
              </a:rPr>
              <a:t>Type Segment</a:t>
            </a:r>
          </a:p>
        </p:txBody>
      </p:sp>
      <p:sp>
        <p:nvSpPr>
          <p:cNvPr id="16" name="TextBox 16"/>
          <p:cNvSpPr txBox="1"/>
          <p:nvPr/>
        </p:nvSpPr>
        <p:spPr>
          <a:xfrm>
            <a:off x="4108363" y="2449834"/>
            <a:ext cx="5650370" cy="2948305"/>
          </a:xfrm>
          <a:prstGeom prst="rect">
            <a:avLst/>
          </a:prstGeom>
        </p:spPr>
        <p:txBody>
          <a:bodyPr lIns="0" tIns="0" rIns="0" bIns="0" rtlCol="0" anchor="t">
            <a:spAutoFit/>
          </a:bodyPr>
          <a:lstStyle/>
          <a:p>
            <a:pPr marL="604516" lvl="1" indent="-302258">
              <a:lnSpc>
                <a:spcPts val="3919"/>
              </a:lnSpc>
              <a:buFont typeface="Arial"/>
              <a:buChar char="•"/>
            </a:pPr>
            <a:r>
              <a:rPr lang="en-US" sz="2799">
                <a:solidFill>
                  <a:srgbClr val="FFFFFF"/>
                </a:solidFill>
                <a:latin typeface="Montserrat"/>
              </a:rPr>
              <a:t>Outdoor Footwear for Hiking</a:t>
            </a:r>
          </a:p>
          <a:p>
            <a:pPr marL="604516" lvl="1" indent="-302258">
              <a:lnSpc>
                <a:spcPts val="3919"/>
              </a:lnSpc>
              <a:buFont typeface="Arial"/>
              <a:buChar char="•"/>
            </a:pPr>
            <a:r>
              <a:rPr lang="en-US" sz="2799">
                <a:solidFill>
                  <a:srgbClr val="FFFFFF"/>
                </a:solidFill>
                <a:latin typeface="Montserrat"/>
              </a:rPr>
              <a:t>Outdoor Footwear for Trail Running</a:t>
            </a:r>
          </a:p>
          <a:p>
            <a:pPr marL="604516" lvl="1" indent="-302258">
              <a:lnSpc>
                <a:spcPts val="3919"/>
              </a:lnSpc>
              <a:buFont typeface="Arial"/>
              <a:buChar char="•"/>
            </a:pPr>
            <a:r>
              <a:rPr lang="en-US" sz="2799">
                <a:solidFill>
                  <a:srgbClr val="FFFFFF"/>
                </a:solidFill>
                <a:latin typeface="Montserrat"/>
              </a:rPr>
              <a:t>Outdoor Footwear for Mountaineering</a:t>
            </a:r>
          </a:p>
        </p:txBody>
      </p:sp>
      <p:sp>
        <p:nvSpPr>
          <p:cNvPr id="17" name="TextBox 17"/>
          <p:cNvSpPr txBox="1"/>
          <p:nvPr/>
        </p:nvSpPr>
        <p:spPr>
          <a:xfrm>
            <a:off x="286216" y="7009032"/>
            <a:ext cx="3458068" cy="826733"/>
          </a:xfrm>
          <a:prstGeom prst="rect">
            <a:avLst/>
          </a:prstGeom>
        </p:spPr>
        <p:txBody>
          <a:bodyPr lIns="0" tIns="0" rIns="0" bIns="0" rtlCol="0" anchor="t">
            <a:spAutoFit/>
          </a:bodyPr>
          <a:lstStyle/>
          <a:p>
            <a:pPr algn="ctr">
              <a:lnSpc>
                <a:spcPts val="3239"/>
              </a:lnSpc>
            </a:pPr>
            <a:r>
              <a:rPr lang="en-US" sz="3207">
                <a:solidFill>
                  <a:srgbClr val="43B4BE"/>
                </a:solidFill>
                <a:latin typeface="Montserrat Classic"/>
              </a:rPr>
              <a:t>Application Segment</a:t>
            </a:r>
          </a:p>
        </p:txBody>
      </p:sp>
      <p:sp>
        <p:nvSpPr>
          <p:cNvPr id="18" name="TextBox 18"/>
          <p:cNvSpPr txBox="1"/>
          <p:nvPr/>
        </p:nvSpPr>
        <p:spPr>
          <a:xfrm>
            <a:off x="4108363" y="6839756"/>
            <a:ext cx="5806095" cy="967105"/>
          </a:xfrm>
          <a:prstGeom prst="rect">
            <a:avLst/>
          </a:prstGeom>
        </p:spPr>
        <p:txBody>
          <a:bodyPr lIns="0" tIns="0" rIns="0" bIns="0" rtlCol="0" anchor="t">
            <a:spAutoFit/>
          </a:bodyPr>
          <a:lstStyle/>
          <a:p>
            <a:pPr marL="604519" lvl="1" indent="-302260">
              <a:lnSpc>
                <a:spcPts val="3919"/>
              </a:lnSpc>
              <a:buFont typeface="Arial"/>
              <a:buChar char="•"/>
            </a:pPr>
            <a:r>
              <a:rPr lang="en-US" sz="2799">
                <a:solidFill>
                  <a:srgbClr val="FFFFFF"/>
                </a:solidFill>
                <a:latin typeface="Montserrat"/>
              </a:rPr>
              <a:t>Online Sales</a:t>
            </a:r>
          </a:p>
          <a:p>
            <a:pPr marL="604519" lvl="1" indent="-302260">
              <a:lnSpc>
                <a:spcPts val="3919"/>
              </a:lnSpc>
              <a:buFont typeface="Arial"/>
              <a:buChar char="•"/>
            </a:pPr>
            <a:r>
              <a:rPr lang="en-US" sz="2799">
                <a:solidFill>
                  <a:srgbClr val="FFFFFF"/>
                </a:solidFill>
                <a:latin typeface="Montserrat"/>
              </a:rPr>
              <a:t>Offline Sales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36242"/>
            <a:ext cx="10832989" cy="8950758"/>
          </a:xfrm>
          <a:custGeom>
            <a:rect l="l" t="t" r="r" b="b"/>
            <a:pathLst>
              <a:path w="10832989" h="8950758">
                <a:moveTo>
                  <a:pt x="0" y="0"/>
                </a:moveTo>
                <a:lnTo>
                  <a:pt x="10832989" y="0"/>
                </a:lnTo>
                <a:lnTo>
                  <a:pt x="10832989" y="8950758"/>
                </a:lnTo>
                <a:lnTo>
                  <a:pt x="0" y="89507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271967" y="27622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Outdoor Footwear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48514" r="0"/>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1E3048"/>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43B4BE"/>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E3048"/>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3B4BE"/>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E3048"/>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3B4BE"/>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909502" y="1962756"/>
            <a:ext cx="7143416" cy="2666999"/>
          </a:xfrm>
          <a:prstGeom prst="rect">
            <a:avLst/>
          </a:prstGeom>
        </p:spPr>
        <p:txBody>
          <a:bodyPr lIns="0" tIns="0" rIns="0" bIns="0" rtlCol="0" anchor="t">
            <a:spAutoFit/>
          </a:bodyPr>
          <a:lstStyle/>
          <a:p>
            <a:pPr>
              <a:lnSpc>
                <a:spcPts val="5249"/>
              </a:lnSpc>
            </a:pPr>
            <a:r>
              <a:rPr lang="en-US" sz="4999" spc="159">
                <a:solidFill>
                  <a:srgbClr val="FFFFFF"/>
                </a:solidFill>
                <a:latin typeface="Barlow"/>
              </a:rPr>
              <a:t>Technological Advancements and Sustainable Practices to Propel Market Growth</a:t>
            </a:r>
          </a:p>
        </p:txBody>
      </p:sp>
      <p:sp>
        <p:nvSpPr>
          <p:cNvPr id="18" name="TextBox 18"/>
          <p:cNvSpPr txBox="1"/>
          <p:nvPr/>
        </p:nvSpPr>
        <p:spPr>
          <a:xfrm>
            <a:off x="6909502" y="6112941"/>
            <a:ext cx="7108062" cy="2009775"/>
          </a:xfrm>
          <a:prstGeom prst="rect">
            <a:avLst/>
          </a:prstGeom>
        </p:spPr>
        <p:txBody>
          <a:bodyPr lIns="0" tIns="0" rIns="0" bIns="0" rtlCol="0" anchor="t">
            <a:spAutoFit/>
          </a:bodyPr>
          <a:lstStyle/>
          <a:p>
            <a:pPr>
              <a:lnSpc>
                <a:spcPts val="5249"/>
              </a:lnSpc>
            </a:pPr>
            <a:r>
              <a:rPr lang="en-US" sz="4999" spc="159">
                <a:solidFill>
                  <a:srgbClr val="FFFFFF"/>
                </a:solidFill>
                <a:latin typeface="Barlow"/>
              </a:rPr>
              <a:t>Seasonal Demand and Weather Dependency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55" b="0"/>
            </a:stretch>
          </a:blipFill>
        </p:spPr>
        <p:txBody>
          <a:bodyPr/>
          <a:lstStyle/>
          <a:p/>
        </p:txBody>
      </p:sp>
      <p:grpSp>
        <p:nvGrpSpPr>
          <p:cNvPr id="3" name="Group 3"/>
          <p:cNvGrpSpPr/>
          <p:nvPr/>
        </p:nvGrpSpPr>
        <p:grpSpPr>
          <a:xfrm>
            <a:off x="1741579" y="2057400"/>
            <a:ext cx="14380635" cy="6744893"/>
            <a:chExt cx="3787492" cy="1776433"/>
          </a:xfrm>
        </p:grpSpPr>
        <p:sp>
          <p:nvSpPr>
            <p:cNvPr id="4" name="Freeform 4"/>
            <p:cNvSpPr/>
            <p:nvPr/>
          </p:nvSpPr>
          <p:spPr>
            <a:xfrm>
              <a:off x="0" y="0"/>
              <a:ext cx="3787492" cy="1776433"/>
            </a:xfrm>
            <a:custGeom>
              <a:rect l="l" t="t" r="r" b="b"/>
              <a:pathLst>
                <a:path w="3787491" h="1776433">
                  <a:moveTo>
                    <a:pt x="0" y="0"/>
                  </a:moveTo>
                  <a:lnTo>
                    <a:pt x="3787492" y="0"/>
                  </a:lnTo>
                  <a:lnTo>
                    <a:pt x="3787492" y="1776433"/>
                  </a:lnTo>
                  <a:lnTo>
                    <a:pt x="0" y="1776433"/>
                  </a:lnTo>
                  <a:close/>
                </a:path>
              </a:pathLst>
            </a:custGeom>
            <a:solidFill>
              <a:srgbClr val="1E3048">
                <a:alpha val="69804"/>
              </a:srgbClr>
            </a:solidFill>
          </p:spPr>
          <p:txBody>
            <a:bodyPr/>
            <a:lstStyle/>
            <a:p/>
          </p:txBody>
        </p:sp>
        <p:sp>
          <p:nvSpPr>
            <p:cNvPr id="5" name="TextBox 5"/>
            <p:cNvSpPr txBox="1"/>
            <p:nvPr/>
          </p:nvSpPr>
          <p:spPr>
            <a:xfrm>
              <a:off x="0" y="-38100"/>
              <a:ext cx="3787492" cy="18145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22848" y="2358341"/>
            <a:ext cx="9242305" cy="757555"/>
          </a:xfrm>
          <a:prstGeom prst="rect">
            <a:avLst/>
          </a:prstGeom>
        </p:spPr>
        <p:txBody>
          <a:bodyPr lIns="0" tIns="0" rIns="0" bIns="0" rtlCol="0" anchor="t">
            <a:spAutoFit/>
          </a:bodyPr>
          <a:lstStyle/>
          <a:p>
            <a:pPr algn="ctr">
              <a:lnSpc>
                <a:spcPts val="5885"/>
              </a:lnSpc>
            </a:pPr>
            <a:r>
              <a:rPr lang="en-US" sz="5500">
                <a:solidFill>
                  <a:srgbClr val="FFFFFF"/>
                </a:solidFill>
                <a:latin typeface="Canva Sans"/>
              </a:rPr>
              <a:t>AUTHOR'S PERSPECTIVE</a:t>
            </a:r>
          </a:p>
        </p:txBody>
      </p:sp>
      <p:sp>
        <p:nvSpPr>
          <p:cNvPr id="7" name="TextBox 7"/>
          <p:cNvSpPr txBox="1"/>
          <p:nvPr/>
        </p:nvSpPr>
        <p:spPr>
          <a:xfrm>
            <a:off x="2192300" y="3601622"/>
            <a:ext cx="13664785" cy="4612641"/>
          </a:xfrm>
          <a:prstGeom prst="rect">
            <a:avLst/>
          </a:prstGeom>
        </p:spPr>
        <p:txBody>
          <a:bodyPr lIns="0" tIns="0" rIns="0" bIns="0" rtlCol="0" anchor="t">
            <a:spAutoFit/>
          </a:bodyPr>
          <a:lstStyle/>
          <a:p>
            <a:pPr marL="626101" lvl="1" indent="-313050">
              <a:lnSpc>
                <a:spcPts val="4059"/>
              </a:lnSpc>
              <a:buFont typeface="Arial"/>
              <a:buChar char="•"/>
            </a:pPr>
            <a:r>
              <a:rPr lang="en-US" sz="2899">
                <a:solidFill>
                  <a:srgbClr val="FFFFFF"/>
                </a:solidFill>
                <a:latin typeface="Canva Sans"/>
              </a:rPr>
              <a:t>The Global Outdoor Footwear Market is witnessing significant growth in the near future.</a:t>
            </a:r>
          </a:p>
          <a:p>
            <a:pPr marL="626101" lvl="1" indent="-313050">
              <a:lnSpc>
                <a:spcPts val="4059"/>
              </a:lnSpc>
              <a:buFont typeface="Arial"/>
              <a:buChar char="•"/>
            </a:pPr>
            <a:r>
              <a:rPr lang="en-US" sz="2899">
                <a:solidFill>
                  <a:srgbClr val="FFFFFF"/>
                </a:solidFill>
                <a:latin typeface="Canva Sans"/>
              </a:rPr>
              <a:t>Hiking is a popular outdoor activity across a broad demographic, driving the demand for durable, comfortable, and weather-resistant footwear.</a:t>
            </a:r>
          </a:p>
          <a:p>
            <a:pPr marL="626101" lvl="1" indent="-313050">
              <a:lnSpc>
                <a:spcPts val="4059"/>
              </a:lnSpc>
              <a:buFont typeface="Arial"/>
              <a:buChar char="•"/>
            </a:pPr>
            <a:r>
              <a:rPr lang="en-US" sz="2899">
                <a:solidFill>
                  <a:srgbClr val="FFFFFF"/>
                </a:solidFill>
                <a:latin typeface="Canva Sans"/>
              </a:rPr>
              <a:t>Trail running shoes offer lightweight construction, enhanced traction, and flexibility to navigate varying terrains.</a:t>
            </a:r>
          </a:p>
          <a:p>
            <a:pPr marL="626101" lvl="1" indent="-313050">
              <a:lnSpc>
                <a:spcPts val="4059"/>
              </a:lnSpc>
              <a:buFont typeface="Arial"/>
              <a:buChar char="•"/>
            </a:pPr>
            <a:r>
              <a:rPr lang="en-US" sz="2899">
                <a:solidFill>
                  <a:srgbClr val="FFFFFF"/>
                </a:solidFill>
                <a:latin typeface="Canva Sans"/>
              </a:rPr>
              <a:t>Traditional retail outlets, including specialty outdoor stores and department stores, have been the longstanding go-to for consumers seeking outdoor footwear.</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4136870"/>
            <a:ext cx="10573289" cy="6150130"/>
          </a:xfrm>
          <a:custGeom>
            <a:rect l="l" t="t" r="r" b="b"/>
            <a:pathLst>
              <a:path w="10573289" h="6150130">
                <a:moveTo>
                  <a:pt x="0" y="0"/>
                </a:moveTo>
                <a:lnTo>
                  <a:pt x="10573289" y="0"/>
                </a:lnTo>
                <a:lnTo>
                  <a:pt x="10573289" y="6150130"/>
                </a:lnTo>
                <a:lnTo>
                  <a:pt x="0" y="6150130"/>
                </a:lnTo>
                <a:lnTo>
                  <a:pt x="0" y="0"/>
                </a:lnTo>
                <a:close/>
              </a:path>
            </a:pathLst>
          </a:custGeom>
          <a:blipFill>
            <a:blip r:embed="rId2"/>
            <a:stretch>
              <a:fillRect/>
            </a:stretch>
          </a:blipFill>
        </p:spPr>
        <p:txBody>
          <a:bodyPr/>
          <a:lstStyle/>
          <a:p/>
        </p:txBody>
      </p:sp>
      <p:sp>
        <p:nvSpPr>
          <p:cNvPr id="3" name="Freeform 3"/>
          <p:cNvSpPr/>
          <p:nvPr/>
        </p:nvSpPr>
        <p:spPr>
          <a:xfrm>
            <a:off x="373327" y="2238757"/>
            <a:ext cx="6399983" cy="893842"/>
          </a:xfrm>
          <a:custGeom>
            <a:rect l="l" t="t" r="r" b="b"/>
            <a:pathLst>
              <a:path w="6399983" h="893842">
                <a:moveTo>
                  <a:pt x="0" y="0"/>
                </a:moveTo>
                <a:lnTo>
                  <a:pt x="6399983" y="0"/>
                </a:lnTo>
                <a:lnTo>
                  <a:pt x="6399983" y="893842"/>
                </a:lnTo>
                <a:lnTo>
                  <a:pt x="0" y="893842"/>
                </a:lnTo>
                <a:lnTo>
                  <a:pt x="0" y="0"/>
                </a:lnTo>
                <a:close/>
              </a:path>
            </a:pathLst>
          </a:custGeom>
          <a:blipFill>
            <a:blip r:embed="rId3"/>
            <a:stretch>
              <a:fillRect t="-148891" b="-148891"/>
            </a:stretch>
          </a:blipFill>
        </p:spPr>
        <p:txBody>
          <a:bodyPr/>
          <a:lstStyle/>
          <a:p/>
        </p:txBody>
      </p:sp>
      <p:sp>
        <p:nvSpPr>
          <p:cNvPr id="4" name="Freeform 4"/>
          <p:cNvSpPr/>
          <p:nvPr/>
        </p:nvSpPr>
        <p:spPr>
          <a:xfrm>
            <a:off x="7492500" y="2158120"/>
            <a:ext cx="4847112" cy="1377968"/>
          </a:xfrm>
          <a:custGeom>
            <a:rect l="l" t="t" r="r" b="b"/>
            <a:pathLst>
              <a:path w="4847112" h="1377968">
                <a:moveTo>
                  <a:pt x="0" y="0"/>
                </a:moveTo>
                <a:lnTo>
                  <a:pt x="4847112" y="0"/>
                </a:lnTo>
                <a:lnTo>
                  <a:pt x="4847112" y="1377968"/>
                </a:lnTo>
                <a:lnTo>
                  <a:pt x="0" y="1377968"/>
                </a:lnTo>
                <a:lnTo>
                  <a:pt x="0" y="0"/>
                </a:lnTo>
                <a:close/>
              </a:path>
            </a:pathLst>
          </a:custGeom>
          <a:blipFill>
            <a:blip r:embed="rId4"/>
            <a:stretch>
              <a:fillRect t="-46022" b="-44513"/>
            </a:stretch>
          </a:blipFill>
        </p:spPr>
        <p:txBody>
          <a:bodyPr/>
          <a:lstStyle/>
          <a:p/>
        </p:txBody>
      </p:sp>
      <p:sp>
        <p:nvSpPr>
          <p:cNvPr id="5" name="Freeform 5"/>
          <p:cNvSpPr/>
          <p:nvPr/>
        </p:nvSpPr>
        <p:spPr>
          <a:xfrm>
            <a:off x="13355155" y="1812199"/>
            <a:ext cx="3524315" cy="1723889"/>
          </a:xfrm>
          <a:custGeom>
            <a:rect l="l" t="t" r="r" b="b"/>
            <a:pathLst>
              <a:path w="3524314" h="1723889">
                <a:moveTo>
                  <a:pt x="0" y="0"/>
                </a:moveTo>
                <a:lnTo>
                  <a:pt x="3524315" y="0"/>
                </a:lnTo>
                <a:lnTo>
                  <a:pt x="3524315" y="1723889"/>
                </a:lnTo>
                <a:lnTo>
                  <a:pt x="0" y="1723889"/>
                </a:lnTo>
                <a:lnTo>
                  <a:pt x="0" y="0"/>
                </a:lnTo>
                <a:close/>
              </a:path>
            </a:pathLst>
          </a:custGeom>
          <a:blipFill>
            <a:blip r:embed="rId5"/>
            <a:stretch>
              <a:fillRect/>
            </a:stretch>
          </a:blipFill>
        </p:spPr>
        <p:txBody>
          <a:bodyPr/>
          <a:lstStyle/>
          <a:p/>
        </p:txBody>
      </p:sp>
      <p:sp>
        <p:nvSpPr>
          <p:cNvPr id="6" name="Freeform 6"/>
          <p:cNvSpPr/>
          <p:nvPr/>
        </p:nvSpPr>
        <p:spPr>
          <a:xfrm>
            <a:off x="7405387" y="3660157"/>
            <a:ext cx="3167902" cy="2013189"/>
          </a:xfrm>
          <a:custGeom>
            <a:rect l="l" t="t" r="r" b="b"/>
            <a:pathLst>
              <a:path w="3167902" h="2013189">
                <a:moveTo>
                  <a:pt x="0" y="0"/>
                </a:moveTo>
                <a:lnTo>
                  <a:pt x="3167902" y="0"/>
                </a:lnTo>
                <a:lnTo>
                  <a:pt x="3167902" y="2013189"/>
                </a:lnTo>
                <a:lnTo>
                  <a:pt x="0" y="2013189"/>
                </a:lnTo>
                <a:lnTo>
                  <a:pt x="0" y="0"/>
                </a:lnTo>
                <a:close/>
              </a:path>
            </a:pathLst>
          </a:custGeom>
          <a:blipFill>
            <a:blip r:embed="rId6"/>
            <a:stretch>
              <a:fillRect/>
            </a:stretch>
          </a:blipFill>
        </p:spPr>
        <p:txBody>
          <a:bodyPr/>
          <a:lstStyle/>
          <a:p/>
        </p:txBody>
      </p:sp>
      <p:sp>
        <p:nvSpPr>
          <p:cNvPr id="7" name="Freeform 7"/>
          <p:cNvSpPr/>
          <p:nvPr/>
        </p:nvSpPr>
        <p:spPr>
          <a:xfrm>
            <a:off x="11251041" y="4030531"/>
            <a:ext cx="5804712" cy="1112969"/>
          </a:xfrm>
          <a:custGeom>
            <a:rect l="l" t="t" r="r" b="b"/>
            <a:pathLst>
              <a:path w="5804712" h="1112969">
                <a:moveTo>
                  <a:pt x="0" y="0"/>
                </a:moveTo>
                <a:lnTo>
                  <a:pt x="5804712" y="0"/>
                </a:lnTo>
                <a:lnTo>
                  <a:pt x="5804712" y="1112969"/>
                </a:lnTo>
                <a:lnTo>
                  <a:pt x="0" y="1112969"/>
                </a:lnTo>
                <a:lnTo>
                  <a:pt x="0" y="0"/>
                </a:lnTo>
                <a:close/>
              </a:path>
            </a:pathLst>
          </a:custGeom>
          <a:blipFill>
            <a:blip r:embed="rId7"/>
            <a:stretch>
              <a:fillRect/>
            </a:stretch>
          </a:blipFill>
        </p:spPr>
        <p:txBody>
          <a:bodyPr/>
          <a:lstStyle/>
          <a:p/>
        </p:txBody>
      </p:sp>
      <p:sp>
        <p:nvSpPr>
          <p:cNvPr id="8" name="Freeform 8"/>
          <p:cNvSpPr/>
          <p:nvPr/>
        </p:nvSpPr>
        <p:spPr>
          <a:xfrm>
            <a:off x="10333492" y="5841131"/>
            <a:ext cx="3267786" cy="1410234"/>
          </a:xfrm>
          <a:custGeom>
            <a:rect l="l" t="t" r="r" b="b"/>
            <a:pathLst>
              <a:path w="3267785" h="1410234">
                <a:moveTo>
                  <a:pt x="0" y="0"/>
                </a:moveTo>
                <a:lnTo>
                  <a:pt x="3267786" y="0"/>
                </a:lnTo>
                <a:lnTo>
                  <a:pt x="3267786" y="1410233"/>
                </a:lnTo>
                <a:lnTo>
                  <a:pt x="0" y="1410233"/>
                </a:lnTo>
                <a:lnTo>
                  <a:pt x="0" y="0"/>
                </a:lnTo>
                <a:close/>
              </a:path>
            </a:pathLst>
          </a:custGeom>
          <a:blipFill>
            <a:blip r:embed="rId8"/>
            <a:stretch>
              <a:fillRect l="-12080" r="-11090" b="-24309"/>
            </a:stretch>
          </a:blipFill>
        </p:spPr>
        <p:txBody>
          <a:bodyPr/>
          <a:lstStyle/>
          <a:p/>
        </p:txBody>
      </p:sp>
      <p:sp>
        <p:nvSpPr>
          <p:cNvPr id="9" name="Freeform 9"/>
          <p:cNvSpPr/>
          <p:nvPr/>
        </p:nvSpPr>
        <p:spPr>
          <a:xfrm>
            <a:off x="13861923" y="5673346"/>
            <a:ext cx="4426077" cy="1538589"/>
          </a:xfrm>
          <a:custGeom>
            <a:rect l="l" t="t" r="r" b="b"/>
            <a:pathLst>
              <a:path w="4426077" h="1538589">
                <a:moveTo>
                  <a:pt x="0" y="0"/>
                </a:moveTo>
                <a:lnTo>
                  <a:pt x="4426077" y="0"/>
                </a:lnTo>
                <a:lnTo>
                  <a:pt x="4426077" y="1538589"/>
                </a:lnTo>
                <a:lnTo>
                  <a:pt x="0" y="1538589"/>
                </a:lnTo>
                <a:lnTo>
                  <a:pt x="0" y="0"/>
                </a:lnTo>
                <a:close/>
              </a:path>
            </a:pathLst>
          </a:custGeom>
          <a:blipFill>
            <a:blip r:embed="rId9"/>
            <a:stretch>
              <a:fillRect/>
            </a:stretch>
          </a:blipFill>
        </p:spPr>
        <p:txBody>
          <a:bodyPr/>
          <a:lstStyle/>
          <a:p/>
        </p:txBody>
      </p:sp>
      <p:sp>
        <p:nvSpPr>
          <p:cNvPr id="10" name="Freeform 10"/>
          <p:cNvSpPr/>
          <p:nvPr/>
        </p:nvSpPr>
        <p:spPr>
          <a:xfrm>
            <a:off x="10915644" y="7746664"/>
            <a:ext cx="2946279" cy="1763414"/>
          </a:xfrm>
          <a:custGeom>
            <a:rect l="l" t="t" r="r" b="b"/>
            <a:pathLst>
              <a:path w="2946279" h="1763413">
                <a:moveTo>
                  <a:pt x="0" y="0"/>
                </a:moveTo>
                <a:lnTo>
                  <a:pt x="2946279" y="0"/>
                </a:lnTo>
                <a:lnTo>
                  <a:pt x="2946279" y="1763414"/>
                </a:lnTo>
                <a:lnTo>
                  <a:pt x="0" y="1763414"/>
                </a:lnTo>
                <a:lnTo>
                  <a:pt x="0" y="0"/>
                </a:lnTo>
                <a:close/>
              </a:path>
            </a:pathLst>
          </a:custGeom>
          <a:blipFill>
            <a:blip r:embed="rId10"/>
            <a:stretch>
              <a:fillRect t="-30139" b="-36938"/>
            </a:stretch>
          </a:blipFill>
        </p:spPr>
        <p:txBody>
          <a:bodyPr/>
          <a:lstStyle/>
          <a:p/>
        </p:txBody>
      </p:sp>
      <p:sp>
        <p:nvSpPr>
          <p:cNvPr id="11" name="Freeform 11"/>
          <p:cNvSpPr/>
          <p:nvPr/>
        </p:nvSpPr>
        <p:spPr>
          <a:xfrm>
            <a:off x="14794914" y="7463248"/>
            <a:ext cx="2260839" cy="2330246"/>
          </a:xfrm>
          <a:custGeom>
            <a:rect l="l" t="t" r="r" b="b"/>
            <a:pathLst>
              <a:path w="2260839" h="2330246">
                <a:moveTo>
                  <a:pt x="0" y="0"/>
                </a:moveTo>
                <a:lnTo>
                  <a:pt x="2260839" y="0"/>
                </a:lnTo>
                <a:lnTo>
                  <a:pt x="2260839" y="2330246"/>
                </a:lnTo>
                <a:lnTo>
                  <a:pt x="0" y="2330246"/>
                </a:lnTo>
                <a:lnTo>
                  <a:pt x="0" y="0"/>
                </a:lnTo>
                <a:close/>
              </a:path>
            </a:pathLst>
          </a:custGeom>
          <a:blipFill>
            <a:blip r:embed="rId11"/>
            <a:stretch>
              <a:fillRect/>
            </a:stretch>
          </a:blipFill>
        </p:spPr>
        <p:txBody>
          <a:bodyPr/>
          <a:lstStyle/>
          <a:p/>
        </p:txBody>
      </p:sp>
      <p:sp>
        <p:nvSpPr>
          <p:cNvPr id="12" name="TextBox 12"/>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p8nbj4b"/>
              </a:rPr>
              <a:t>https://tinyurl.com/3p8nbj4b</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Outdoor Footwear Market Report 2024</dc:title>
  <cp:lastModifiedBy>decipher market</cp:lastModifiedBy>
  <cp:revision>2</cp:revision>
  <dcterms:created xsi:type="dcterms:W3CDTF">2006-08-16T00:00:00Z</dcterms:created>
  <dcterms:modified xsi:type="dcterms:W3CDTF">2024-04-13T02:26:10Z</dcterms:modified>
</cp:coreProperties>
</file>