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Arimo" panose="020B0604020202020204" charset="0"/>
      <p:regular r:id="rId12"/>
    </p:embeddedFont>
    <p:embeddedFont>
      <p:font typeface="Barlow" panose="00000500000000000000" pitchFamily="2" charset="0"/>
      <p:regular r:id="rId13"/>
    </p:embeddedFont>
    <p:embeddedFont>
      <p:font typeface="Canva Sans" panose="020B0604020202020204" charset="0"/>
      <p:regular r:id="rId14"/>
    </p:embeddedFont>
    <p:embeddedFont>
      <p:font typeface="Canva Sans Bold" panose="020B0604020202020204" charset="0"/>
      <p:regular r:id="rId15"/>
    </p:embeddedFont>
    <p:embeddedFont>
      <p:font typeface="DM Sans" pitchFamily="2" charset="0"/>
      <p:regular r:id="rId16"/>
    </p:embeddedFont>
    <p:embeddedFont>
      <p:font typeface="Garet Bold" panose="020B0604020202020204" charset="0"/>
      <p:regular r:id="rId17"/>
    </p:embeddedFont>
    <p:embeddedFont>
      <p:font typeface="Georgia Pro Bold" panose="020B0604020202020204" charset="0"/>
      <p:regular r:id="rId18"/>
    </p:embeddedFont>
    <p:embeddedFont>
      <p:font typeface="Lato" panose="020F0502020204030203" pitchFamily="34" charset="0"/>
      <p:regular r:id="rId19"/>
    </p:embeddedFont>
    <p:embeddedFont>
      <p:font typeface="Lato Bold" panose="020F0502020204030203" charset="0"/>
      <p:regular r:id="rId20"/>
    </p:embeddedFont>
    <p:embeddedFont>
      <p:font typeface="Montserrat" panose="00000500000000000000" pitchFamily="2" charset="0"/>
      <p:regular r:id="rId21"/>
    </p:embeddedFont>
    <p:embeddedFont>
      <p:font typeface="Montserrat Classic" panose="020B0604020202020204" charset="0"/>
      <p:regular r:id="rId22"/>
    </p:embeddedFont>
    <p:embeddedFont>
      <p:font typeface="Poppins" panose="00000500000000000000" pitchFamily="2" charset="0"/>
      <p:regular r:id="rId23"/>
    </p:embeddedFont>
    <p:embeddedFont>
      <p:font typeface="Poppins Bold" panose="00000800000000000000" charset="0"/>
      <p:regular r:id="rId24"/>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font" Target="fonts/font13.fntdata"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heme" Target="theme/theme1.xml" /><Relationship Id="rId28"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hyperlink" Target="https://tinyurl.com/4ck9kk7c"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l="-18877" r="-18877"/>
            </a:stretch>
          </a:blipFill>
        </p:spPr>
        <p:txBody>
          <a:bodyPr/>
          <a:lstStyle/>
          <a:p/>
        </p:txBody>
      </p:sp>
      <p:grpSp>
        <p:nvGrpSpPr>
          <p:cNvPr id="3" name="Group 3"/>
          <p:cNvGrpSpPr/>
          <p:nvPr/>
        </p:nvGrpSpPr>
        <p:grpSpPr>
          <a:xfrm>
            <a:off x="0" y="0"/>
            <a:ext cx="9574601" cy="10287000"/>
            <a:chExt cx="2521706" cy="2709333"/>
          </a:xfrm>
        </p:grpSpPr>
        <p:sp>
          <p:nvSpPr>
            <p:cNvPr id="4" name="Freeform 4"/>
            <p:cNvSpPr/>
            <p:nvPr/>
          </p:nvSpPr>
          <p:spPr>
            <a:xfrm>
              <a:off x="0" y="0"/>
              <a:ext cx="2521706" cy="2709333"/>
            </a:xfrm>
            <a:custGeom>
              <a:rect l="l" t="t" r="r" b="b"/>
              <a:pathLst>
                <a:path w="2521706" h="2709333">
                  <a:moveTo>
                    <a:pt x="0" y="0"/>
                  </a:moveTo>
                  <a:lnTo>
                    <a:pt x="2521706" y="0"/>
                  </a:lnTo>
                  <a:lnTo>
                    <a:pt x="2521706" y="2709333"/>
                  </a:lnTo>
                  <a:lnTo>
                    <a:pt x="0" y="2709333"/>
                  </a:lnTo>
                  <a:close/>
                </a:path>
              </a:pathLst>
            </a:custGeom>
            <a:solidFill>
              <a:srgbClr val="000000">
                <a:alpha val="37647"/>
              </a:srgbClr>
            </a:solidFill>
          </p:spPr>
          <p:txBody>
            <a:bodyPr/>
            <a:lstStyle/>
            <a:p/>
          </p:txBody>
        </p:sp>
        <p:sp>
          <p:nvSpPr>
            <p:cNvPr id="5" name="TextBox 5"/>
            <p:cNvSpPr txBox="1"/>
            <p:nvPr/>
          </p:nvSpPr>
          <p:spPr>
            <a:xfrm>
              <a:off x="0" y="-38100"/>
              <a:ext cx="2521706"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331731" y="9437705"/>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7" name="TextBox 7"/>
          <p:cNvSpPr txBox="1"/>
          <p:nvPr/>
        </p:nvSpPr>
        <p:spPr>
          <a:xfrm>
            <a:off x="165866" y="3932048"/>
            <a:ext cx="15302734" cy="2462213"/>
          </a:xfrm>
          <a:prstGeom prst="rect">
            <a:avLst/>
          </a:prstGeom>
        </p:spPr>
        <p:txBody>
          <a:bodyPr wrap="square" lIns="0" tIns="0" rIns="0" bIns="0" rtlCol="0" anchor="t">
            <a:spAutoFit/>
          </a:bodyPr>
          <a:lstStyle/>
          <a:p>
            <a:pPr>
              <a:lnSpc>
                <a:spcPts val="4801"/>
              </a:lnSpc>
            </a:pPr>
            <a:r>
              <a:rPr lang="en-US" sz="4899">
                <a:solidFill>
                  <a:srgbClr val="FFFFFF"/>
                </a:solidFill>
                <a:latin typeface="Arimo"/>
              </a:rPr>
              <a:t>GLOBAL </a:t>
            </a:r>
          </a:p>
          <a:p>
            <a:pPr>
              <a:lnSpc>
                <a:spcPts val="4801"/>
              </a:lnSpc>
            </a:pPr>
            <a:r>
              <a:rPr lang="en-US" sz="4899">
                <a:solidFill>
                  <a:srgbClr val="FFFFFF"/>
                </a:solidFill>
                <a:latin typeface="Arimo"/>
              </a:rPr>
              <a:t>ORGANIC VEGETABLE SEEDS</a:t>
            </a:r>
          </a:p>
          <a:p>
            <a:pPr>
              <a:lnSpc>
                <a:spcPts val="4801"/>
              </a:lnSpc>
            </a:pPr>
            <a:r>
              <a:rPr lang="en-US" sz="4899">
                <a:solidFill>
                  <a:srgbClr val="FFFFFF"/>
                </a:solidFill>
                <a:latin typeface="Arimo"/>
              </a:rPr>
              <a:t>MARKET REPORT </a:t>
            </a:r>
          </a:p>
          <a:p>
            <a:pPr>
              <a:lnSpc>
                <a:spcPts val="4801"/>
              </a:lnSpc>
            </a:pPr>
            <a:r>
              <a:rPr lang="en-US" sz="4899">
                <a:solidFill>
                  <a:srgbClr val="FFFFFF"/>
                </a:solidFill>
                <a:latin typeface="Arimo"/>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7777" b="0"/>
            </a:stretch>
          </a:blipFill>
        </p:spPr>
        <p:txBody>
          <a:bodyPr/>
          <a:lstStyle/>
          <a:p/>
        </p:txBody>
      </p:sp>
      <p:grpSp>
        <p:nvGrpSpPr>
          <p:cNvPr id="3" name="Group 3"/>
          <p:cNvGrpSpPr/>
          <p:nvPr/>
        </p:nvGrpSpPr>
        <p:grpSpPr>
          <a:xfrm>
            <a:off x="1146522" y="1731284"/>
            <a:ext cx="15994955" cy="6824432"/>
            <a:chExt cx="4212663" cy="1797381"/>
          </a:xfrm>
        </p:grpSpPr>
        <p:sp>
          <p:nvSpPr>
            <p:cNvPr id="4" name="Freeform 4"/>
            <p:cNvSpPr/>
            <p:nvPr/>
          </p:nvSpPr>
          <p:spPr>
            <a:xfrm>
              <a:off x="0" y="0"/>
              <a:ext cx="4212663" cy="1797381"/>
            </a:xfrm>
            <a:custGeom>
              <a:rect l="l" t="t" r="r" b="b"/>
              <a:pathLst>
                <a:path w="4212663" h="1797381">
                  <a:moveTo>
                    <a:pt x="0" y="0"/>
                  </a:moveTo>
                  <a:lnTo>
                    <a:pt x="4212663" y="0"/>
                  </a:lnTo>
                  <a:lnTo>
                    <a:pt x="4212663" y="1797381"/>
                  </a:lnTo>
                  <a:lnTo>
                    <a:pt x="0" y="1797381"/>
                  </a:lnTo>
                  <a:close/>
                </a:path>
              </a:pathLst>
            </a:custGeom>
            <a:solidFill>
              <a:srgbClr val="000000">
                <a:alpha val="69804"/>
              </a:srgbClr>
            </a:solidFill>
          </p:spPr>
          <p:txBody>
            <a:bodyPr/>
            <a:lstStyle/>
            <a:p/>
          </p:txBody>
        </p:sp>
        <p:sp>
          <p:nvSpPr>
            <p:cNvPr id="5" name="TextBox 5"/>
            <p:cNvSpPr txBox="1"/>
            <p:nvPr/>
          </p:nvSpPr>
          <p:spPr>
            <a:xfrm>
              <a:off x="0" y="-38100"/>
              <a:ext cx="4212663" cy="1835481"/>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5091867" y="2122029"/>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
        <p:nvSpPr>
          <p:cNvPr id="7" name="TextBox 7"/>
          <p:cNvSpPr txBox="1"/>
          <p:nvPr/>
        </p:nvSpPr>
        <p:spPr>
          <a:xfrm>
            <a:off x="1323999" y="3145506"/>
            <a:ext cx="15663543" cy="4686301"/>
          </a:xfrm>
          <a:prstGeom prst="rect">
            <a:avLst/>
          </a:prstGeom>
        </p:spPr>
        <p:txBody>
          <a:bodyPr lIns="0" tIns="0" rIns="0" bIns="0" rtlCol="0" anchor="t">
            <a:spAutoFit/>
          </a:bodyPr>
          <a:lstStyle/>
          <a:p>
            <a:pPr>
              <a:lnSpc>
                <a:spcPts val="4199"/>
              </a:lnSpc>
              <a:spcBef>
                <a:spcPct val="0"/>
              </a:spcBef>
            </a:pPr>
            <a:r>
              <a:rPr lang="en-US" sz="2999">
                <a:solidFill>
                  <a:srgbClr val="FFFFFF"/>
                </a:solidFill>
                <a:latin typeface="Canva Sans"/>
              </a:rPr>
              <a:t>The Organic Vegetable Seeds market is a subset of the larger organic agriculture industry, focusing specifically on the production and distribution of seeds for organic vegetable crops. Organic farming practices emphasize the use of natural fertilizers, crop rotation, and biological pest control methods, avoiding the use of synthetic chemicals and genetically modified organisms.Organic vegetable seeds are in higher demand than organic fruit seeds. Consumers are becoming more aware of the toxic chemical compounds found in their daily vegetable diets, as vegetables are typically grown with fertilisers and harmful pesticides. Organic vegetable seeds are in high demand throughout the world, fuelling the organic vegetable seed market.</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8888" b="-8888"/>
            </a:stretch>
          </a:blipFill>
        </p:spPr>
        <p:txBody>
          <a:bodyPr/>
          <a:lstStyle/>
          <a:p/>
        </p:txBody>
      </p:sp>
      <p:grpSp>
        <p:nvGrpSpPr>
          <p:cNvPr id="3" name="Group 3"/>
          <p:cNvGrpSpPr/>
          <p:nvPr/>
        </p:nvGrpSpPr>
        <p:grpSpPr>
          <a:xfrm>
            <a:off x="405871" y="5831425"/>
            <a:ext cx="8674335" cy="2626148"/>
            <a:chExt cx="860407" cy="260488"/>
          </a:xfrm>
        </p:grpSpPr>
        <p:sp>
          <p:nvSpPr>
            <p:cNvPr id="4" name="Freeform 4"/>
            <p:cNvSpPr/>
            <p:nvPr/>
          </p:nvSpPr>
          <p:spPr>
            <a:xfrm>
              <a:off x="0" y="0"/>
              <a:ext cx="860407" cy="260488"/>
            </a:xfrm>
            <a:custGeom>
              <a:rect l="l" t="t" r="r" b="b"/>
              <a:pathLst>
                <a:path w="860407" h="260488">
                  <a:moveTo>
                    <a:pt x="89251" y="0"/>
                  </a:moveTo>
                  <a:lnTo>
                    <a:pt x="771156" y="0"/>
                  </a:lnTo>
                  <a:cubicBezTo>
                    <a:pt x="820448" y="0"/>
                    <a:pt x="860407" y="39959"/>
                    <a:pt x="860407" y="89251"/>
                  </a:cubicBezTo>
                  <a:lnTo>
                    <a:pt x="860407" y="171237"/>
                  </a:lnTo>
                  <a:cubicBezTo>
                    <a:pt x="860407" y="220529"/>
                    <a:pt x="820448" y="260488"/>
                    <a:pt x="771156" y="260488"/>
                  </a:cubicBezTo>
                  <a:lnTo>
                    <a:pt x="89251" y="260488"/>
                  </a:lnTo>
                  <a:cubicBezTo>
                    <a:pt x="39959" y="260488"/>
                    <a:pt x="0" y="220529"/>
                    <a:pt x="0" y="171237"/>
                  </a:cubicBezTo>
                  <a:lnTo>
                    <a:pt x="0" y="89251"/>
                  </a:lnTo>
                  <a:cubicBezTo>
                    <a:pt x="0" y="39959"/>
                    <a:pt x="39959" y="0"/>
                    <a:pt x="89251" y="0"/>
                  </a:cubicBezTo>
                  <a:close/>
                </a:path>
              </a:pathLst>
            </a:custGeom>
            <a:solidFill>
              <a:srgbClr val="3E250B"/>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762955" y="6154092"/>
            <a:ext cx="2118725" cy="2116076"/>
          </a:xfrm>
          <a:custGeom>
            <a:rect l="l" t="t" r="r" b="b"/>
            <a:pathLst>
              <a:path w="2118725" h="2116076">
                <a:moveTo>
                  <a:pt x="0" y="0"/>
                </a:moveTo>
                <a:lnTo>
                  <a:pt x="2118725" y="0"/>
                </a:lnTo>
                <a:lnTo>
                  <a:pt x="2118725" y="2116077"/>
                </a:lnTo>
                <a:lnTo>
                  <a:pt x="0" y="2116077"/>
                </a:lnTo>
                <a:lnTo>
                  <a:pt x="0" y="0"/>
                </a:lnTo>
                <a:close/>
              </a:path>
            </a:pathLst>
          </a:custGeom>
          <a:blipFill>
            <a:blip r:embed="rId3"/>
            <a:stretch>
              <a:fillRect/>
            </a:stretch>
          </a:blipFill>
        </p:spPr>
        <p:txBody>
          <a:bodyPr/>
          <a:lstStyle/>
          <a:p/>
        </p:txBody>
      </p:sp>
      <p:grpSp>
        <p:nvGrpSpPr>
          <p:cNvPr id="7" name="Group 7"/>
          <p:cNvGrpSpPr/>
          <p:nvPr/>
        </p:nvGrpSpPr>
        <p:grpSpPr>
          <a:xfrm>
            <a:off x="713557" y="6069411"/>
            <a:ext cx="2087522" cy="2087522"/>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27587" y="0"/>
            <a:ext cx="18415588" cy="1372965"/>
            <a:chExt cx="4850196" cy="361604"/>
          </a:xfrm>
        </p:grpSpPr>
        <p:sp>
          <p:nvSpPr>
            <p:cNvPr id="11" name="Freeform 11"/>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12" name="TextBox 12"/>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405871" y="2952088"/>
            <a:ext cx="8674335" cy="2626148"/>
            <a:chExt cx="860407" cy="260488"/>
          </a:xfrm>
        </p:grpSpPr>
        <p:sp>
          <p:nvSpPr>
            <p:cNvPr id="14" name="Freeform 14"/>
            <p:cNvSpPr/>
            <p:nvPr/>
          </p:nvSpPr>
          <p:spPr>
            <a:xfrm>
              <a:off x="0" y="0"/>
              <a:ext cx="860407" cy="260488"/>
            </a:xfrm>
            <a:custGeom>
              <a:rect l="l" t="t" r="r" b="b"/>
              <a:pathLst>
                <a:path w="860407" h="260488">
                  <a:moveTo>
                    <a:pt x="89251" y="0"/>
                  </a:moveTo>
                  <a:lnTo>
                    <a:pt x="771156" y="0"/>
                  </a:lnTo>
                  <a:cubicBezTo>
                    <a:pt x="820448" y="0"/>
                    <a:pt x="860407" y="39959"/>
                    <a:pt x="860407" y="89251"/>
                  </a:cubicBezTo>
                  <a:lnTo>
                    <a:pt x="860407" y="171237"/>
                  </a:lnTo>
                  <a:cubicBezTo>
                    <a:pt x="860407" y="220529"/>
                    <a:pt x="820448" y="260488"/>
                    <a:pt x="771156" y="260488"/>
                  </a:cubicBezTo>
                  <a:lnTo>
                    <a:pt x="89251" y="260488"/>
                  </a:lnTo>
                  <a:cubicBezTo>
                    <a:pt x="39959" y="260488"/>
                    <a:pt x="0" y="220529"/>
                    <a:pt x="0" y="171237"/>
                  </a:cubicBezTo>
                  <a:lnTo>
                    <a:pt x="0" y="89251"/>
                  </a:lnTo>
                  <a:cubicBezTo>
                    <a:pt x="0" y="39959"/>
                    <a:pt x="39959" y="0"/>
                    <a:pt x="89251" y="0"/>
                  </a:cubicBezTo>
                  <a:close/>
                </a:path>
              </a:pathLst>
            </a:custGeom>
            <a:solidFill>
              <a:srgbClr val="3E250B"/>
            </a:solidFill>
          </p:spPr>
          <p:txBody>
            <a:bodyPr/>
            <a:lstStyle/>
            <a:p/>
          </p:txBody>
        </p:sp>
        <p:sp>
          <p:nvSpPr>
            <p:cNvPr id="15" name="TextBox 1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6" name="Freeform 16"/>
          <p:cNvSpPr/>
          <p:nvPr/>
        </p:nvSpPr>
        <p:spPr>
          <a:xfrm>
            <a:off x="762955" y="3274756"/>
            <a:ext cx="2118725" cy="2116076"/>
          </a:xfrm>
          <a:custGeom>
            <a:rect l="l" t="t" r="r" b="b"/>
            <a:pathLst>
              <a:path w="2118725" h="2116076">
                <a:moveTo>
                  <a:pt x="0" y="0"/>
                </a:moveTo>
                <a:lnTo>
                  <a:pt x="2118725" y="0"/>
                </a:lnTo>
                <a:lnTo>
                  <a:pt x="2118725" y="2116076"/>
                </a:lnTo>
                <a:lnTo>
                  <a:pt x="0" y="2116076"/>
                </a:lnTo>
                <a:lnTo>
                  <a:pt x="0" y="0"/>
                </a:lnTo>
                <a:close/>
              </a:path>
            </a:pathLst>
          </a:custGeom>
          <a:blipFill>
            <a:blip r:embed="rId3"/>
            <a:stretch>
              <a:fillRect/>
            </a:stretch>
          </a:blipFill>
        </p:spPr>
        <p:txBody>
          <a:bodyPr/>
          <a:lstStyle/>
          <a:p/>
        </p:txBody>
      </p:sp>
      <p:grpSp>
        <p:nvGrpSpPr>
          <p:cNvPr id="17" name="Group 17"/>
          <p:cNvGrpSpPr/>
          <p:nvPr/>
        </p:nvGrpSpPr>
        <p:grpSpPr>
          <a:xfrm>
            <a:off x="713557" y="3190074"/>
            <a:ext cx="2087522" cy="2087522"/>
            <a:chExt cx="812800" cy="812800"/>
          </a:xfrm>
        </p:grpSpPr>
        <p:sp>
          <p:nvSpPr>
            <p:cNvPr id="18" name="Freeform 1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9" name="TextBox 1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0" name="TextBox 20"/>
          <p:cNvSpPr txBox="1"/>
          <p:nvPr/>
        </p:nvSpPr>
        <p:spPr>
          <a:xfrm>
            <a:off x="992718" y="6608209"/>
            <a:ext cx="1529200" cy="1280154"/>
          </a:xfrm>
          <a:prstGeom prst="rect">
            <a:avLst/>
          </a:prstGeom>
        </p:spPr>
        <p:txBody>
          <a:bodyPr lIns="0" tIns="0" rIns="0" bIns="0" rtlCol="0" anchor="t">
            <a:spAutoFit/>
          </a:bodyPr>
          <a:lstStyle/>
          <a:p>
            <a:pPr algn="ctr">
              <a:lnSpc>
                <a:spcPts val="3062"/>
              </a:lnSpc>
            </a:pPr>
            <a:r>
              <a:rPr lang="en-US" sz="4503">
                <a:solidFill>
                  <a:srgbClr val="1E3048"/>
                </a:solidFill>
                <a:latin typeface="Poppins Bold"/>
              </a:rPr>
              <a:t>2024- 2031</a:t>
            </a:r>
          </a:p>
        </p:txBody>
      </p:sp>
      <p:sp>
        <p:nvSpPr>
          <p:cNvPr id="21" name="TextBox 21"/>
          <p:cNvSpPr txBox="1"/>
          <p:nvPr/>
        </p:nvSpPr>
        <p:spPr>
          <a:xfrm>
            <a:off x="2801079" y="6157738"/>
            <a:ext cx="5828226" cy="1730625"/>
          </a:xfrm>
          <a:prstGeom prst="rect">
            <a:avLst/>
          </a:prstGeom>
        </p:spPr>
        <p:txBody>
          <a:bodyPr lIns="0" tIns="0" rIns="0" bIns="0" rtlCol="0" anchor="t">
            <a:spAutoFit/>
          </a:bodyPr>
          <a:lstStyle/>
          <a:p>
            <a:pPr algn="ctr">
              <a:lnSpc>
                <a:spcPts val="6757"/>
              </a:lnSpc>
            </a:pPr>
            <a:r>
              <a:rPr lang="en-US" sz="4827">
                <a:solidFill>
                  <a:srgbClr val="FFFFFF"/>
                </a:solidFill>
                <a:latin typeface="Poppins"/>
              </a:rPr>
              <a:t>CAGR</a:t>
            </a:r>
          </a:p>
          <a:p>
            <a:pPr algn="ctr">
              <a:lnSpc>
                <a:spcPts val="6757"/>
              </a:lnSpc>
              <a:spcBef>
                <a:spcPct val="0"/>
              </a:spcBef>
            </a:pPr>
            <a:r>
              <a:rPr lang="en-US" sz="4827">
                <a:solidFill>
                  <a:srgbClr val="FFFFFF"/>
                </a:solidFill>
                <a:latin typeface="Poppins"/>
              </a:rPr>
              <a:t>13.40%</a:t>
            </a:r>
          </a:p>
        </p:txBody>
      </p:sp>
      <p:sp>
        <p:nvSpPr>
          <p:cNvPr id="22" name="TextBox 22"/>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3" name="TextBox 23"/>
          <p:cNvSpPr txBox="1"/>
          <p:nvPr/>
        </p:nvSpPr>
        <p:spPr>
          <a:xfrm>
            <a:off x="992718" y="4072159"/>
            <a:ext cx="1529200" cy="504326"/>
          </a:xfrm>
          <a:prstGeom prst="rect">
            <a:avLst/>
          </a:prstGeom>
        </p:spPr>
        <p:txBody>
          <a:bodyPr lIns="0" tIns="0" rIns="0" bIns="0" rtlCol="0" anchor="t">
            <a:spAutoFit/>
          </a:bodyPr>
          <a:lstStyle/>
          <a:p>
            <a:pPr algn="ctr">
              <a:lnSpc>
                <a:spcPts val="3062"/>
              </a:lnSpc>
            </a:pPr>
            <a:r>
              <a:rPr lang="en-US" sz="4503">
                <a:solidFill>
                  <a:srgbClr val="1E3048"/>
                </a:solidFill>
                <a:latin typeface="Poppins Bold"/>
              </a:rPr>
              <a:t>2024</a:t>
            </a:r>
          </a:p>
        </p:txBody>
      </p:sp>
      <p:sp>
        <p:nvSpPr>
          <p:cNvPr id="24" name="TextBox 24"/>
          <p:cNvSpPr txBox="1"/>
          <p:nvPr/>
        </p:nvSpPr>
        <p:spPr>
          <a:xfrm>
            <a:off x="2801079" y="3278401"/>
            <a:ext cx="6279127" cy="1730625"/>
          </a:xfrm>
          <a:prstGeom prst="rect">
            <a:avLst/>
          </a:prstGeom>
        </p:spPr>
        <p:txBody>
          <a:bodyPr lIns="0" tIns="0" rIns="0" bIns="0" rtlCol="0" anchor="t">
            <a:spAutoFit/>
          </a:bodyPr>
          <a:lstStyle/>
          <a:p>
            <a:pPr algn="ctr">
              <a:lnSpc>
                <a:spcPts val="6757"/>
              </a:lnSpc>
            </a:pPr>
            <a:r>
              <a:rPr lang="en-US" sz="4827">
                <a:solidFill>
                  <a:srgbClr val="FFFFFF"/>
                </a:solidFill>
                <a:latin typeface="Poppins"/>
              </a:rPr>
              <a:t>MARKET SIZE</a:t>
            </a:r>
          </a:p>
          <a:p>
            <a:pPr algn="ctr">
              <a:lnSpc>
                <a:spcPts val="6757"/>
              </a:lnSpc>
              <a:spcBef>
                <a:spcPct val="0"/>
              </a:spcBef>
            </a:pPr>
            <a:r>
              <a:rPr lang="en-US" sz="4827">
                <a:solidFill>
                  <a:srgbClr val="FFFFFF"/>
                </a:solidFill>
                <a:latin typeface="Poppins"/>
              </a:rPr>
              <a:t>USD 3215.2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255500" y="1621265"/>
            <a:ext cx="6586935" cy="4209436"/>
            <a:chExt cx="8147208" cy="5206541"/>
          </a:xfrm>
        </p:grpSpPr>
        <p:sp>
          <p:nvSpPr>
            <p:cNvPr id="7" name="Freeform 7"/>
            <p:cNvSpPr/>
            <p:nvPr/>
          </p:nvSpPr>
          <p:spPr>
            <a:xfrm>
              <a:off x="0" y="0"/>
              <a:ext cx="8147208" cy="5206541"/>
            </a:xfrm>
            <a:custGeom>
              <a:rect l="l" t="t" r="r" b="b"/>
              <a:pathLst>
                <a:path w="8147208" h="5206541">
                  <a:moveTo>
                    <a:pt x="8022748" y="5206541"/>
                  </a:moveTo>
                  <a:lnTo>
                    <a:pt x="124460" y="5206541"/>
                  </a:lnTo>
                  <a:cubicBezTo>
                    <a:pt x="55880" y="5206541"/>
                    <a:pt x="0" y="5150661"/>
                    <a:pt x="0" y="5082081"/>
                  </a:cubicBezTo>
                  <a:lnTo>
                    <a:pt x="0" y="124460"/>
                  </a:lnTo>
                  <a:cubicBezTo>
                    <a:pt x="0" y="55880"/>
                    <a:pt x="55880" y="0"/>
                    <a:pt x="124460" y="0"/>
                  </a:cubicBezTo>
                  <a:lnTo>
                    <a:pt x="8022748" y="0"/>
                  </a:lnTo>
                  <a:cubicBezTo>
                    <a:pt x="8091328" y="0"/>
                    <a:pt x="8147208" y="55880"/>
                    <a:pt x="8147208" y="124460"/>
                  </a:cubicBezTo>
                  <a:lnTo>
                    <a:pt x="8147208" y="5082081"/>
                  </a:lnTo>
                  <a:cubicBezTo>
                    <a:pt x="8147208" y="5150661"/>
                    <a:pt x="8091328" y="5206541"/>
                    <a:pt x="8022748" y="5206541"/>
                  </a:cubicBezTo>
                  <a:close/>
                </a:path>
              </a:pathLst>
            </a:custGeom>
            <a:solidFill>
              <a:srgbClr val="452619"/>
            </a:solidFill>
          </p:spPr>
          <p:txBody>
            <a:bodyPr/>
            <a:lstStyle/>
            <a:p/>
          </p:txBody>
        </p:sp>
      </p:grpSp>
      <p:grpSp>
        <p:nvGrpSpPr>
          <p:cNvPr id="8" name="Group 8"/>
          <p:cNvGrpSpPr/>
          <p:nvPr/>
        </p:nvGrpSpPr>
        <p:grpSpPr>
          <a:xfrm rot="5400000">
            <a:off x="1357539" y="1593960"/>
            <a:ext cx="831613" cy="3546690"/>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255500" y="6681082"/>
            <a:ext cx="6586935" cy="2996413"/>
            <a:chExt cx="8147208" cy="3706185"/>
          </a:xfrm>
        </p:grpSpPr>
        <p:sp>
          <p:nvSpPr>
            <p:cNvPr id="11" name="Freeform 11"/>
            <p:cNvSpPr/>
            <p:nvPr/>
          </p:nvSpPr>
          <p:spPr>
            <a:xfrm>
              <a:off x="0" y="0"/>
              <a:ext cx="8147208" cy="3706185"/>
            </a:xfrm>
            <a:custGeom>
              <a:rect l="l" t="t" r="r" b="b"/>
              <a:pathLst>
                <a:path w="8147208" h="3706185">
                  <a:moveTo>
                    <a:pt x="8022748" y="3706185"/>
                  </a:moveTo>
                  <a:lnTo>
                    <a:pt x="124460" y="3706185"/>
                  </a:lnTo>
                  <a:cubicBezTo>
                    <a:pt x="55880" y="3706185"/>
                    <a:pt x="0" y="3650305"/>
                    <a:pt x="0" y="3581725"/>
                  </a:cubicBezTo>
                  <a:lnTo>
                    <a:pt x="0" y="124460"/>
                  </a:lnTo>
                  <a:cubicBezTo>
                    <a:pt x="0" y="55880"/>
                    <a:pt x="55880" y="0"/>
                    <a:pt x="124460" y="0"/>
                  </a:cubicBezTo>
                  <a:lnTo>
                    <a:pt x="8022748" y="0"/>
                  </a:lnTo>
                  <a:cubicBezTo>
                    <a:pt x="8091328" y="0"/>
                    <a:pt x="8147208" y="55880"/>
                    <a:pt x="8147208" y="124460"/>
                  </a:cubicBezTo>
                  <a:lnTo>
                    <a:pt x="8147208" y="3581725"/>
                  </a:lnTo>
                  <a:cubicBezTo>
                    <a:pt x="8147208" y="3650305"/>
                    <a:pt x="8091328" y="3706185"/>
                    <a:pt x="8022748" y="3706185"/>
                  </a:cubicBezTo>
                  <a:close/>
                </a:path>
              </a:pathLst>
            </a:custGeom>
            <a:solidFill>
              <a:srgbClr val="7B5037"/>
            </a:solidFill>
          </p:spPr>
          <p:txBody>
            <a:bodyPr/>
            <a:lstStyle/>
            <a:p/>
          </p:txBody>
        </p:sp>
      </p:grpSp>
      <p:grpSp>
        <p:nvGrpSpPr>
          <p:cNvPr id="12" name="Group 12"/>
          <p:cNvGrpSpPr/>
          <p:nvPr/>
        </p:nvGrpSpPr>
        <p:grpSpPr>
          <a:xfrm rot="5400000">
            <a:off x="1357539" y="6335621"/>
            <a:ext cx="831613" cy="3546690"/>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4" name="Group 14"/>
          <p:cNvGrpSpPr/>
          <p:nvPr/>
        </p:nvGrpSpPr>
        <p:grpSpPr>
          <a:xfrm>
            <a:off x="11460649" y="4642425"/>
            <a:ext cx="6765514" cy="3077649"/>
            <a:chExt cx="8147208" cy="3706185"/>
          </a:xfrm>
        </p:grpSpPr>
        <p:sp>
          <p:nvSpPr>
            <p:cNvPr id="15" name="Freeform 15"/>
            <p:cNvSpPr/>
            <p:nvPr/>
          </p:nvSpPr>
          <p:spPr>
            <a:xfrm>
              <a:off x="0" y="0"/>
              <a:ext cx="8147208" cy="3706185"/>
            </a:xfrm>
            <a:custGeom>
              <a:rect l="l" t="t" r="r" b="b"/>
              <a:pathLst>
                <a:path w="8147208" h="3706185">
                  <a:moveTo>
                    <a:pt x="8022748" y="3706185"/>
                  </a:moveTo>
                  <a:lnTo>
                    <a:pt x="124460" y="3706185"/>
                  </a:lnTo>
                  <a:cubicBezTo>
                    <a:pt x="55880" y="3706185"/>
                    <a:pt x="0" y="3650305"/>
                    <a:pt x="0" y="3581725"/>
                  </a:cubicBezTo>
                  <a:lnTo>
                    <a:pt x="0" y="124460"/>
                  </a:lnTo>
                  <a:cubicBezTo>
                    <a:pt x="0" y="55880"/>
                    <a:pt x="55880" y="0"/>
                    <a:pt x="124460" y="0"/>
                  </a:cubicBezTo>
                  <a:lnTo>
                    <a:pt x="8022748" y="0"/>
                  </a:lnTo>
                  <a:cubicBezTo>
                    <a:pt x="8091328" y="0"/>
                    <a:pt x="8147208" y="55880"/>
                    <a:pt x="8147208" y="124460"/>
                  </a:cubicBezTo>
                  <a:lnTo>
                    <a:pt x="8147208" y="3581725"/>
                  </a:lnTo>
                  <a:cubicBezTo>
                    <a:pt x="8147208" y="3650305"/>
                    <a:pt x="8091328" y="3706185"/>
                    <a:pt x="8022748" y="3706185"/>
                  </a:cubicBezTo>
                  <a:close/>
                </a:path>
              </a:pathLst>
            </a:custGeom>
            <a:solidFill>
              <a:srgbClr val="291E18"/>
            </a:solidFill>
          </p:spPr>
          <p:txBody>
            <a:bodyPr/>
            <a:lstStyle/>
            <a:p/>
          </p:txBody>
        </p:sp>
      </p:grpSp>
      <p:grpSp>
        <p:nvGrpSpPr>
          <p:cNvPr id="16" name="Group 16"/>
          <p:cNvGrpSpPr/>
          <p:nvPr/>
        </p:nvGrpSpPr>
        <p:grpSpPr>
          <a:xfrm rot="5400000">
            <a:off x="10538343" y="4287598"/>
            <a:ext cx="854159" cy="3642845"/>
            <a:chExt cx="3130550" cy="13351270"/>
          </a:xfrm>
        </p:grpSpPr>
        <p:sp>
          <p:nvSpPr>
            <p:cNvPr id="17" name="Freeform 17"/>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8" name="TextBox 18"/>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9" name="TextBox 19"/>
          <p:cNvSpPr txBox="1"/>
          <p:nvPr/>
        </p:nvSpPr>
        <p:spPr>
          <a:xfrm>
            <a:off x="251860" y="3242171"/>
            <a:ext cx="3042971" cy="375317"/>
          </a:xfrm>
          <a:prstGeom prst="rect">
            <a:avLst/>
          </a:prstGeom>
        </p:spPr>
        <p:txBody>
          <a:bodyPr lIns="0" tIns="0" rIns="0" bIns="0" rtlCol="0" anchor="t">
            <a:spAutoFit/>
          </a:bodyPr>
          <a:lstStyle/>
          <a:p>
            <a:pPr algn="ctr">
              <a:lnSpc>
                <a:spcPts val="2850"/>
              </a:lnSpc>
            </a:pPr>
            <a:r>
              <a:rPr lang="en-US" sz="2822">
                <a:solidFill>
                  <a:srgbClr val="43B4BE"/>
                </a:solidFill>
                <a:latin typeface="Montserrat Classic"/>
              </a:rPr>
              <a:t>Type Segment</a:t>
            </a:r>
          </a:p>
        </p:txBody>
      </p:sp>
      <p:sp>
        <p:nvSpPr>
          <p:cNvPr id="20" name="TextBox 20"/>
          <p:cNvSpPr txBox="1"/>
          <p:nvPr/>
        </p:nvSpPr>
        <p:spPr>
          <a:xfrm>
            <a:off x="3701422" y="1789847"/>
            <a:ext cx="4924563" cy="3938905"/>
          </a:xfrm>
          <a:prstGeom prst="rect">
            <a:avLst/>
          </a:prstGeom>
        </p:spPr>
        <p:txBody>
          <a:bodyPr lIns="0" tIns="0" rIns="0" bIns="0" rtlCol="0" anchor="t">
            <a:spAutoFit/>
          </a:bodyPr>
          <a:lstStyle/>
          <a:p>
            <a:pPr>
              <a:lnSpc>
                <a:spcPts val="3920"/>
              </a:lnSpc>
            </a:pPr>
            <a:r>
              <a:rPr lang="en-US" sz="2800">
                <a:solidFill>
                  <a:srgbClr val="FFFFFF"/>
                </a:solidFill>
                <a:latin typeface="Montserrat"/>
              </a:rPr>
              <a:t>Outdoor</a:t>
            </a:r>
          </a:p>
          <a:p>
            <a:pPr marL="604521" lvl="1" indent="-302261">
              <a:lnSpc>
                <a:spcPts val="3920"/>
              </a:lnSpc>
              <a:buFont typeface="Arial"/>
              <a:buChar char="•"/>
            </a:pPr>
            <a:r>
              <a:rPr lang="en-US" sz="2800">
                <a:solidFill>
                  <a:srgbClr val="FFFFFF"/>
                </a:solidFill>
                <a:latin typeface="Montserrat"/>
              </a:rPr>
              <a:t>Gardens</a:t>
            </a:r>
          </a:p>
          <a:p>
            <a:pPr marL="604521" lvl="1" indent="-302261">
              <a:lnSpc>
                <a:spcPts val="3920"/>
              </a:lnSpc>
              <a:buFont typeface="Arial"/>
              <a:buChar char="•"/>
            </a:pPr>
            <a:r>
              <a:rPr lang="en-US" sz="2800">
                <a:solidFill>
                  <a:srgbClr val="FFFFFF"/>
                </a:solidFill>
                <a:latin typeface="Montserrat"/>
              </a:rPr>
              <a:t>Nurseries</a:t>
            </a:r>
          </a:p>
          <a:p>
            <a:pPr marL="604521" lvl="1" indent="-302261">
              <a:lnSpc>
                <a:spcPts val="3920"/>
              </a:lnSpc>
              <a:buFont typeface="Arial"/>
              <a:buChar char="•"/>
            </a:pPr>
            <a:r>
              <a:rPr lang="en-US" sz="2800">
                <a:solidFill>
                  <a:srgbClr val="FFFFFF"/>
                </a:solidFill>
                <a:latin typeface="Montserrat"/>
              </a:rPr>
              <a:t>Field</a:t>
            </a:r>
          </a:p>
          <a:p>
            <a:pPr>
              <a:lnSpc>
                <a:spcPts val="3920"/>
              </a:lnSpc>
            </a:pPr>
            <a:r>
              <a:rPr lang="en-US" sz="2800">
                <a:solidFill>
                  <a:srgbClr val="FFFFFF"/>
                </a:solidFill>
                <a:latin typeface="Montserrat"/>
              </a:rPr>
              <a:t>Indoor</a:t>
            </a:r>
          </a:p>
          <a:p>
            <a:pPr marL="604521" lvl="1" indent="-302261">
              <a:lnSpc>
                <a:spcPts val="3920"/>
              </a:lnSpc>
              <a:buFont typeface="Arial"/>
              <a:buChar char="•"/>
            </a:pPr>
            <a:r>
              <a:rPr lang="en-US" sz="2800">
                <a:solidFill>
                  <a:srgbClr val="FFFFFF"/>
                </a:solidFill>
                <a:latin typeface="Montserrat"/>
              </a:rPr>
              <a:t>Greenhouse</a:t>
            </a:r>
          </a:p>
          <a:p>
            <a:pPr marL="604521" lvl="1" indent="-302261">
              <a:lnSpc>
                <a:spcPts val="3920"/>
              </a:lnSpc>
              <a:buFont typeface="Arial"/>
              <a:buChar char="•"/>
            </a:pPr>
            <a:r>
              <a:rPr lang="en-US" sz="2800">
                <a:solidFill>
                  <a:srgbClr val="FFFFFF"/>
                </a:solidFill>
                <a:latin typeface="Montserrat"/>
              </a:rPr>
              <a:t>Hydroponics</a:t>
            </a:r>
          </a:p>
          <a:p>
            <a:pPr marL="604521" lvl="1" indent="-302261">
              <a:lnSpc>
                <a:spcPts val="3920"/>
              </a:lnSpc>
              <a:buFont typeface="Arial"/>
              <a:buChar char="•"/>
            </a:pPr>
            <a:r>
              <a:rPr lang="en-US" sz="2800">
                <a:solidFill>
                  <a:srgbClr val="FFFFFF"/>
                </a:solidFill>
                <a:latin typeface="Montserrat"/>
              </a:rPr>
              <a:t>Vertical Farming</a:t>
            </a:r>
          </a:p>
        </p:txBody>
      </p:sp>
      <p:sp>
        <p:nvSpPr>
          <p:cNvPr id="21" name="TextBox 21"/>
          <p:cNvSpPr txBox="1"/>
          <p:nvPr/>
        </p:nvSpPr>
        <p:spPr>
          <a:xfrm>
            <a:off x="251860" y="7767699"/>
            <a:ext cx="3042971" cy="730159"/>
          </a:xfrm>
          <a:prstGeom prst="rect">
            <a:avLst/>
          </a:prstGeom>
        </p:spPr>
        <p:txBody>
          <a:bodyPr lIns="0" tIns="0" rIns="0" bIns="0" rtlCol="0" anchor="t">
            <a:spAutoFit/>
          </a:bodyPr>
          <a:lstStyle/>
          <a:p>
            <a:pPr algn="ctr">
              <a:lnSpc>
                <a:spcPts val="2850"/>
              </a:lnSpc>
            </a:pPr>
            <a:r>
              <a:rPr lang="en-US" sz="2822">
                <a:solidFill>
                  <a:srgbClr val="43B4BE"/>
                </a:solidFill>
                <a:latin typeface="Montserrat Classic"/>
              </a:rPr>
              <a:t>Application Segment </a:t>
            </a:r>
          </a:p>
        </p:txBody>
      </p:sp>
      <p:sp>
        <p:nvSpPr>
          <p:cNvPr id="22" name="TextBox 22"/>
          <p:cNvSpPr txBox="1"/>
          <p:nvPr/>
        </p:nvSpPr>
        <p:spPr>
          <a:xfrm>
            <a:off x="3701422" y="7468088"/>
            <a:ext cx="4615099" cy="1047750"/>
          </a:xfrm>
          <a:prstGeom prst="rect">
            <a:avLst/>
          </a:prstGeom>
        </p:spPr>
        <p:txBody>
          <a:bodyPr lIns="0" tIns="0" rIns="0" bIns="0" rtlCol="0" anchor="t">
            <a:spAutoFit/>
          </a:bodyPr>
          <a:lstStyle/>
          <a:p>
            <a:pPr marL="647700" lvl="1" indent="-323850">
              <a:lnSpc>
                <a:spcPts val="4200"/>
              </a:lnSpc>
              <a:buFont typeface="Arial"/>
              <a:buChar char="•"/>
            </a:pPr>
            <a:r>
              <a:rPr lang="en-US" sz="3000">
                <a:solidFill>
                  <a:srgbClr val="FFFFFF"/>
                </a:solidFill>
                <a:latin typeface="Montserrat"/>
              </a:rPr>
              <a:t>Agriculture</a:t>
            </a:r>
          </a:p>
          <a:p>
            <a:pPr marL="647700" lvl="1" indent="-323850">
              <a:lnSpc>
                <a:spcPts val="4200"/>
              </a:lnSpc>
              <a:buFont typeface="Arial"/>
              <a:buChar char="•"/>
            </a:pPr>
            <a:r>
              <a:rPr lang="en-US" sz="3000">
                <a:solidFill>
                  <a:srgbClr val="FFFFFF"/>
                </a:solidFill>
                <a:latin typeface="Montserrat"/>
              </a:rPr>
              <a:t>Horticulture</a:t>
            </a:r>
          </a:p>
        </p:txBody>
      </p:sp>
      <p:sp>
        <p:nvSpPr>
          <p:cNvPr id="23" name="TextBox 23"/>
          <p:cNvSpPr txBox="1"/>
          <p:nvPr/>
        </p:nvSpPr>
        <p:spPr>
          <a:xfrm>
            <a:off x="9402688" y="5757210"/>
            <a:ext cx="3125469" cy="751246"/>
          </a:xfrm>
          <a:prstGeom prst="rect">
            <a:avLst/>
          </a:prstGeom>
        </p:spPr>
        <p:txBody>
          <a:bodyPr lIns="0" tIns="0" rIns="0" bIns="0" rtlCol="0" anchor="t">
            <a:spAutoFit/>
          </a:bodyPr>
          <a:lstStyle/>
          <a:p>
            <a:pPr algn="ctr">
              <a:lnSpc>
                <a:spcPts val="2927"/>
              </a:lnSpc>
            </a:pPr>
            <a:r>
              <a:rPr lang="en-US" sz="2898">
                <a:solidFill>
                  <a:srgbClr val="43B4BE"/>
                </a:solidFill>
                <a:latin typeface="Montserrat Classic"/>
              </a:rPr>
              <a:t>Distribution Channel</a:t>
            </a:r>
          </a:p>
        </p:txBody>
      </p:sp>
      <p:sp>
        <p:nvSpPr>
          <p:cNvPr id="24" name="TextBox 24"/>
          <p:cNvSpPr txBox="1"/>
          <p:nvPr/>
        </p:nvSpPr>
        <p:spPr>
          <a:xfrm>
            <a:off x="13091644" y="5086350"/>
            <a:ext cx="3930446" cy="2114550"/>
          </a:xfrm>
          <a:prstGeom prst="rect">
            <a:avLst/>
          </a:prstGeom>
        </p:spPr>
        <p:txBody>
          <a:bodyPr lIns="0" tIns="0" rIns="0" bIns="0" rtlCol="0" anchor="t">
            <a:spAutoFit/>
          </a:bodyPr>
          <a:lstStyle/>
          <a:p>
            <a:pPr marL="647700" lvl="1" indent="-323850">
              <a:lnSpc>
                <a:spcPts val="4200"/>
              </a:lnSpc>
              <a:buFont typeface="Arial"/>
              <a:buChar char="•"/>
            </a:pPr>
            <a:r>
              <a:rPr lang="en-US" sz="3000">
                <a:solidFill>
                  <a:srgbClr val="FFFFFF"/>
                </a:solidFill>
                <a:latin typeface="Montserrat"/>
              </a:rPr>
              <a:t>Retailers</a:t>
            </a:r>
          </a:p>
          <a:p>
            <a:pPr marL="647700" lvl="1" indent="-323850">
              <a:lnSpc>
                <a:spcPts val="4200"/>
              </a:lnSpc>
              <a:buFont typeface="Arial"/>
              <a:buChar char="•"/>
            </a:pPr>
            <a:r>
              <a:rPr lang="en-US" sz="3000">
                <a:solidFill>
                  <a:srgbClr val="FFFFFF"/>
                </a:solidFill>
                <a:latin typeface="Montserrat"/>
              </a:rPr>
              <a:t>Wholesaler</a:t>
            </a:r>
          </a:p>
          <a:p>
            <a:pPr marL="647700" lvl="1" indent="-323850">
              <a:lnSpc>
                <a:spcPts val="4200"/>
              </a:lnSpc>
              <a:buFont typeface="Arial"/>
              <a:buChar char="•"/>
            </a:pPr>
            <a:r>
              <a:rPr lang="en-US" sz="3000">
                <a:solidFill>
                  <a:srgbClr val="FFFFFF"/>
                </a:solidFill>
                <a:latin typeface="Montserrat"/>
              </a:rPr>
              <a:t>Cooperatives</a:t>
            </a:r>
          </a:p>
          <a:p>
            <a:pPr marL="647700" lvl="1" indent="-323850">
              <a:lnSpc>
                <a:spcPts val="4200"/>
              </a:lnSpc>
              <a:buFont typeface="Arial"/>
              <a:buChar char="•"/>
            </a:pPr>
            <a:r>
              <a:rPr lang="en-US" sz="3000">
                <a:solidFill>
                  <a:srgbClr val="FFFFFF"/>
                </a:solidFill>
                <a:latin typeface="Montserrat"/>
              </a:rPr>
              <a:t>Online Channels</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344669" y="1309730"/>
            <a:ext cx="10672548" cy="8818193"/>
          </a:xfrm>
          <a:custGeom>
            <a:rect l="l" t="t" r="r" b="b"/>
            <a:pathLst>
              <a:path w="10672548" h="8818193">
                <a:moveTo>
                  <a:pt x="0" y="0"/>
                </a:moveTo>
                <a:lnTo>
                  <a:pt x="10672548" y="0"/>
                </a:lnTo>
                <a:lnTo>
                  <a:pt x="10672548" y="8818192"/>
                </a:lnTo>
                <a:lnTo>
                  <a:pt x="0" y="881819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10170173" y="5153025"/>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40%</a:t>
            </a:r>
          </a:p>
        </p:txBody>
      </p:sp>
      <p:sp>
        <p:nvSpPr>
          <p:cNvPr id="4" name="TextBox 4"/>
          <p:cNvSpPr txBox="1"/>
          <p:nvPr/>
        </p:nvSpPr>
        <p:spPr>
          <a:xfrm>
            <a:off x="135983" y="299719"/>
            <a:ext cx="18016034" cy="679451"/>
          </a:xfrm>
          <a:prstGeom prst="rect">
            <a:avLst/>
          </a:prstGeom>
        </p:spPr>
        <p:txBody>
          <a:bodyPr lIns="0" tIns="0" rIns="0" bIns="0" rtlCol="0" anchor="t">
            <a:spAutoFit/>
          </a:bodyPr>
          <a:lstStyle/>
          <a:p>
            <a:pPr algn="ctr">
              <a:lnSpc>
                <a:spcPts val="5599"/>
              </a:lnSpc>
              <a:spcBef>
                <a:spcPct val="0"/>
              </a:spcBef>
            </a:pPr>
            <a:r>
              <a:rPr lang="en-US" sz="3999" spc="127">
                <a:solidFill>
                  <a:srgbClr val="000000"/>
                </a:solidFill>
                <a:latin typeface="Canva Sans"/>
              </a:rPr>
              <a:t>Global Organic Vegetable Seeds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4795827" y="5302578"/>
            <a:ext cx="9635068" cy="3340813"/>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000000"/>
            </a:solidFill>
          </p:spPr>
          <p:txBody>
            <a:bodyPr/>
            <a:lstStyle/>
            <a:p/>
          </p:txBody>
        </p:sp>
      </p:grpSp>
      <p:grpSp>
        <p:nvGrpSpPr>
          <p:cNvPr id="5" name="Group 5"/>
          <p:cNvGrpSpPr/>
          <p:nvPr/>
        </p:nvGrpSpPr>
        <p:grpSpPr>
          <a:xfrm>
            <a:off x="4795827" y="1537557"/>
            <a:ext cx="9635068" cy="335419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6A361C"/>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000000"/>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6A361C"/>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000000"/>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6A361C"/>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6602233" y="1838292"/>
            <a:ext cx="7415330" cy="2809875"/>
          </a:xfrm>
          <a:prstGeom prst="rect">
            <a:avLst/>
          </a:prstGeom>
        </p:spPr>
        <p:txBody>
          <a:bodyPr lIns="0" tIns="0" rIns="0" bIns="0" rtlCol="0" anchor="t">
            <a:spAutoFit/>
          </a:bodyPr>
          <a:lstStyle/>
          <a:p>
            <a:pPr marL="755652" lvl="1" indent="-377826">
              <a:lnSpc>
                <a:spcPts val="3675"/>
              </a:lnSpc>
              <a:buFont typeface="Arial"/>
              <a:buChar char="•"/>
            </a:pPr>
            <a:r>
              <a:rPr lang="en-US" sz="3500" spc="112">
                <a:solidFill>
                  <a:srgbClr val="FFFFFF"/>
                </a:solidFill>
                <a:latin typeface="Barlow"/>
              </a:rPr>
              <a:t>Increasing Demand for Organic Produce to Increase the Demand Globally</a:t>
            </a:r>
          </a:p>
          <a:p>
            <a:pPr marL="755652" lvl="1" indent="-377826">
              <a:lnSpc>
                <a:spcPts val="3675"/>
              </a:lnSpc>
              <a:buFont typeface="Arial"/>
              <a:buChar char="•"/>
            </a:pPr>
            <a:r>
              <a:rPr lang="en-US" sz="3500" spc="112">
                <a:solidFill>
                  <a:srgbClr val="FFFFFF"/>
                </a:solidFill>
                <a:latin typeface="Barlow"/>
              </a:rPr>
              <a:t>Government Support and Regulations to Propel Market Growth</a:t>
            </a:r>
          </a:p>
        </p:txBody>
      </p:sp>
      <p:sp>
        <p:nvSpPr>
          <p:cNvPr id="18" name="TextBox 18"/>
          <p:cNvSpPr txBox="1"/>
          <p:nvPr/>
        </p:nvSpPr>
        <p:spPr>
          <a:xfrm>
            <a:off x="6909502" y="6299701"/>
            <a:ext cx="7108062" cy="1076325"/>
          </a:xfrm>
          <a:prstGeom prst="rect">
            <a:avLst/>
          </a:prstGeom>
        </p:spPr>
        <p:txBody>
          <a:bodyPr lIns="0" tIns="0" rIns="0" bIns="0" rtlCol="0" anchor="t">
            <a:spAutoFit/>
          </a:bodyPr>
          <a:lstStyle/>
          <a:p>
            <a:pPr>
              <a:lnSpc>
                <a:spcPts val="4199"/>
              </a:lnSpc>
            </a:pPr>
            <a:r>
              <a:rPr lang="en-US" sz="3999" spc="127">
                <a:solidFill>
                  <a:srgbClr val="FFFFFF"/>
                </a:solidFill>
                <a:latin typeface="Barlow"/>
              </a:rPr>
              <a:t>Higher Cost of Organic Seeds to Limit the Sales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1028700" y="1658378"/>
            <a:ext cx="16230600" cy="7288399"/>
            <a:chExt cx="4274726" cy="1919578"/>
          </a:xfrm>
        </p:grpSpPr>
        <p:sp>
          <p:nvSpPr>
            <p:cNvPr id="4" name="Freeform 4"/>
            <p:cNvSpPr/>
            <p:nvPr/>
          </p:nvSpPr>
          <p:spPr>
            <a:xfrm>
              <a:off x="0" y="0"/>
              <a:ext cx="4274726" cy="1919578"/>
            </a:xfrm>
            <a:custGeom>
              <a:rect l="l" t="t" r="r" b="b"/>
              <a:pathLst>
                <a:path w="4274726" h="1919578">
                  <a:moveTo>
                    <a:pt x="0" y="0"/>
                  </a:moveTo>
                  <a:lnTo>
                    <a:pt x="4274726" y="0"/>
                  </a:lnTo>
                  <a:lnTo>
                    <a:pt x="4274726" y="1919578"/>
                  </a:lnTo>
                  <a:lnTo>
                    <a:pt x="0" y="1919578"/>
                  </a:lnTo>
                  <a:close/>
                </a:path>
              </a:pathLst>
            </a:custGeom>
            <a:solidFill>
              <a:srgbClr val="3E2C1D">
                <a:alpha val="84706"/>
              </a:srgbClr>
            </a:solidFill>
          </p:spPr>
          <p:txBody>
            <a:bodyPr/>
            <a:lstStyle/>
            <a:p/>
          </p:txBody>
        </p:sp>
        <p:sp>
          <p:nvSpPr>
            <p:cNvPr id="5" name="TextBox 5"/>
            <p:cNvSpPr txBox="1"/>
            <p:nvPr/>
          </p:nvSpPr>
          <p:spPr>
            <a:xfrm>
              <a:off x="0" y="-38100"/>
              <a:ext cx="4274726" cy="1957678"/>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4522848" y="2020305"/>
            <a:ext cx="9242305" cy="757555"/>
          </a:xfrm>
          <a:prstGeom prst="rect">
            <a:avLst/>
          </a:prstGeom>
        </p:spPr>
        <p:txBody>
          <a:bodyPr lIns="0" tIns="0" rIns="0" bIns="0" rtlCol="0" anchor="t">
            <a:spAutoFit/>
          </a:bodyPr>
          <a:lstStyle/>
          <a:p>
            <a:pPr algn="ctr">
              <a:lnSpc>
                <a:spcPts val="5885"/>
              </a:lnSpc>
            </a:pPr>
            <a:r>
              <a:rPr lang="en-US" sz="5500">
                <a:solidFill>
                  <a:srgbClr val="FFFFFF"/>
                </a:solidFill>
                <a:latin typeface="Canva Sans"/>
              </a:rPr>
              <a:t>AUTHOR'S PERSPECTIVE</a:t>
            </a:r>
          </a:p>
        </p:txBody>
      </p:sp>
      <p:sp>
        <p:nvSpPr>
          <p:cNvPr id="7" name="TextBox 7"/>
          <p:cNvSpPr txBox="1"/>
          <p:nvPr/>
        </p:nvSpPr>
        <p:spPr>
          <a:xfrm>
            <a:off x="1203688" y="2954977"/>
            <a:ext cx="15880624" cy="5631815"/>
          </a:xfrm>
          <a:prstGeom prst="rect">
            <a:avLst/>
          </a:prstGeom>
        </p:spPr>
        <p:txBody>
          <a:bodyPr lIns="0" tIns="0" rIns="0" bIns="0" rtlCol="0" anchor="t">
            <a:spAutoFit/>
          </a:bodyPr>
          <a:lstStyle/>
          <a:p>
            <a:pPr marL="626107" lvl="1" indent="-313054">
              <a:lnSpc>
                <a:spcPts val="4059"/>
              </a:lnSpc>
              <a:buFont typeface="Arial"/>
              <a:buChar char="•"/>
            </a:pPr>
            <a:r>
              <a:rPr lang="en-US" sz="2899">
                <a:solidFill>
                  <a:srgbClr val="FFFFFF"/>
                </a:solidFill>
                <a:latin typeface="Montserrat"/>
              </a:rPr>
              <a:t>The global Organic Vegetable Seeds market will expand significantly by 13.40% CAGR between 2024 to 2031.</a:t>
            </a:r>
          </a:p>
          <a:p>
            <a:pPr marL="626107" lvl="1" indent="-313054">
              <a:lnSpc>
                <a:spcPts val="4059"/>
              </a:lnSpc>
              <a:buFont typeface="Arial"/>
              <a:buChar char="•"/>
            </a:pPr>
            <a:r>
              <a:rPr lang="en-US" sz="2899">
                <a:solidFill>
                  <a:srgbClr val="FFFFFF"/>
                </a:solidFill>
                <a:latin typeface="Montserrat"/>
              </a:rPr>
              <a:t>The dominant farm type category is outdoor farming. Outdoor farming has been traditionally practiced and accounts for a significant portion of agricultural production globally. Outdoor farming allows for larger-scale cultivation, leveraging natural sunlight and soil nutrients, which are conducive to organic farming practices..</a:t>
            </a:r>
          </a:p>
          <a:p>
            <a:pPr marL="626107" lvl="1" indent="-313054">
              <a:lnSpc>
                <a:spcPts val="4059"/>
              </a:lnSpc>
              <a:buFont typeface="Arial"/>
              <a:buChar char="•"/>
            </a:pPr>
            <a:r>
              <a:rPr lang="en-US" sz="2899">
                <a:solidFill>
                  <a:srgbClr val="FFFFFF"/>
                </a:solidFill>
                <a:latin typeface="Montserrat"/>
              </a:rPr>
              <a:t>The dominant category is Agriculture in organic vegetable seed market. The demand for organic vegetable seeds in agriculture is driven by the growing consumer preference for organic produce, which has led farmers to adopt organic farming practices.</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6615" b="-26718"/>
            </a:stretch>
          </a:blipFill>
        </p:spPr>
        <p:txBody>
          <a:bodyPr/>
          <a:lstStyle/>
          <a:p/>
        </p:txBody>
      </p:sp>
      <p:sp>
        <p:nvSpPr>
          <p:cNvPr id="3" name="Freeform 3"/>
          <p:cNvSpPr/>
          <p:nvPr/>
        </p:nvSpPr>
        <p:spPr>
          <a:xfrm>
            <a:off x="359197" y="2243202"/>
            <a:ext cx="5000376" cy="1484693"/>
          </a:xfrm>
          <a:custGeom>
            <a:rect l="l" t="t" r="r" b="b"/>
            <a:pathLst>
              <a:path w="5000376" h="1484693">
                <a:moveTo>
                  <a:pt x="0" y="0"/>
                </a:moveTo>
                <a:lnTo>
                  <a:pt x="5000376" y="0"/>
                </a:lnTo>
                <a:lnTo>
                  <a:pt x="5000376" y="1484693"/>
                </a:lnTo>
                <a:lnTo>
                  <a:pt x="0" y="1484693"/>
                </a:lnTo>
                <a:lnTo>
                  <a:pt x="0" y="0"/>
                </a:lnTo>
                <a:close/>
              </a:path>
            </a:pathLst>
          </a:custGeom>
          <a:blipFill>
            <a:blip r:embed="rId3"/>
            <a:stretch>
              <a:fillRect/>
            </a:stretch>
          </a:blipFill>
        </p:spPr>
        <p:txBody>
          <a:bodyPr/>
          <a:lstStyle/>
          <a:p/>
        </p:txBody>
      </p:sp>
      <p:sp>
        <p:nvSpPr>
          <p:cNvPr id="4" name="Freeform 4"/>
          <p:cNvSpPr/>
          <p:nvPr/>
        </p:nvSpPr>
        <p:spPr>
          <a:xfrm>
            <a:off x="828305" y="4149450"/>
            <a:ext cx="4062160" cy="2488571"/>
          </a:xfrm>
          <a:custGeom>
            <a:rect l="l" t="t" r="r" b="b"/>
            <a:pathLst>
              <a:path w="4062160" h="2488571">
                <a:moveTo>
                  <a:pt x="0" y="0"/>
                </a:moveTo>
                <a:lnTo>
                  <a:pt x="4062160" y="0"/>
                </a:lnTo>
                <a:lnTo>
                  <a:pt x="4062160" y="2488570"/>
                </a:lnTo>
                <a:lnTo>
                  <a:pt x="0" y="2488570"/>
                </a:lnTo>
                <a:lnTo>
                  <a:pt x="0" y="0"/>
                </a:lnTo>
                <a:close/>
              </a:path>
            </a:pathLst>
          </a:custGeom>
          <a:blipFill>
            <a:blip r:embed="rId4"/>
            <a:stretch>
              <a:fillRect b="-1530"/>
            </a:stretch>
          </a:blipFill>
        </p:spPr>
        <p:txBody>
          <a:bodyPr/>
          <a:lstStyle/>
          <a:p/>
        </p:txBody>
      </p:sp>
      <p:sp>
        <p:nvSpPr>
          <p:cNvPr id="5" name="Freeform 5"/>
          <p:cNvSpPr/>
          <p:nvPr/>
        </p:nvSpPr>
        <p:spPr>
          <a:xfrm>
            <a:off x="5796964" y="2243202"/>
            <a:ext cx="6337813" cy="1677408"/>
          </a:xfrm>
          <a:custGeom>
            <a:rect l="l" t="t" r="r" b="b"/>
            <a:pathLst>
              <a:path w="6337813" h="1677408">
                <a:moveTo>
                  <a:pt x="0" y="0"/>
                </a:moveTo>
                <a:lnTo>
                  <a:pt x="6337813" y="0"/>
                </a:lnTo>
                <a:lnTo>
                  <a:pt x="6337813" y="1677408"/>
                </a:lnTo>
                <a:lnTo>
                  <a:pt x="0" y="1677408"/>
                </a:lnTo>
                <a:lnTo>
                  <a:pt x="0" y="0"/>
                </a:lnTo>
                <a:close/>
              </a:path>
            </a:pathLst>
          </a:custGeom>
          <a:blipFill>
            <a:blip r:embed="rId5"/>
            <a:stretch>
              <a:fillRect/>
            </a:stretch>
          </a:blipFill>
        </p:spPr>
        <p:txBody>
          <a:bodyPr/>
          <a:lstStyle/>
          <a:p/>
        </p:txBody>
      </p:sp>
      <p:sp>
        <p:nvSpPr>
          <p:cNvPr id="6" name="Freeform 6"/>
          <p:cNvSpPr/>
          <p:nvPr/>
        </p:nvSpPr>
        <p:spPr>
          <a:xfrm>
            <a:off x="12522658" y="2361223"/>
            <a:ext cx="5765342" cy="1559388"/>
          </a:xfrm>
          <a:custGeom>
            <a:rect l="l" t="t" r="r" b="b"/>
            <a:pathLst>
              <a:path w="5765342" h="1559388">
                <a:moveTo>
                  <a:pt x="0" y="0"/>
                </a:moveTo>
                <a:lnTo>
                  <a:pt x="5765342" y="0"/>
                </a:lnTo>
                <a:lnTo>
                  <a:pt x="5765342" y="1559387"/>
                </a:lnTo>
                <a:lnTo>
                  <a:pt x="0" y="1559387"/>
                </a:lnTo>
                <a:lnTo>
                  <a:pt x="0" y="0"/>
                </a:lnTo>
                <a:close/>
              </a:path>
            </a:pathLst>
          </a:custGeom>
          <a:blipFill>
            <a:blip r:embed="rId6"/>
            <a:stretch>
              <a:fillRect/>
            </a:stretch>
          </a:blipFill>
        </p:spPr>
        <p:txBody>
          <a:bodyPr/>
          <a:lstStyle/>
          <a:p/>
        </p:txBody>
      </p:sp>
      <p:sp>
        <p:nvSpPr>
          <p:cNvPr id="7" name="Freeform 7"/>
          <p:cNvSpPr/>
          <p:nvPr/>
        </p:nvSpPr>
        <p:spPr>
          <a:xfrm>
            <a:off x="6134195" y="4490835"/>
            <a:ext cx="8146468" cy="1805800"/>
          </a:xfrm>
          <a:custGeom>
            <a:rect l="l" t="t" r="r" b="b"/>
            <a:pathLst>
              <a:path w="8146468" h="1805800">
                <a:moveTo>
                  <a:pt x="0" y="0"/>
                </a:moveTo>
                <a:lnTo>
                  <a:pt x="8146468" y="0"/>
                </a:lnTo>
                <a:lnTo>
                  <a:pt x="8146468" y="1805800"/>
                </a:lnTo>
                <a:lnTo>
                  <a:pt x="0" y="1805800"/>
                </a:lnTo>
                <a:lnTo>
                  <a:pt x="0" y="0"/>
                </a:lnTo>
                <a:close/>
              </a:path>
            </a:pathLst>
          </a:custGeom>
          <a:blipFill>
            <a:blip r:embed="rId7"/>
            <a:stretch>
              <a:fillRect/>
            </a:stretch>
          </a:blipFill>
        </p:spPr>
        <p:txBody>
          <a:bodyPr/>
          <a:lstStyle/>
          <a:p/>
        </p:txBody>
      </p:sp>
      <p:sp>
        <p:nvSpPr>
          <p:cNvPr id="8" name="TextBox 8"/>
          <p:cNvSpPr txBox="1"/>
          <p:nvPr/>
        </p:nvSpPr>
        <p:spPr>
          <a:xfrm>
            <a:off x="5715833" y="700088"/>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4ck9kk7c"/>
              </a:rPr>
              <a:t>https://tinyurl.com/4ck9kk7c</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54</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Organic Vegetable Seeds Market Report 2024</dc:title>
  <cp:lastModifiedBy>decipher market</cp:lastModifiedBy>
  <cp:revision>2</cp:revision>
  <dcterms:created xsi:type="dcterms:W3CDTF">2006-08-16T00:00:00Z</dcterms:created>
  <dcterms:modified xsi:type="dcterms:W3CDTF">2024-04-13T02:28:56Z</dcterms:modified>
</cp:coreProperties>
</file>