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sldSz cx="18288000" cy="10287000"/>
  <p:notesSz cx="6858000" cy="9144000"/>
  <p:embeddedFontLst>
    <p:embeddedFont>
      <p:font typeface="Canva Sans" panose="020B0604020202020204" charset="0"/>
      <p:regular r:id="rId13"/>
    </p:embeddedFont>
    <p:embeddedFont>
      <p:font typeface="Canva Sans Bold" panose="020B0604020202020204" charset="0"/>
      <p:regular r:id="rId14"/>
    </p:embeddedFont>
    <p:embeddedFont>
      <p:font typeface="Poppins" panose="00000500000000000000" pitchFamily="2" charset="0"/>
      <p:regular r:id="rId15"/>
    </p:embeddedFont>
    <p:embeddedFont>
      <p:font typeface="Poppins Bold" panose="00000800000000000000" charset="0"/>
      <p:regular r:id="rId16"/>
    </p:embeddedFont>
  </p:embeddedFontLst>
  <p:custDataLst>
    <p:tags r:id="rId1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29"/>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tags" Target="tags/tag1.xml" /><Relationship Id="rId13" Type="http://schemas.openxmlformats.org/officeDocument/2006/relationships/font" Target="fonts/font1.fntdata" /><Relationship Id="rId14" Type="http://schemas.openxmlformats.org/officeDocument/2006/relationships/font" Target="fonts/font2.fntdata" /><Relationship Id="rId15" Type="http://schemas.openxmlformats.org/officeDocument/2006/relationships/font" Target="fonts/font3.fntdata" /><Relationship Id="rId16" Type="http://schemas.openxmlformats.org/officeDocument/2006/relationships/font" Target="fonts/font4.fntdata"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heme" Target="theme/theme1.xml" /><Relationship Id="rId2" Type="http://schemas.openxmlformats.org/officeDocument/2006/relationships/slide" Target="slides/slide1.xml" /><Relationship Id="rId20"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5/13/2024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5/13/2024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5/13/2024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5/13/2024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5/13/2024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5/13/2024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5/13/2024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5/13/2024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5/13/2024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5/13/2024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5/13/2024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5/13/2024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 Id="rId3" Type="http://schemas.openxmlformats.org/officeDocument/2006/relationships/image" Target="../media/image2.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2.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 Id="rId3"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 Id="rId3"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 Id="rId3" Type="http://schemas.openxmlformats.org/officeDocument/2006/relationships/image" Target="../media/image7.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 Id="rId3"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9.jpeg" /><Relationship Id="rId3"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7.jpeg" /><Relationship Id="rId11" Type="http://schemas.openxmlformats.org/officeDocument/2006/relationships/image" Target="../media/image18.jpeg" /><Relationship Id="rId12" Type="http://schemas.openxmlformats.org/officeDocument/2006/relationships/image" Target="../media/image19.jpeg" /><Relationship Id="rId2" Type="http://schemas.openxmlformats.org/officeDocument/2006/relationships/image" Target="../media/image2.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13.jpeg" /><Relationship Id="rId7" Type="http://schemas.openxmlformats.org/officeDocument/2006/relationships/image" Target="../media/image14.jpeg" /><Relationship Id="rId8" Type="http://schemas.openxmlformats.org/officeDocument/2006/relationships/image" Target="../media/image15.jpeg" /><Relationship Id="rId9" Type="http://schemas.openxmlformats.org/officeDocument/2006/relationships/image" Target="../media/image16.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0.jpeg" /><Relationship Id="rId3" Type="http://schemas.openxmlformats.org/officeDocument/2006/relationships/image" Target="../media/image21.jpeg" /><Relationship Id="rId4" Type="http://schemas.openxmlformats.org/officeDocument/2006/relationships/hyperlink" Target="https://tinyurl.com/mdmb8jwr"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flipH="1">
            <a:off x="0" y="0"/>
            <a:ext cx="18288000" cy="10287000"/>
          </a:xfrm>
          <a:custGeom>
            <a:rect l="l" t="t" r="r" b="b"/>
            <a:pathLst>
              <a:path w="18288000" h="10287000">
                <a:moveTo>
                  <a:pt x="18288000" y="0"/>
                </a:moveTo>
                <a:lnTo>
                  <a:pt x="0" y="0"/>
                </a:lnTo>
                <a:lnTo>
                  <a:pt x="0" y="10287000"/>
                </a:lnTo>
                <a:lnTo>
                  <a:pt x="18288000" y="10287000"/>
                </a:lnTo>
                <a:lnTo>
                  <a:pt x="18288000" y="0"/>
                </a:lnTo>
                <a:close/>
              </a:path>
            </a:pathLst>
          </a:custGeom>
          <a:blipFill>
            <a:blip r:embed="rId2"/>
            <a:stretch>
              <a:fillRect t="-9259" b="-9259"/>
            </a:stretch>
          </a:blipFill>
        </p:spPr>
        <p:txBody>
          <a:bodyPr/>
          <a:lstStyle/>
          <a:p/>
        </p:txBody>
      </p:sp>
      <p:pic>
        <p:nvPicPr>
          <p:cNvPr id="3" name="Picture 3"/>
          <p:cNvPicPr>
            <a:picLocks noChangeAspect="1"/>
          </p:cNvPicPr>
          <p:nvPr/>
        </p:nvPicPr>
        <p:blipFill>
          <a:blip r:embed="rId3"/>
          <a:srcRect l="36500" t="27913" r="38480" b="26406"/>
          <a:stretch>
            <a:fillRect/>
          </a:stretch>
        </p:blipFill>
        <p:spPr>
          <a:xfrm>
            <a:off x="0" y="71252"/>
            <a:ext cx="1864499" cy="1914896"/>
          </a:xfrm>
          <a:prstGeom prst="rect">
            <a:avLst/>
          </a:prstGeom>
        </p:spPr>
      </p:pic>
      <p:sp>
        <p:nvSpPr>
          <p:cNvPr id="4" name="TextBox 4"/>
          <p:cNvSpPr txBox="1"/>
          <p:nvPr/>
        </p:nvSpPr>
        <p:spPr>
          <a:xfrm>
            <a:off x="233882" y="4206902"/>
            <a:ext cx="13024918" cy="2909836"/>
          </a:xfrm>
          <a:prstGeom prst="rect">
            <a:avLst/>
          </a:prstGeom>
        </p:spPr>
        <p:txBody>
          <a:bodyPr wrap="square" lIns="0" tIns="0" rIns="0" bIns="0" rtlCol="0" anchor="t">
            <a:spAutoFit/>
          </a:bodyPr>
          <a:lstStyle/>
          <a:p>
            <a:pPr algn="l">
              <a:lnSpc>
                <a:spcPts val="7520"/>
              </a:lnSpc>
            </a:pPr>
            <a:r>
              <a:rPr lang="en-US" sz="8000">
                <a:solidFill>
                  <a:srgbClr val="FFFFFF"/>
                </a:solidFill>
                <a:latin typeface="Canva Sans"/>
              </a:rPr>
              <a:t>ORGANIC RICE</a:t>
            </a:r>
          </a:p>
          <a:p>
            <a:pPr algn="l">
              <a:lnSpc>
                <a:spcPts val="7520"/>
              </a:lnSpc>
            </a:pPr>
            <a:r>
              <a:rPr lang="en-US" sz="8000">
                <a:solidFill>
                  <a:srgbClr val="FFFFFF"/>
                </a:solidFill>
                <a:latin typeface="Canva Sans"/>
              </a:rPr>
              <a:t>MARKET REPORT </a:t>
            </a:r>
          </a:p>
          <a:p>
            <a:pPr algn="l">
              <a:lnSpc>
                <a:spcPts val="7520"/>
              </a:lnSpc>
            </a:pPr>
            <a:r>
              <a:rPr lang="en-US" sz="8000">
                <a:solidFill>
                  <a:srgbClr val="FFFFFF"/>
                </a:solidFill>
                <a:latin typeface="Canva Sans"/>
              </a:rPr>
              <a:t>2024</a:t>
            </a:r>
          </a:p>
        </p:txBody>
      </p:sp>
      <p:sp>
        <p:nvSpPr>
          <p:cNvPr id="5" name="TextBox 5"/>
          <p:cNvSpPr txBox="1"/>
          <p:nvPr/>
        </p:nvSpPr>
        <p:spPr>
          <a:xfrm>
            <a:off x="0" y="9564043"/>
            <a:ext cx="10027118" cy="563879"/>
          </a:xfrm>
          <a:prstGeom prst="rect">
            <a:avLst/>
          </a:prstGeom>
        </p:spPr>
        <p:txBody>
          <a:bodyPr lIns="0" tIns="0" rIns="0" bIns="0" rtlCol="0" anchor="t">
            <a:spAutoFit/>
          </a:bodyPr>
          <a:lstStyle/>
          <a:p>
            <a:pPr algn="ctr">
              <a:lnSpc>
                <a:spcPts val="4620"/>
              </a:lnSpc>
            </a:pPr>
            <a:r>
              <a:rPr lang="en-US" sz="3300">
                <a:solidFill>
                  <a:srgbClr val="FFFFFF"/>
                </a:solidFill>
                <a:latin typeface="Canva Sans"/>
              </a:rPr>
              <a:t>Qualitative Analysis + Quantitative Analysis</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8888" b="-8888"/>
            </a:stretch>
          </a:blipFill>
        </p:spPr>
        <p:txBody>
          <a:bodyPr/>
          <a:lstStyle/>
          <a:p/>
        </p:txBody>
      </p:sp>
      <p:grpSp>
        <p:nvGrpSpPr>
          <p:cNvPr id="3" name="Group 3"/>
          <p:cNvGrpSpPr/>
          <p:nvPr/>
        </p:nvGrpSpPr>
        <p:grpSpPr>
          <a:xfrm>
            <a:off x="1150587" y="1299169"/>
            <a:ext cx="16236544" cy="7959131"/>
            <a:chExt cx="4276291" cy="2096232"/>
          </a:xfrm>
        </p:grpSpPr>
        <p:sp>
          <p:nvSpPr>
            <p:cNvPr id="4" name="Freeform 4"/>
            <p:cNvSpPr/>
            <p:nvPr/>
          </p:nvSpPr>
          <p:spPr>
            <a:xfrm>
              <a:off x="0" y="0"/>
              <a:ext cx="4276291" cy="2096232"/>
            </a:xfrm>
            <a:custGeom>
              <a:rect l="l" t="t" r="r" b="b"/>
              <a:pathLst>
                <a:path w="4276291" h="2096232">
                  <a:moveTo>
                    <a:pt x="0" y="0"/>
                  </a:moveTo>
                  <a:lnTo>
                    <a:pt x="4276291" y="0"/>
                  </a:lnTo>
                  <a:lnTo>
                    <a:pt x="4276291" y="2096232"/>
                  </a:lnTo>
                  <a:lnTo>
                    <a:pt x="0" y="2096232"/>
                  </a:lnTo>
                  <a:close/>
                </a:path>
              </a:pathLst>
            </a:custGeom>
            <a:solidFill>
              <a:srgbClr val="000000">
                <a:alpha val="66667"/>
              </a:srgbClr>
            </a:solidFill>
          </p:spPr>
          <p:txBody>
            <a:bodyPr/>
            <a:lstStyle/>
            <a:p/>
          </p:txBody>
        </p:sp>
        <p:sp>
          <p:nvSpPr>
            <p:cNvPr id="5" name="TextBox 5"/>
            <p:cNvSpPr txBox="1"/>
            <p:nvPr/>
          </p:nvSpPr>
          <p:spPr>
            <a:xfrm>
              <a:off x="0" y="-47625"/>
              <a:ext cx="4276291" cy="2143857"/>
            </a:xfrm>
            <a:prstGeom prst="rect">
              <a:avLst/>
            </a:prstGeom>
          </p:spPr>
          <p:txBody>
            <a:bodyPr lIns="50800" tIns="50800" rIns="50800" bIns="50800" rtlCol="0" anchor="ctr"/>
            <a:lstStyle/>
            <a:p>
              <a:pPr algn="ctr">
                <a:lnSpc>
                  <a:spcPts val="3500"/>
                </a:lnSpc>
              </a:pPr>
              <a:endParaRPr/>
            </a:p>
          </p:txBody>
        </p:sp>
      </p:grpSp>
      <p:pic>
        <p:nvPicPr>
          <p:cNvPr id="6" name="Picture 6"/>
          <p:cNvPicPr>
            <a:picLocks noChangeAspect="1"/>
          </p:cNvPicPr>
          <p:nvPr/>
        </p:nvPicPr>
        <p:blipFill>
          <a:blip r:embed="rId3"/>
          <a:srcRect l="36500" t="25150" r="35243" b="29571"/>
          <a:stretch>
            <a:fillRect/>
          </a:stretch>
        </p:blipFill>
        <p:spPr>
          <a:xfrm>
            <a:off x="900869" y="312849"/>
            <a:ext cx="2188594" cy="1972639"/>
          </a:xfrm>
          <a:prstGeom prst="rect">
            <a:avLst/>
          </a:prstGeom>
        </p:spPr>
      </p:pic>
      <p:sp>
        <p:nvSpPr>
          <p:cNvPr id="7" name="TextBox 7"/>
          <p:cNvSpPr txBox="1"/>
          <p:nvPr/>
        </p:nvSpPr>
        <p:spPr>
          <a:xfrm>
            <a:off x="1582504" y="2559446"/>
            <a:ext cx="15548966" cy="6381750"/>
          </a:xfrm>
          <a:prstGeom prst="rect">
            <a:avLst/>
          </a:prstGeom>
        </p:spPr>
        <p:txBody>
          <a:bodyPr lIns="0" tIns="0" rIns="0" bIns="0" rtlCol="0" anchor="t">
            <a:spAutoFit/>
          </a:bodyPr>
          <a:lstStyle/>
          <a:p>
            <a:pPr algn="l">
              <a:lnSpc>
                <a:spcPts val="4200"/>
              </a:lnSpc>
              <a:spcBef>
                <a:spcPct val="0"/>
              </a:spcBef>
            </a:pPr>
            <a:r>
              <a:rPr lang="en-US" sz="3000">
                <a:solidFill>
                  <a:srgbClr val="FFFFFF"/>
                </a:solidFill>
                <a:latin typeface="Canva Sans"/>
              </a:rPr>
              <a:t>The Organic Rice Market encompasses a segment of the market for intelligent toilets and is expected to continue to develop in the next years because of the rising demand from consumers for portable sanitary hygiene products. These products have a ceramic toilet arrangement, air conditioning, and warming water as standard features. Smart bathroom devices have been observed to have turned into fashion statements in developed nations, including the United States, the United Kingdom, Germany, and France. Industry partners are also offering the latest hygienic technologies, including U.V. lighting, auto flush, Bluetooth connectivity, and automated open seat covers, to clients in order to improve their experience in the bathroom. For manufacturers, increasing the production of organic food is crucial. Following the coronavirus outbreak, there has been a rise in demand for these products.</a:t>
            </a:r>
          </a:p>
        </p:txBody>
      </p:sp>
      <p:sp>
        <p:nvSpPr>
          <p:cNvPr id="8" name="TextBox 8"/>
          <p:cNvSpPr txBox="1"/>
          <p:nvPr/>
        </p:nvSpPr>
        <p:spPr>
          <a:xfrm>
            <a:off x="5204955" y="1572007"/>
            <a:ext cx="8127807" cy="832485"/>
          </a:xfrm>
          <a:prstGeom prst="rect">
            <a:avLst/>
          </a:prstGeom>
        </p:spPr>
        <p:txBody>
          <a:bodyPr lIns="0" tIns="0" rIns="0" bIns="0" rtlCol="0" anchor="t">
            <a:spAutoFit/>
          </a:bodyPr>
          <a:lstStyle/>
          <a:p>
            <a:pPr algn="ctr">
              <a:lnSpc>
                <a:spcPts val="6420"/>
              </a:lnSpc>
            </a:pPr>
            <a:r>
              <a:rPr lang="en-US" sz="6000">
                <a:solidFill>
                  <a:srgbClr val="FFFFFF"/>
                </a:solidFill>
                <a:latin typeface="Canva Sans"/>
              </a:rPr>
              <a:t>INTRODUCTION</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29858" r="-20869"/>
            </a:stretch>
          </a:blipFill>
        </p:spPr>
        <p:txBody>
          <a:bodyPr/>
          <a:lstStyle/>
          <a:p/>
        </p:txBody>
      </p:sp>
      <p:grpSp>
        <p:nvGrpSpPr>
          <p:cNvPr id="3" name="Group 3"/>
          <p:cNvGrpSpPr/>
          <p:nvPr/>
        </p:nvGrpSpPr>
        <p:grpSpPr>
          <a:xfrm>
            <a:off x="202608" y="6374071"/>
            <a:ext cx="8649749" cy="2507741"/>
            <a:chExt cx="917530" cy="266011"/>
          </a:xfrm>
        </p:grpSpPr>
        <p:sp>
          <p:nvSpPr>
            <p:cNvPr id="4" name="Freeform 4"/>
            <p:cNvSpPr/>
            <p:nvPr/>
          </p:nvSpPr>
          <p:spPr>
            <a:xfrm>
              <a:off x="0" y="0"/>
              <a:ext cx="917530" cy="266011"/>
            </a:xfrm>
            <a:custGeom>
              <a:rect l="l" t="t" r="r" b="b"/>
              <a:pathLst>
                <a:path w="917530" h="266011">
                  <a:moveTo>
                    <a:pt x="0" y="0"/>
                  </a:moveTo>
                  <a:lnTo>
                    <a:pt x="917530" y="0"/>
                  </a:lnTo>
                  <a:lnTo>
                    <a:pt x="917530" y="266011"/>
                  </a:lnTo>
                  <a:lnTo>
                    <a:pt x="0" y="266011"/>
                  </a:lnTo>
                  <a:close/>
                </a:path>
              </a:pathLst>
            </a:custGeom>
            <a:solidFill>
              <a:srgbClr val="412F27">
                <a:alpha val="80784"/>
              </a:srgbClr>
            </a:solidFill>
            <a:ln cap="sq">
              <a:noFill/>
              <a:prstDash val="solid"/>
              <a:miter/>
            </a:ln>
          </p:spPr>
          <p:txBody>
            <a:bodyPr/>
            <a:lstStyle/>
            <a:p/>
          </p:txBody>
        </p:sp>
        <p:sp>
          <p:nvSpPr>
            <p:cNvPr id="5" name="TextBox 5"/>
            <p:cNvSpPr txBox="1"/>
            <p:nvPr/>
          </p:nvSpPr>
          <p:spPr>
            <a:xfrm>
              <a:off x="0" y="-38100"/>
              <a:ext cx="917530" cy="304111"/>
            </a:xfrm>
            <a:prstGeom prst="rect">
              <a:avLst/>
            </a:prstGeom>
          </p:spPr>
          <p:txBody>
            <a:bodyPr lIns="61910" tIns="61910" rIns="61910" bIns="61910" rtlCol="0" anchor="ctr"/>
            <a:lstStyle/>
            <a:p>
              <a:pPr marL="0" lvl="0" indent="0" algn="ctr">
                <a:lnSpc>
                  <a:spcPts val="2659"/>
                </a:lnSpc>
                <a:spcBef>
                  <a:spcPct val="0"/>
                </a:spcBef>
              </a:pPr>
              <a:endParaRPr/>
            </a:p>
          </p:txBody>
        </p:sp>
      </p:grpSp>
      <p:sp>
        <p:nvSpPr>
          <p:cNvPr id="6" name="Freeform 6"/>
          <p:cNvSpPr/>
          <p:nvPr/>
        </p:nvSpPr>
        <p:spPr>
          <a:xfrm>
            <a:off x="542635" y="6729814"/>
            <a:ext cx="2017519" cy="2014998"/>
          </a:xfrm>
          <a:custGeom>
            <a:rect l="l" t="t" r="r" b="b"/>
            <a:pathLst>
              <a:path w="2017519" h="2014998">
                <a:moveTo>
                  <a:pt x="0" y="0"/>
                </a:moveTo>
                <a:lnTo>
                  <a:pt x="2017520" y="0"/>
                </a:lnTo>
                <a:lnTo>
                  <a:pt x="2017520" y="2014998"/>
                </a:lnTo>
                <a:lnTo>
                  <a:pt x="0" y="2014998"/>
                </a:lnTo>
                <a:lnTo>
                  <a:pt x="0" y="0"/>
                </a:lnTo>
                <a:close/>
              </a:path>
            </a:pathLst>
          </a:custGeom>
          <a:blipFill>
            <a:blip r:embed="rId3"/>
            <a:stretch>
              <a:fillRect/>
            </a:stretch>
          </a:blipFill>
        </p:spPr>
        <p:txBody>
          <a:bodyPr/>
          <a:lstStyle/>
          <a:p/>
        </p:txBody>
      </p:sp>
      <p:grpSp>
        <p:nvGrpSpPr>
          <p:cNvPr id="7" name="Group 7"/>
          <p:cNvGrpSpPr/>
          <p:nvPr/>
        </p:nvGrpSpPr>
        <p:grpSpPr>
          <a:xfrm>
            <a:off x="470902" y="6634038"/>
            <a:ext cx="1987807" cy="1987807"/>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pic>
        <p:nvPicPr>
          <p:cNvPr id="10" name="Picture 10"/>
          <p:cNvPicPr>
            <a:picLocks noChangeAspect="1"/>
          </p:cNvPicPr>
          <p:nvPr/>
        </p:nvPicPr>
        <p:blipFill>
          <a:blip r:embed="rId4"/>
          <a:srcRect l="36500" t="25150" r="38823" b="26949"/>
          <a:stretch>
            <a:fillRect/>
          </a:stretch>
        </p:blipFill>
        <p:spPr>
          <a:xfrm>
            <a:off x="17018" y="-4220"/>
            <a:ext cx="1891990" cy="2065840"/>
          </a:xfrm>
          <a:prstGeom prst="rect">
            <a:avLst/>
          </a:prstGeom>
        </p:spPr>
      </p:pic>
      <p:grpSp>
        <p:nvGrpSpPr>
          <p:cNvPr id="11" name="Group 11"/>
          <p:cNvGrpSpPr/>
          <p:nvPr/>
        </p:nvGrpSpPr>
        <p:grpSpPr>
          <a:xfrm>
            <a:off x="202608" y="3571109"/>
            <a:ext cx="8649749" cy="2507741"/>
            <a:chExt cx="917530" cy="266011"/>
          </a:xfrm>
        </p:grpSpPr>
        <p:sp>
          <p:nvSpPr>
            <p:cNvPr id="12" name="Freeform 12"/>
            <p:cNvSpPr/>
            <p:nvPr/>
          </p:nvSpPr>
          <p:spPr>
            <a:xfrm>
              <a:off x="0" y="0"/>
              <a:ext cx="917530" cy="266011"/>
            </a:xfrm>
            <a:custGeom>
              <a:rect l="l" t="t" r="r" b="b"/>
              <a:pathLst>
                <a:path w="917530" h="266011">
                  <a:moveTo>
                    <a:pt x="0" y="0"/>
                  </a:moveTo>
                  <a:lnTo>
                    <a:pt x="917530" y="0"/>
                  </a:lnTo>
                  <a:lnTo>
                    <a:pt x="917530" y="266011"/>
                  </a:lnTo>
                  <a:lnTo>
                    <a:pt x="0" y="266011"/>
                  </a:lnTo>
                  <a:close/>
                </a:path>
              </a:pathLst>
            </a:custGeom>
            <a:solidFill>
              <a:srgbClr val="412F27">
                <a:alpha val="80784"/>
              </a:srgbClr>
            </a:solidFill>
            <a:ln cap="sq">
              <a:noFill/>
              <a:prstDash val="solid"/>
              <a:miter/>
            </a:ln>
          </p:spPr>
          <p:txBody>
            <a:bodyPr/>
            <a:lstStyle/>
            <a:p/>
          </p:txBody>
        </p:sp>
        <p:sp>
          <p:nvSpPr>
            <p:cNvPr id="13" name="TextBox 13"/>
            <p:cNvSpPr txBox="1"/>
            <p:nvPr/>
          </p:nvSpPr>
          <p:spPr>
            <a:xfrm>
              <a:off x="0" y="-38100"/>
              <a:ext cx="917530" cy="304111"/>
            </a:xfrm>
            <a:prstGeom prst="rect">
              <a:avLst/>
            </a:prstGeom>
          </p:spPr>
          <p:txBody>
            <a:bodyPr lIns="61910" tIns="61910" rIns="61910" bIns="61910" rtlCol="0" anchor="ctr"/>
            <a:lstStyle/>
            <a:p>
              <a:pPr marL="0" lvl="0" indent="0" algn="ctr">
                <a:lnSpc>
                  <a:spcPts val="2659"/>
                </a:lnSpc>
                <a:spcBef>
                  <a:spcPct val="0"/>
                </a:spcBef>
              </a:pPr>
              <a:endParaRPr/>
            </a:p>
          </p:txBody>
        </p:sp>
      </p:grpSp>
      <p:sp>
        <p:nvSpPr>
          <p:cNvPr id="14" name="Freeform 14"/>
          <p:cNvSpPr/>
          <p:nvPr/>
        </p:nvSpPr>
        <p:spPr>
          <a:xfrm>
            <a:off x="542635" y="3926852"/>
            <a:ext cx="2017519" cy="2014998"/>
          </a:xfrm>
          <a:custGeom>
            <a:rect l="l" t="t" r="r" b="b"/>
            <a:pathLst>
              <a:path w="2017519" h="2014998">
                <a:moveTo>
                  <a:pt x="0" y="0"/>
                </a:moveTo>
                <a:lnTo>
                  <a:pt x="2017520" y="0"/>
                </a:lnTo>
                <a:lnTo>
                  <a:pt x="2017520" y="2014998"/>
                </a:lnTo>
                <a:lnTo>
                  <a:pt x="0" y="2014998"/>
                </a:lnTo>
                <a:lnTo>
                  <a:pt x="0" y="0"/>
                </a:lnTo>
                <a:close/>
              </a:path>
            </a:pathLst>
          </a:custGeom>
          <a:blipFill>
            <a:blip r:embed="rId3"/>
            <a:stretch>
              <a:fillRect/>
            </a:stretch>
          </a:blipFill>
        </p:spPr>
        <p:txBody>
          <a:bodyPr/>
          <a:lstStyle/>
          <a:p/>
        </p:txBody>
      </p:sp>
      <p:grpSp>
        <p:nvGrpSpPr>
          <p:cNvPr id="15" name="Group 15"/>
          <p:cNvGrpSpPr/>
          <p:nvPr/>
        </p:nvGrpSpPr>
        <p:grpSpPr>
          <a:xfrm>
            <a:off x="470902" y="3831076"/>
            <a:ext cx="1987807" cy="1987807"/>
            <a:chExt cx="812800" cy="812800"/>
          </a:xfrm>
        </p:grpSpPr>
        <p:sp>
          <p:nvSpPr>
            <p:cNvPr id="16" name="Freeform 16"/>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7" name="TextBox 17"/>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18" name="TextBox 18"/>
          <p:cNvSpPr txBox="1"/>
          <p:nvPr/>
        </p:nvSpPr>
        <p:spPr>
          <a:xfrm>
            <a:off x="761423" y="7262118"/>
            <a:ext cx="1456155" cy="1106228"/>
          </a:xfrm>
          <a:prstGeom prst="rect">
            <a:avLst/>
          </a:prstGeom>
        </p:spPr>
        <p:txBody>
          <a:bodyPr lIns="0" tIns="0" rIns="0" bIns="0" rtlCol="0" anchor="t">
            <a:spAutoFit/>
          </a:bodyPr>
          <a:lstStyle/>
          <a:p>
            <a:pPr algn="ctr">
              <a:lnSpc>
                <a:spcPts val="2701"/>
              </a:lnSpc>
            </a:pPr>
            <a:r>
              <a:rPr lang="en-US" sz="4288">
                <a:solidFill>
                  <a:srgbClr val="1E3048"/>
                </a:solidFill>
                <a:latin typeface="Canva Sans Bold"/>
              </a:rPr>
              <a:t>2024- 2031</a:t>
            </a:r>
          </a:p>
        </p:txBody>
      </p:sp>
      <p:sp>
        <p:nvSpPr>
          <p:cNvPr id="19" name="TextBox 19"/>
          <p:cNvSpPr txBox="1"/>
          <p:nvPr/>
        </p:nvSpPr>
        <p:spPr>
          <a:xfrm>
            <a:off x="3001256" y="6878011"/>
            <a:ext cx="4880768" cy="1490335"/>
          </a:xfrm>
          <a:prstGeom prst="rect">
            <a:avLst/>
          </a:prstGeom>
        </p:spPr>
        <p:txBody>
          <a:bodyPr lIns="0" tIns="0" rIns="0" bIns="0" rtlCol="0" anchor="t">
            <a:spAutoFit/>
          </a:bodyPr>
          <a:lstStyle/>
          <a:p>
            <a:pPr algn="ctr">
              <a:lnSpc>
                <a:spcPts val="5919"/>
              </a:lnSpc>
            </a:pPr>
            <a:r>
              <a:rPr lang="en-US" sz="4812">
                <a:solidFill>
                  <a:srgbClr val="FFFFFF"/>
                </a:solidFill>
                <a:latin typeface="Canva Sans"/>
              </a:rPr>
              <a:t>CAGR</a:t>
            </a:r>
          </a:p>
          <a:p>
            <a:pPr algn="ctr">
              <a:lnSpc>
                <a:spcPts val="5919"/>
              </a:lnSpc>
            </a:pPr>
            <a:r>
              <a:rPr lang="en-US" sz="4812">
                <a:solidFill>
                  <a:srgbClr val="FFFFFF"/>
                </a:solidFill>
                <a:latin typeface="Canva Sans"/>
              </a:rPr>
              <a:t>8.10%</a:t>
            </a:r>
          </a:p>
        </p:txBody>
      </p:sp>
      <p:sp>
        <p:nvSpPr>
          <p:cNvPr id="20" name="TextBox 20"/>
          <p:cNvSpPr txBox="1"/>
          <p:nvPr/>
        </p:nvSpPr>
        <p:spPr>
          <a:xfrm>
            <a:off x="5162248" y="453444"/>
            <a:ext cx="7963503" cy="857250"/>
          </a:xfrm>
          <a:prstGeom prst="rect">
            <a:avLst/>
          </a:prstGeom>
        </p:spPr>
        <p:txBody>
          <a:bodyPr lIns="0" tIns="0" rIns="0" bIns="0" rtlCol="0" anchor="t">
            <a:spAutoFit/>
          </a:bodyPr>
          <a:lstStyle/>
          <a:p>
            <a:pPr algn="ctr">
              <a:lnSpc>
                <a:spcPts val="6299"/>
              </a:lnSpc>
            </a:pPr>
            <a:r>
              <a:rPr lang="en-US" sz="6999">
                <a:solidFill>
                  <a:srgbClr val="000000"/>
                </a:solidFill>
                <a:latin typeface="Canva Sans"/>
              </a:rPr>
              <a:t>KEY INSIGHTS</a:t>
            </a:r>
          </a:p>
        </p:txBody>
      </p:sp>
      <p:sp>
        <p:nvSpPr>
          <p:cNvPr id="21" name="TextBox 21"/>
          <p:cNvSpPr txBox="1"/>
          <p:nvPr/>
        </p:nvSpPr>
        <p:spPr>
          <a:xfrm>
            <a:off x="736728" y="4727637"/>
            <a:ext cx="1456155" cy="423283"/>
          </a:xfrm>
          <a:prstGeom prst="rect">
            <a:avLst/>
          </a:prstGeom>
        </p:spPr>
        <p:txBody>
          <a:bodyPr lIns="0" tIns="0" rIns="0" bIns="0" rtlCol="0" anchor="t">
            <a:spAutoFit/>
          </a:bodyPr>
          <a:lstStyle/>
          <a:p>
            <a:pPr algn="ctr">
              <a:lnSpc>
                <a:spcPts val="2701"/>
              </a:lnSpc>
            </a:pPr>
            <a:r>
              <a:rPr lang="en-US" sz="4288">
                <a:solidFill>
                  <a:srgbClr val="1E3048"/>
                </a:solidFill>
                <a:latin typeface="Canva Sans Bold"/>
              </a:rPr>
              <a:t>2024</a:t>
            </a:r>
          </a:p>
        </p:txBody>
      </p:sp>
      <p:sp>
        <p:nvSpPr>
          <p:cNvPr id="22" name="TextBox 22"/>
          <p:cNvSpPr txBox="1"/>
          <p:nvPr/>
        </p:nvSpPr>
        <p:spPr>
          <a:xfrm>
            <a:off x="2458709" y="4075049"/>
            <a:ext cx="6086848" cy="1490335"/>
          </a:xfrm>
          <a:prstGeom prst="rect">
            <a:avLst/>
          </a:prstGeom>
        </p:spPr>
        <p:txBody>
          <a:bodyPr lIns="0" tIns="0" rIns="0" bIns="0" rtlCol="0" anchor="t">
            <a:spAutoFit/>
          </a:bodyPr>
          <a:lstStyle/>
          <a:p>
            <a:pPr algn="ctr">
              <a:lnSpc>
                <a:spcPts val="5919"/>
              </a:lnSpc>
            </a:pPr>
            <a:r>
              <a:rPr lang="en-US" sz="4812">
                <a:solidFill>
                  <a:srgbClr val="FFFFFF"/>
                </a:solidFill>
                <a:latin typeface="Canva Sans"/>
              </a:rPr>
              <a:t>MARKET SIZE</a:t>
            </a:r>
          </a:p>
          <a:p>
            <a:pPr algn="ctr">
              <a:lnSpc>
                <a:spcPts val="5919"/>
              </a:lnSpc>
            </a:pPr>
            <a:r>
              <a:rPr lang="en-US" sz="4812">
                <a:solidFill>
                  <a:srgbClr val="FFFFFF"/>
                </a:solidFill>
                <a:latin typeface="Canva Sans"/>
              </a:rPr>
              <a:t>USD 2261.2 million</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18518"/>
            </a:stretch>
          </a:blipFill>
        </p:spPr>
        <p:txBody>
          <a:bodyPr/>
          <a:lstStyle/>
          <a:p/>
        </p:txBody>
      </p:sp>
      <p:grpSp>
        <p:nvGrpSpPr>
          <p:cNvPr id="3" name="Group 3"/>
          <p:cNvGrpSpPr/>
          <p:nvPr/>
        </p:nvGrpSpPr>
        <p:grpSpPr>
          <a:xfrm>
            <a:off x="2141179" y="2873808"/>
            <a:ext cx="10871345" cy="2920080"/>
            <a:chExt cx="14839316" cy="3985890"/>
          </a:xfrm>
        </p:grpSpPr>
        <p:sp>
          <p:nvSpPr>
            <p:cNvPr id="4" name="Freeform 4"/>
            <p:cNvSpPr/>
            <p:nvPr/>
          </p:nvSpPr>
          <p:spPr>
            <a:xfrm>
              <a:off x="0" y="0"/>
              <a:ext cx="14839316" cy="3985890"/>
            </a:xfrm>
            <a:custGeom>
              <a:rect l="l" t="t" r="r" b="b"/>
              <a:pathLst>
                <a:path w="14839316" h="3985890">
                  <a:moveTo>
                    <a:pt x="14714855" y="3985890"/>
                  </a:moveTo>
                  <a:lnTo>
                    <a:pt x="124460" y="3985890"/>
                  </a:lnTo>
                  <a:cubicBezTo>
                    <a:pt x="55880" y="3985890"/>
                    <a:pt x="0" y="3930010"/>
                    <a:pt x="0" y="3861430"/>
                  </a:cubicBezTo>
                  <a:lnTo>
                    <a:pt x="0" y="124460"/>
                  </a:lnTo>
                  <a:cubicBezTo>
                    <a:pt x="0" y="55880"/>
                    <a:pt x="55880" y="0"/>
                    <a:pt x="124460" y="0"/>
                  </a:cubicBezTo>
                  <a:lnTo>
                    <a:pt x="14714855" y="0"/>
                  </a:lnTo>
                  <a:cubicBezTo>
                    <a:pt x="14783436" y="0"/>
                    <a:pt x="14839316" y="55880"/>
                    <a:pt x="14839316" y="124460"/>
                  </a:cubicBezTo>
                  <a:lnTo>
                    <a:pt x="14839316" y="3861430"/>
                  </a:lnTo>
                  <a:cubicBezTo>
                    <a:pt x="14839316" y="3930010"/>
                    <a:pt x="14783436" y="3985890"/>
                    <a:pt x="14714855" y="3985890"/>
                  </a:cubicBezTo>
                  <a:close/>
                </a:path>
              </a:pathLst>
            </a:custGeom>
            <a:solidFill>
              <a:srgbClr val="000000">
                <a:alpha val="72941"/>
              </a:srgbClr>
            </a:solidFill>
          </p:spPr>
          <p:txBody>
            <a:bodyPr/>
            <a:lstStyle/>
            <a:p/>
          </p:txBody>
        </p:sp>
      </p:grpSp>
      <p:grpSp>
        <p:nvGrpSpPr>
          <p:cNvPr id="5" name="Group 5"/>
          <p:cNvGrpSpPr/>
          <p:nvPr/>
        </p:nvGrpSpPr>
        <p:grpSpPr>
          <a:xfrm rot="5400000">
            <a:off x="1127124" y="2651640"/>
            <a:ext cx="827966" cy="3162510"/>
            <a:chExt cx="3130550" cy="11957493"/>
          </a:xfrm>
        </p:grpSpPr>
        <p:sp>
          <p:nvSpPr>
            <p:cNvPr id="6" name="Freeform 6"/>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grpSp>
        <p:nvGrpSpPr>
          <p:cNvPr id="7" name="Group 7"/>
          <p:cNvGrpSpPr/>
          <p:nvPr/>
        </p:nvGrpSpPr>
        <p:grpSpPr>
          <a:xfrm>
            <a:off x="2183454" y="6054215"/>
            <a:ext cx="10829070" cy="2920080"/>
            <a:chExt cx="14781611" cy="3985890"/>
          </a:xfrm>
        </p:grpSpPr>
        <p:sp>
          <p:nvSpPr>
            <p:cNvPr id="8" name="Freeform 8"/>
            <p:cNvSpPr/>
            <p:nvPr/>
          </p:nvSpPr>
          <p:spPr>
            <a:xfrm>
              <a:off x="0" y="0"/>
              <a:ext cx="14781611" cy="3985890"/>
            </a:xfrm>
            <a:custGeom>
              <a:rect l="l" t="t" r="r" b="b"/>
              <a:pathLst>
                <a:path w="14781611" h="3985890">
                  <a:moveTo>
                    <a:pt x="14657150" y="3985890"/>
                  </a:moveTo>
                  <a:lnTo>
                    <a:pt x="124460" y="3985890"/>
                  </a:lnTo>
                  <a:cubicBezTo>
                    <a:pt x="55880" y="3985890"/>
                    <a:pt x="0" y="3930010"/>
                    <a:pt x="0" y="3861430"/>
                  </a:cubicBezTo>
                  <a:lnTo>
                    <a:pt x="0" y="124460"/>
                  </a:lnTo>
                  <a:cubicBezTo>
                    <a:pt x="0" y="55880"/>
                    <a:pt x="55880" y="0"/>
                    <a:pt x="124460" y="0"/>
                  </a:cubicBezTo>
                  <a:lnTo>
                    <a:pt x="14657150" y="0"/>
                  </a:lnTo>
                  <a:cubicBezTo>
                    <a:pt x="14725731" y="0"/>
                    <a:pt x="14781611" y="55880"/>
                    <a:pt x="14781611" y="124460"/>
                  </a:cubicBezTo>
                  <a:lnTo>
                    <a:pt x="14781611" y="3861430"/>
                  </a:lnTo>
                  <a:cubicBezTo>
                    <a:pt x="14781611" y="3930010"/>
                    <a:pt x="14725731" y="3985890"/>
                    <a:pt x="14657150" y="3985890"/>
                  </a:cubicBezTo>
                  <a:close/>
                </a:path>
              </a:pathLst>
            </a:custGeom>
            <a:solidFill>
              <a:srgbClr val="000000">
                <a:alpha val="72941"/>
              </a:srgbClr>
            </a:solidFill>
          </p:spPr>
          <p:txBody>
            <a:bodyPr/>
            <a:lstStyle/>
            <a:p/>
          </p:txBody>
        </p:sp>
      </p:grpSp>
      <p:grpSp>
        <p:nvGrpSpPr>
          <p:cNvPr id="9" name="Group 9"/>
          <p:cNvGrpSpPr/>
          <p:nvPr/>
        </p:nvGrpSpPr>
        <p:grpSpPr>
          <a:xfrm rot="5400000">
            <a:off x="1169399" y="5832047"/>
            <a:ext cx="827966" cy="3162510"/>
            <a:chExt cx="3130550" cy="11957493"/>
          </a:xfrm>
        </p:grpSpPr>
        <p:sp>
          <p:nvSpPr>
            <p:cNvPr id="10" name="Freeform 10"/>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sp>
        <p:nvSpPr>
          <p:cNvPr id="11" name="TextBox 11"/>
          <p:cNvSpPr txBox="1"/>
          <p:nvPr/>
        </p:nvSpPr>
        <p:spPr>
          <a:xfrm>
            <a:off x="1028700" y="142200"/>
            <a:ext cx="17301600" cy="880112"/>
          </a:xfrm>
          <a:prstGeom prst="rect">
            <a:avLst/>
          </a:prstGeom>
        </p:spPr>
        <p:txBody>
          <a:bodyPr lIns="0" tIns="0" rIns="0" bIns="0" rtlCol="0" anchor="t">
            <a:spAutoFit/>
          </a:bodyPr>
          <a:lstStyle/>
          <a:p>
            <a:pPr algn="ctr">
              <a:lnSpc>
                <a:spcPts val="7139"/>
              </a:lnSpc>
            </a:pPr>
            <a:r>
              <a:rPr lang="en-US" sz="5099">
                <a:solidFill>
                  <a:srgbClr val="FFFFFF"/>
                </a:solidFill>
                <a:latin typeface="Canva Sans"/>
              </a:rPr>
              <a:t>REVENUE MARKET SHARE BY SEGMENTS 2024</a:t>
            </a:r>
          </a:p>
        </p:txBody>
      </p:sp>
      <p:pic>
        <p:nvPicPr>
          <p:cNvPr id="12" name="Picture 12"/>
          <p:cNvPicPr>
            <a:picLocks noChangeAspect="1"/>
          </p:cNvPicPr>
          <p:nvPr/>
        </p:nvPicPr>
        <p:blipFill>
          <a:blip r:embed="rId3"/>
          <a:srcRect l="36500" t="25150" r="35874" b="24564"/>
          <a:stretch>
            <a:fillRect/>
          </a:stretch>
        </p:blipFill>
        <p:spPr>
          <a:xfrm>
            <a:off x="-40826" y="-72756"/>
            <a:ext cx="2139052" cy="2190137"/>
          </a:xfrm>
          <a:prstGeom prst="rect">
            <a:avLst/>
          </a:prstGeom>
        </p:spPr>
      </p:pic>
      <p:sp>
        <p:nvSpPr>
          <p:cNvPr id="13" name="TextBox 13"/>
          <p:cNvSpPr txBox="1"/>
          <p:nvPr/>
        </p:nvSpPr>
        <p:spPr>
          <a:xfrm>
            <a:off x="3122362" y="3228473"/>
            <a:ext cx="9637553" cy="2186940"/>
          </a:xfrm>
          <a:prstGeom prst="rect">
            <a:avLst/>
          </a:prstGeom>
        </p:spPr>
        <p:txBody>
          <a:bodyPr lIns="0" tIns="0" rIns="0" bIns="0" rtlCol="0" anchor="t">
            <a:spAutoFit/>
          </a:bodyPr>
          <a:lstStyle/>
          <a:p>
            <a:pPr marL="647700" lvl="1" indent="-323850" algn="l">
              <a:lnSpc>
                <a:spcPts val="3479"/>
              </a:lnSpc>
              <a:buFont typeface="Arial"/>
              <a:buChar char="•"/>
            </a:pPr>
            <a:r>
              <a:rPr lang="en-US" sz="3000">
                <a:solidFill>
                  <a:srgbClr val="FFFFFF"/>
                </a:solidFill>
                <a:latin typeface="Canva Sans"/>
              </a:rPr>
              <a:t>Polished Round-grained Rice Type stands out as the dominating category</a:t>
            </a:r>
          </a:p>
          <a:p>
            <a:pPr marL="647700" lvl="1" indent="-323850" algn="l">
              <a:lnSpc>
                <a:spcPts val="3479"/>
              </a:lnSpc>
              <a:buFont typeface="Arial"/>
              <a:buChar char="•"/>
            </a:pPr>
            <a:r>
              <a:rPr lang="en-US" sz="3000">
                <a:solidFill>
                  <a:srgbClr val="FFFFFF"/>
                </a:solidFill>
                <a:latin typeface="Canva Sans"/>
              </a:rPr>
              <a:t>Indica (long-shaped Rice) Type emerges as the fastest-growing category in the Organic Rice Market</a:t>
            </a:r>
          </a:p>
        </p:txBody>
      </p:sp>
      <p:sp>
        <p:nvSpPr>
          <p:cNvPr id="14" name="TextBox 14"/>
          <p:cNvSpPr txBox="1"/>
          <p:nvPr/>
        </p:nvSpPr>
        <p:spPr>
          <a:xfrm>
            <a:off x="2127" y="4083310"/>
            <a:ext cx="2849971" cy="346795"/>
          </a:xfrm>
          <a:prstGeom prst="rect">
            <a:avLst/>
          </a:prstGeom>
        </p:spPr>
        <p:txBody>
          <a:bodyPr lIns="0" tIns="0" rIns="0" bIns="0" rtlCol="0" anchor="t">
            <a:spAutoFit/>
          </a:bodyPr>
          <a:lstStyle/>
          <a:p>
            <a:pPr algn="ctr">
              <a:lnSpc>
                <a:spcPts val="2669"/>
              </a:lnSpc>
            </a:pPr>
            <a:r>
              <a:rPr lang="en-US" sz="2643">
                <a:solidFill>
                  <a:srgbClr val="43B4BE"/>
                </a:solidFill>
                <a:latin typeface="Canva Sans"/>
              </a:rPr>
              <a:t>Type Segment</a:t>
            </a:r>
          </a:p>
        </p:txBody>
      </p:sp>
      <p:sp>
        <p:nvSpPr>
          <p:cNvPr id="15" name="TextBox 15"/>
          <p:cNvSpPr txBox="1"/>
          <p:nvPr/>
        </p:nvSpPr>
        <p:spPr>
          <a:xfrm>
            <a:off x="116122" y="7098397"/>
            <a:ext cx="2849971" cy="677434"/>
          </a:xfrm>
          <a:prstGeom prst="rect">
            <a:avLst/>
          </a:prstGeom>
        </p:spPr>
        <p:txBody>
          <a:bodyPr lIns="0" tIns="0" rIns="0" bIns="0" rtlCol="0" anchor="t">
            <a:spAutoFit/>
          </a:bodyPr>
          <a:lstStyle/>
          <a:p>
            <a:pPr algn="ctr">
              <a:lnSpc>
                <a:spcPts val="2669"/>
              </a:lnSpc>
            </a:pPr>
            <a:r>
              <a:rPr lang="en-US" sz="2643">
                <a:solidFill>
                  <a:srgbClr val="43B4BE"/>
                </a:solidFill>
                <a:latin typeface="Canva Sans"/>
              </a:rPr>
              <a:t>Rice Type Segment</a:t>
            </a:r>
          </a:p>
        </p:txBody>
      </p:sp>
      <p:sp>
        <p:nvSpPr>
          <p:cNvPr id="16" name="TextBox 16"/>
          <p:cNvSpPr txBox="1"/>
          <p:nvPr/>
        </p:nvSpPr>
        <p:spPr>
          <a:xfrm>
            <a:off x="3164637" y="6767507"/>
            <a:ext cx="9637553" cy="1310640"/>
          </a:xfrm>
          <a:prstGeom prst="rect">
            <a:avLst/>
          </a:prstGeom>
        </p:spPr>
        <p:txBody>
          <a:bodyPr lIns="0" tIns="0" rIns="0" bIns="0" rtlCol="0" anchor="t">
            <a:spAutoFit/>
          </a:bodyPr>
          <a:lstStyle/>
          <a:p>
            <a:pPr marL="647700" lvl="1" indent="-323850" algn="l">
              <a:lnSpc>
                <a:spcPts val="3479"/>
              </a:lnSpc>
              <a:buFont typeface="Arial"/>
              <a:buChar char="•"/>
            </a:pPr>
            <a:r>
              <a:rPr lang="en-US" sz="3000">
                <a:solidFill>
                  <a:srgbClr val="FFFFFF"/>
                </a:solidFill>
                <a:latin typeface="Canva Sans"/>
              </a:rPr>
              <a:t>the dominating category is Organic white rice. </a:t>
            </a:r>
          </a:p>
          <a:p>
            <a:pPr marL="647700" lvl="1" indent="-323850" algn="l">
              <a:lnSpc>
                <a:spcPts val="3479"/>
              </a:lnSpc>
              <a:buFont typeface="Arial"/>
              <a:buChar char="•"/>
            </a:pPr>
            <a:r>
              <a:rPr lang="en-US" sz="3000">
                <a:solidFill>
                  <a:srgbClr val="FFFFFF"/>
                </a:solidFill>
                <a:latin typeface="Canva Sans"/>
              </a:rPr>
              <a:t>The fastest-growing category in the Organic Rice Market is Organic brown rice.</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18518"/>
            </a:stretch>
          </a:blipFill>
        </p:spPr>
        <p:txBody>
          <a:bodyPr/>
          <a:lstStyle/>
          <a:p/>
        </p:txBody>
      </p:sp>
      <p:grpSp>
        <p:nvGrpSpPr>
          <p:cNvPr id="3" name="Group 3"/>
          <p:cNvGrpSpPr/>
          <p:nvPr/>
        </p:nvGrpSpPr>
        <p:grpSpPr>
          <a:xfrm>
            <a:off x="2332307" y="2873808"/>
            <a:ext cx="7152451" cy="3175937"/>
            <a:chExt cx="8976525" cy="3985890"/>
          </a:xfrm>
        </p:grpSpPr>
        <p:sp>
          <p:nvSpPr>
            <p:cNvPr id="4" name="Freeform 4"/>
            <p:cNvSpPr/>
            <p:nvPr/>
          </p:nvSpPr>
          <p:spPr>
            <a:xfrm>
              <a:off x="0" y="0"/>
              <a:ext cx="8976526" cy="3985890"/>
            </a:xfrm>
            <a:custGeom>
              <a:rect l="l" t="t" r="r" b="b"/>
              <a:pathLst>
                <a:path w="8976526" h="3985890">
                  <a:moveTo>
                    <a:pt x="8852065" y="3985890"/>
                  </a:moveTo>
                  <a:lnTo>
                    <a:pt x="124460" y="3985890"/>
                  </a:lnTo>
                  <a:cubicBezTo>
                    <a:pt x="55880" y="3985890"/>
                    <a:pt x="0" y="3930010"/>
                    <a:pt x="0" y="3861430"/>
                  </a:cubicBezTo>
                  <a:lnTo>
                    <a:pt x="0" y="124460"/>
                  </a:lnTo>
                  <a:cubicBezTo>
                    <a:pt x="0" y="55880"/>
                    <a:pt x="55880" y="0"/>
                    <a:pt x="124460" y="0"/>
                  </a:cubicBezTo>
                  <a:lnTo>
                    <a:pt x="8852065" y="0"/>
                  </a:lnTo>
                  <a:cubicBezTo>
                    <a:pt x="8920645" y="0"/>
                    <a:pt x="8976526" y="55880"/>
                    <a:pt x="8976526" y="124460"/>
                  </a:cubicBezTo>
                  <a:lnTo>
                    <a:pt x="8976526" y="3861430"/>
                  </a:lnTo>
                  <a:cubicBezTo>
                    <a:pt x="8976526" y="3930010"/>
                    <a:pt x="8920645" y="3985890"/>
                    <a:pt x="8852065" y="3985890"/>
                  </a:cubicBezTo>
                  <a:close/>
                </a:path>
              </a:pathLst>
            </a:custGeom>
            <a:solidFill>
              <a:srgbClr val="000000">
                <a:alpha val="72941"/>
              </a:srgbClr>
            </a:solidFill>
          </p:spPr>
          <p:txBody>
            <a:bodyPr/>
            <a:lstStyle/>
            <a:p/>
          </p:txBody>
        </p:sp>
      </p:grpSp>
      <p:grpSp>
        <p:nvGrpSpPr>
          <p:cNvPr id="5" name="Group 5"/>
          <p:cNvGrpSpPr/>
          <p:nvPr/>
        </p:nvGrpSpPr>
        <p:grpSpPr>
          <a:xfrm rot="5400000">
            <a:off x="1229401" y="2632173"/>
            <a:ext cx="900512" cy="3439610"/>
            <a:chExt cx="3130550" cy="11957493"/>
          </a:xfrm>
        </p:grpSpPr>
        <p:sp>
          <p:nvSpPr>
            <p:cNvPr id="6" name="Freeform 6"/>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grpSp>
        <p:nvGrpSpPr>
          <p:cNvPr id="7" name="Group 7"/>
          <p:cNvGrpSpPr/>
          <p:nvPr/>
        </p:nvGrpSpPr>
        <p:grpSpPr>
          <a:xfrm>
            <a:off x="2328098" y="6261098"/>
            <a:ext cx="7156659" cy="3110030"/>
            <a:chExt cx="9172151" cy="3985890"/>
          </a:xfrm>
        </p:grpSpPr>
        <p:sp>
          <p:nvSpPr>
            <p:cNvPr id="8" name="Freeform 8"/>
            <p:cNvSpPr/>
            <p:nvPr/>
          </p:nvSpPr>
          <p:spPr>
            <a:xfrm>
              <a:off x="0" y="0"/>
              <a:ext cx="9172151" cy="3985890"/>
            </a:xfrm>
            <a:custGeom>
              <a:rect l="l" t="t" r="r" b="b"/>
              <a:pathLst>
                <a:path w="9172151" h="3985890">
                  <a:moveTo>
                    <a:pt x="9047690" y="3985890"/>
                  </a:moveTo>
                  <a:lnTo>
                    <a:pt x="124460" y="3985890"/>
                  </a:lnTo>
                  <a:cubicBezTo>
                    <a:pt x="55880" y="3985890"/>
                    <a:pt x="0" y="3930010"/>
                    <a:pt x="0" y="3861430"/>
                  </a:cubicBezTo>
                  <a:lnTo>
                    <a:pt x="0" y="124460"/>
                  </a:lnTo>
                  <a:cubicBezTo>
                    <a:pt x="0" y="55880"/>
                    <a:pt x="55880" y="0"/>
                    <a:pt x="124460" y="0"/>
                  </a:cubicBezTo>
                  <a:lnTo>
                    <a:pt x="9047690" y="0"/>
                  </a:lnTo>
                  <a:cubicBezTo>
                    <a:pt x="9116271" y="0"/>
                    <a:pt x="9172151" y="55880"/>
                    <a:pt x="9172151" y="124460"/>
                  </a:cubicBezTo>
                  <a:lnTo>
                    <a:pt x="9172151" y="3861430"/>
                  </a:lnTo>
                  <a:cubicBezTo>
                    <a:pt x="9172151" y="3930010"/>
                    <a:pt x="9116271" y="3985890"/>
                    <a:pt x="9047690" y="3985890"/>
                  </a:cubicBezTo>
                  <a:close/>
                </a:path>
              </a:pathLst>
            </a:custGeom>
            <a:solidFill>
              <a:srgbClr val="000000">
                <a:alpha val="72941"/>
              </a:srgbClr>
            </a:solidFill>
          </p:spPr>
          <p:txBody>
            <a:bodyPr/>
            <a:lstStyle/>
            <a:p/>
          </p:txBody>
        </p:sp>
      </p:grpSp>
      <p:grpSp>
        <p:nvGrpSpPr>
          <p:cNvPr id="9" name="Group 9"/>
          <p:cNvGrpSpPr/>
          <p:nvPr/>
        </p:nvGrpSpPr>
        <p:grpSpPr>
          <a:xfrm rot="5400000">
            <a:off x="1248080" y="6024478"/>
            <a:ext cx="881825" cy="3368230"/>
            <a:chExt cx="3130550" cy="11957493"/>
          </a:xfrm>
        </p:grpSpPr>
        <p:sp>
          <p:nvSpPr>
            <p:cNvPr id="10" name="Freeform 10"/>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sp>
        <p:nvSpPr>
          <p:cNvPr id="11" name="TextBox 11"/>
          <p:cNvSpPr txBox="1"/>
          <p:nvPr/>
        </p:nvSpPr>
        <p:spPr>
          <a:xfrm>
            <a:off x="1028700" y="142200"/>
            <a:ext cx="17301600" cy="880112"/>
          </a:xfrm>
          <a:prstGeom prst="rect">
            <a:avLst/>
          </a:prstGeom>
        </p:spPr>
        <p:txBody>
          <a:bodyPr lIns="0" tIns="0" rIns="0" bIns="0" rtlCol="0" anchor="t">
            <a:spAutoFit/>
          </a:bodyPr>
          <a:lstStyle/>
          <a:p>
            <a:pPr algn="ctr">
              <a:lnSpc>
                <a:spcPts val="7139"/>
              </a:lnSpc>
            </a:pPr>
            <a:r>
              <a:rPr lang="en-US" sz="5099">
                <a:solidFill>
                  <a:srgbClr val="FFFFFF"/>
                </a:solidFill>
                <a:latin typeface="Canva Sans"/>
              </a:rPr>
              <a:t>REVENUE MARKET SHARE BY SEGMENTS 2024</a:t>
            </a:r>
          </a:p>
        </p:txBody>
      </p:sp>
      <p:pic>
        <p:nvPicPr>
          <p:cNvPr id="12" name="Picture 12"/>
          <p:cNvPicPr>
            <a:picLocks noChangeAspect="1"/>
          </p:cNvPicPr>
          <p:nvPr/>
        </p:nvPicPr>
        <p:blipFill>
          <a:blip r:embed="rId3"/>
          <a:srcRect l="36500" t="25150" r="35874" b="24564"/>
          <a:stretch>
            <a:fillRect/>
          </a:stretch>
        </p:blipFill>
        <p:spPr>
          <a:xfrm>
            <a:off x="-40826" y="-72756"/>
            <a:ext cx="2139052" cy="2190137"/>
          </a:xfrm>
          <a:prstGeom prst="rect">
            <a:avLst/>
          </a:prstGeom>
        </p:spPr>
      </p:pic>
      <p:sp>
        <p:nvSpPr>
          <p:cNvPr id="13" name="TextBox 13"/>
          <p:cNvSpPr txBox="1"/>
          <p:nvPr/>
        </p:nvSpPr>
        <p:spPr>
          <a:xfrm>
            <a:off x="3399461" y="3849403"/>
            <a:ext cx="5067551" cy="896869"/>
          </a:xfrm>
          <a:prstGeom prst="rect">
            <a:avLst/>
          </a:prstGeom>
        </p:spPr>
        <p:txBody>
          <a:bodyPr lIns="0" tIns="0" rIns="0" bIns="0" rtlCol="0" anchor="t">
            <a:spAutoFit/>
          </a:bodyPr>
          <a:lstStyle/>
          <a:p>
            <a:pPr marL="657489" lvl="1" indent="-328745" algn="l">
              <a:lnSpc>
                <a:spcPts val="3532"/>
              </a:lnSpc>
              <a:buFont typeface="Arial"/>
              <a:buChar char="•"/>
            </a:pPr>
            <a:r>
              <a:rPr lang="en-US" sz="3045">
                <a:solidFill>
                  <a:srgbClr val="FFFFFF"/>
                </a:solidFill>
                <a:latin typeface="Canva Sans"/>
              </a:rPr>
              <a:t>Direct Edible</a:t>
            </a:r>
          </a:p>
          <a:p>
            <a:pPr marL="657489" lvl="1" indent="-328745" algn="l">
              <a:lnSpc>
                <a:spcPts val="3532"/>
              </a:lnSpc>
              <a:buFont typeface="Arial"/>
              <a:buChar char="•"/>
            </a:pPr>
            <a:r>
              <a:rPr lang="en-US" sz="3045">
                <a:solidFill>
                  <a:srgbClr val="FFFFFF"/>
                </a:solidFill>
                <a:latin typeface="Canva Sans"/>
              </a:rPr>
              <a:t>Deep Processing</a:t>
            </a:r>
          </a:p>
        </p:txBody>
      </p:sp>
      <p:sp>
        <p:nvSpPr>
          <p:cNvPr id="14" name="TextBox 14"/>
          <p:cNvSpPr txBox="1"/>
          <p:nvPr/>
        </p:nvSpPr>
        <p:spPr>
          <a:xfrm>
            <a:off x="-27286" y="4005309"/>
            <a:ext cx="3099686" cy="740964"/>
          </a:xfrm>
          <a:prstGeom prst="rect">
            <a:avLst/>
          </a:prstGeom>
        </p:spPr>
        <p:txBody>
          <a:bodyPr lIns="0" tIns="0" rIns="0" bIns="0" rtlCol="0" anchor="t">
            <a:spAutoFit/>
          </a:bodyPr>
          <a:lstStyle/>
          <a:p>
            <a:pPr algn="ctr">
              <a:lnSpc>
                <a:spcPts val="2903"/>
              </a:lnSpc>
            </a:pPr>
            <a:r>
              <a:rPr lang="en-US" sz="2874">
                <a:solidFill>
                  <a:srgbClr val="43B4BE"/>
                </a:solidFill>
                <a:latin typeface="Canva Sans"/>
              </a:rPr>
              <a:t>Application Segment</a:t>
            </a:r>
          </a:p>
        </p:txBody>
      </p:sp>
      <p:sp>
        <p:nvSpPr>
          <p:cNvPr id="15" name="TextBox 15"/>
          <p:cNvSpPr txBox="1"/>
          <p:nvPr/>
        </p:nvSpPr>
        <p:spPr>
          <a:xfrm>
            <a:off x="95058" y="7324831"/>
            <a:ext cx="3035360" cy="715074"/>
          </a:xfrm>
          <a:prstGeom prst="rect">
            <a:avLst/>
          </a:prstGeom>
        </p:spPr>
        <p:txBody>
          <a:bodyPr lIns="0" tIns="0" rIns="0" bIns="0" rtlCol="0" anchor="t">
            <a:spAutoFit/>
          </a:bodyPr>
          <a:lstStyle/>
          <a:p>
            <a:pPr algn="ctr">
              <a:lnSpc>
                <a:spcPts val="2843"/>
              </a:lnSpc>
            </a:pPr>
            <a:r>
              <a:rPr lang="en-US" sz="2815">
                <a:solidFill>
                  <a:srgbClr val="43B4BE"/>
                </a:solidFill>
                <a:latin typeface="Canva Sans"/>
              </a:rPr>
              <a:t>End User Segment</a:t>
            </a:r>
          </a:p>
        </p:txBody>
      </p:sp>
      <p:sp>
        <p:nvSpPr>
          <p:cNvPr id="16" name="TextBox 16"/>
          <p:cNvSpPr txBox="1"/>
          <p:nvPr/>
        </p:nvSpPr>
        <p:spPr>
          <a:xfrm>
            <a:off x="3130418" y="6509411"/>
            <a:ext cx="6156676" cy="2622930"/>
          </a:xfrm>
          <a:prstGeom prst="rect">
            <a:avLst/>
          </a:prstGeom>
        </p:spPr>
        <p:txBody>
          <a:bodyPr lIns="0" tIns="0" rIns="0" bIns="0" rtlCol="0" anchor="t">
            <a:spAutoFit/>
          </a:bodyPr>
          <a:lstStyle/>
          <a:p>
            <a:pPr marL="643845" lvl="1" indent="-321922" algn="l">
              <a:lnSpc>
                <a:spcPts val="3459"/>
              </a:lnSpc>
              <a:buFont typeface="Arial"/>
              <a:buChar char="•"/>
            </a:pPr>
            <a:r>
              <a:rPr lang="en-US" sz="2982">
                <a:solidFill>
                  <a:srgbClr val="FFFFFF"/>
                </a:solidFill>
                <a:latin typeface="Canva Sans"/>
              </a:rPr>
              <a:t>Bakery &amp; Confectionary</a:t>
            </a:r>
          </a:p>
          <a:p>
            <a:pPr marL="643845" lvl="1" indent="-321922" algn="l">
              <a:lnSpc>
                <a:spcPts val="3459"/>
              </a:lnSpc>
              <a:buFont typeface="Arial"/>
              <a:buChar char="•"/>
            </a:pPr>
            <a:r>
              <a:rPr lang="en-US" sz="2982">
                <a:solidFill>
                  <a:srgbClr val="FFFFFF"/>
                </a:solidFill>
                <a:latin typeface="Canva Sans"/>
              </a:rPr>
              <a:t>Beverages</a:t>
            </a:r>
          </a:p>
          <a:p>
            <a:pPr marL="643845" lvl="1" indent="-321922" algn="l">
              <a:lnSpc>
                <a:spcPts val="3459"/>
              </a:lnSpc>
              <a:buFont typeface="Arial"/>
              <a:buChar char="•"/>
            </a:pPr>
            <a:r>
              <a:rPr lang="en-US" sz="2982">
                <a:solidFill>
                  <a:srgbClr val="FFFFFF"/>
                </a:solidFill>
                <a:latin typeface="Canva Sans"/>
              </a:rPr>
              <a:t>Desert &amp; Dairy Products</a:t>
            </a:r>
          </a:p>
          <a:p>
            <a:pPr marL="643845" lvl="1" indent="-321922" algn="l">
              <a:lnSpc>
                <a:spcPts val="3459"/>
              </a:lnSpc>
              <a:buFont typeface="Arial"/>
              <a:buChar char="•"/>
            </a:pPr>
            <a:r>
              <a:rPr lang="en-US" sz="2982">
                <a:solidFill>
                  <a:srgbClr val="FFFFFF"/>
                </a:solidFill>
                <a:latin typeface="Canva Sans"/>
              </a:rPr>
              <a:t>Meat</a:t>
            </a:r>
          </a:p>
          <a:p>
            <a:pPr marL="643845" lvl="1" indent="-321922" algn="l">
              <a:lnSpc>
                <a:spcPts val="3459"/>
              </a:lnSpc>
              <a:buFont typeface="Arial"/>
              <a:buChar char="•"/>
            </a:pPr>
            <a:r>
              <a:rPr lang="en-US" sz="2982">
                <a:solidFill>
                  <a:srgbClr val="FFFFFF"/>
                </a:solidFill>
                <a:latin typeface="Canva Sans"/>
              </a:rPr>
              <a:t>Poultry &amp; Seafood Products</a:t>
            </a:r>
          </a:p>
          <a:p>
            <a:pPr marL="643845" lvl="1" indent="-321922" algn="l">
              <a:lnSpc>
                <a:spcPts val="3459"/>
              </a:lnSpc>
              <a:buFont typeface="Arial"/>
              <a:buChar char="•"/>
            </a:pPr>
            <a:r>
              <a:rPr lang="en-US" sz="2982">
                <a:solidFill>
                  <a:srgbClr val="FFFFFF"/>
                </a:solidFill>
                <a:latin typeface="Canva Sans"/>
              </a:rPr>
              <a:t>Infant Formula</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Pr>
        <a:solidFill>
          <a:srgbClr val="F8F8F8"/>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rcRect l="36500" t="25150" r="38480" b="21038"/>
          <a:stretch>
            <a:fillRect/>
          </a:stretch>
        </p:blipFill>
        <p:spPr>
          <a:xfrm>
            <a:off x="0" y="0"/>
            <a:ext cx="1542502" cy="1866155"/>
          </a:xfrm>
          <a:prstGeom prst="rect">
            <a:avLst/>
          </a:prstGeom>
        </p:spPr>
      </p:pic>
      <p:sp>
        <p:nvSpPr>
          <p:cNvPr id="3" name="Freeform 3"/>
          <p:cNvSpPr/>
          <p:nvPr/>
        </p:nvSpPr>
        <p:spPr>
          <a:xfrm>
            <a:off x="550095" y="2238328"/>
            <a:ext cx="9753165" cy="6382706"/>
          </a:xfrm>
          <a:custGeom>
            <a:rect l="l" t="t" r="r" b="b"/>
            <a:pathLst>
              <a:path w="9753165" h="6382706">
                <a:moveTo>
                  <a:pt x="0" y="0"/>
                </a:moveTo>
                <a:lnTo>
                  <a:pt x="9753165" y="0"/>
                </a:lnTo>
                <a:lnTo>
                  <a:pt x="9753165" y="6382706"/>
                </a:lnTo>
                <a:lnTo>
                  <a:pt x="0" y="6382706"/>
                </a:lnTo>
                <a:lnTo>
                  <a:pt x="0" y="0"/>
                </a:lnTo>
                <a:close/>
              </a:path>
            </a:pathLst>
          </a:custGeom>
          <a:blipFill>
            <a:blip r:embed="rId3"/>
            <a:stretch>
              <a:fillRect/>
            </a:stretch>
          </a:blipFill>
        </p:spPr>
        <p:txBody>
          <a:bodyPr/>
          <a:lstStyle/>
          <a:p/>
        </p:txBody>
      </p:sp>
      <p:sp>
        <p:nvSpPr>
          <p:cNvPr id="4" name="TextBox 4"/>
          <p:cNvSpPr txBox="1"/>
          <p:nvPr/>
        </p:nvSpPr>
        <p:spPr>
          <a:xfrm>
            <a:off x="4940705" y="574301"/>
            <a:ext cx="8711390" cy="927103"/>
          </a:xfrm>
          <a:prstGeom prst="rect">
            <a:avLst/>
          </a:prstGeom>
        </p:spPr>
        <p:txBody>
          <a:bodyPr lIns="0" tIns="0" rIns="0" bIns="0" rtlCol="0" anchor="t">
            <a:spAutoFit/>
          </a:bodyPr>
          <a:lstStyle/>
          <a:p>
            <a:pPr algn="ctr">
              <a:lnSpc>
                <a:spcPts val="7699"/>
              </a:lnSpc>
            </a:pPr>
            <a:r>
              <a:rPr lang="en-US" sz="5499">
                <a:solidFill>
                  <a:srgbClr val="000000"/>
                </a:solidFill>
                <a:latin typeface="Canva Sans"/>
              </a:rPr>
              <a:t>REGION ANALYSIS</a:t>
            </a:r>
          </a:p>
        </p:txBody>
      </p:sp>
      <p:graphicFrame>
        <p:nvGraphicFramePr>
          <p:cNvPr id="5" name="Table 5"/>
          <p:cNvGraphicFramePr>
            <a:graphicFrameLocks noGrp="1"/>
          </p:cNvGraphicFramePr>
          <p:nvPr/>
        </p:nvGraphicFramePr>
        <p:xfrm>
          <a:off x="10555274" y="2238328"/>
          <a:ext cx="7201094" cy="6085018"/>
        </p:xfrm>
        <a:graphic>
          <a:graphicData uri="http://schemas.openxmlformats.org/drawingml/2006/table">
            <a:tbl>
              <a:tblPr/>
              <a:tblGrid>
                <a:gridCol w="3749225">
                  <a:extLst>
                    <a:ext uri="{9D8B030D-6E8A-4147-A177-3AD203B41FA5}">
                      <a16:colId xmlns:a16="http://schemas.microsoft.com/office/drawing/2014/main" val="20000"/>
                    </a:ext>
                  </a:extLst>
                </a:gridCol>
                <a:gridCol w="3451869">
                  <a:extLst>
                    <a:ext uri="{9D8B030D-6E8A-4147-A177-3AD203B41FA5}">
                      <a16:colId xmlns:a16="http://schemas.microsoft.com/office/drawing/2014/main" val="20001"/>
                    </a:ext>
                  </a:extLst>
                </a:gridCol>
              </a:tblGrid>
              <a:tr h="1233058">
                <a:tc>
                  <a:txBody>
                    <a:bodyPr/>
                    <a:lstStyle/>
                    <a:p>
                      <a:pPr algn="just">
                        <a:lnSpc>
                          <a:spcPts val="4199"/>
                        </a:lnSpc>
                        <a:defRPr/>
                      </a:pPr>
                      <a:r>
                        <a:rPr lang="en-US" sz="2999">
                          <a:solidFill>
                            <a:srgbClr val="000000"/>
                          </a:solidFill>
                          <a:latin typeface="Canva Sans"/>
                        </a:rPr>
                        <a:t>NORTH AMERICA</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1960"/>
                        </a:lnSpc>
                        <a:defRPr/>
                      </a:pP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004844">
                <a:tc>
                  <a:txBody>
                    <a:bodyPr/>
                    <a:lstStyle/>
                    <a:p>
                      <a:pPr algn="l">
                        <a:lnSpc>
                          <a:spcPts val="4199"/>
                        </a:lnSpc>
                        <a:defRPr/>
                      </a:pPr>
                      <a:r>
                        <a:rPr lang="en-US" sz="2999">
                          <a:solidFill>
                            <a:srgbClr val="000000"/>
                          </a:solidFill>
                          <a:latin typeface="Canva Sans"/>
                        </a:rPr>
                        <a:t>Europe</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1960"/>
                        </a:lnSpc>
                        <a:defRPr/>
                      </a:pP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004844">
                <a:tc>
                  <a:txBody>
                    <a:bodyPr/>
                    <a:lstStyle/>
                    <a:p>
                      <a:pPr algn="l">
                        <a:lnSpc>
                          <a:spcPts val="4199"/>
                        </a:lnSpc>
                        <a:defRPr/>
                      </a:pPr>
                      <a:r>
                        <a:rPr lang="en-US" sz="2999">
                          <a:solidFill>
                            <a:srgbClr val="000000"/>
                          </a:solidFill>
                          <a:latin typeface="Canva Sans"/>
                        </a:rPr>
                        <a:t>Asia Pacific</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1960"/>
                        </a:lnSpc>
                        <a:defRPr/>
                      </a:pP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157963">
                <a:tc>
                  <a:txBody>
                    <a:bodyPr/>
                    <a:lstStyle/>
                    <a:p>
                      <a:pPr algn="l">
                        <a:lnSpc>
                          <a:spcPts val="4199"/>
                        </a:lnSpc>
                        <a:defRPr/>
                      </a:pPr>
                      <a:r>
                        <a:rPr lang="en-US" sz="2999">
                          <a:solidFill>
                            <a:srgbClr val="000000"/>
                          </a:solidFill>
                          <a:latin typeface="Poppins"/>
                        </a:rPr>
                        <a:t>Latin America</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1960"/>
                        </a:lnSpc>
                        <a:defRPr/>
                      </a:pP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684309">
                <a:tc>
                  <a:txBody>
                    <a:bodyPr/>
                    <a:lstStyle/>
                    <a:p>
                      <a:pPr algn="l">
                        <a:lnSpc>
                          <a:spcPts val="4199"/>
                        </a:lnSpc>
                        <a:defRPr/>
                      </a:pPr>
                      <a:r>
                        <a:rPr lang="en-US" sz="2999">
                          <a:solidFill>
                            <a:srgbClr val="000000"/>
                          </a:solidFill>
                          <a:latin typeface="Canva Sans"/>
                        </a:rPr>
                        <a:t>MIDDLE EAST AFRICA</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1960"/>
                        </a:lnSpc>
                        <a:defRPr/>
                      </a:pP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6" name="TextBox 6"/>
          <p:cNvSpPr txBox="1"/>
          <p:nvPr/>
        </p:nvSpPr>
        <p:spPr>
          <a:xfrm>
            <a:off x="14956431" y="2658598"/>
            <a:ext cx="2163625" cy="514350"/>
          </a:xfrm>
          <a:prstGeom prst="rect">
            <a:avLst/>
          </a:prstGeom>
        </p:spPr>
        <p:txBody>
          <a:bodyPr lIns="0" tIns="0" rIns="0" bIns="0" rtlCol="0" anchor="t">
            <a:spAutoFit/>
          </a:bodyPr>
          <a:lstStyle/>
          <a:p>
            <a:pPr algn="ctr">
              <a:lnSpc>
                <a:spcPts val="4200"/>
              </a:lnSpc>
              <a:spcBef>
                <a:spcPct val="0"/>
              </a:spcBef>
            </a:pPr>
            <a:r>
              <a:rPr lang="en-US" sz="3000" spc="300">
                <a:solidFill>
                  <a:srgbClr val="000000"/>
                </a:solidFill>
                <a:latin typeface="Canva Sans Bold"/>
              </a:rPr>
              <a:t>40% </a:t>
            </a:r>
          </a:p>
        </p:txBody>
      </p:sp>
      <p:sp>
        <p:nvSpPr>
          <p:cNvPr id="7" name="TextBox 7"/>
          <p:cNvSpPr txBox="1"/>
          <p:nvPr/>
        </p:nvSpPr>
        <p:spPr>
          <a:xfrm>
            <a:off x="14956431" y="3765466"/>
            <a:ext cx="2163625" cy="514350"/>
          </a:xfrm>
          <a:prstGeom prst="rect">
            <a:avLst/>
          </a:prstGeom>
        </p:spPr>
        <p:txBody>
          <a:bodyPr lIns="0" tIns="0" rIns="0" bIns="0" rtlCol="0" anchor="t">
            <a:spAutoFit/>
          </a:bodyPr>
          <a:lstStyle/>
          <a:p>
            <a:pPr algn="ctr">
              <a:lnSpc>
                <a:spcPts val="4200"/>
              </a:lnSpc>
              <a:spcBef>
                <a:spcPct val="0"/>
              </a:spcBef>
            </a:pPr>
            <a:r>
              <a:rPr lang="en-US" sz="3000" spc="300">
                <a:solidFill>
                  <a:srgbClr val="000000"/>
                </a:solidFill>
                <a:latin typeface="Canva Sans Bold"/>
              </a:rPr>
              <a:t>30%</a:t>
            </a:r>
          </a:p>
        </p:txBody>
      </p:sp>
      <p:sp>
        <p:nvSpPr>
          <p:cNvPr id="8" name="TextBox 8"/>
          <p:cNvSpPr txBox="1"/>
          <p:nvPr/>
        </p:nvSpPr>
        <p:spPr>
          <a:xfrm>
            <a:off x="14956431" y="4872334"/>
            <a:ext cx="2163625" cy="514350"/>
          </a:xfrm>
          <a:prstGeom prst="rect">
            <a:avLst/>
          </a:prstGeom>
        </p:spPr>
        <p:txBody>
          <a:bodyPr lIns="0" tIns="0" rIns="0" bIns="0" rtlCol="0" anchor="t">
            <a:spAutoFit/>
          </a:bodyPr>
          <a:lstStyle/>
          <a:p>
            <a:pPr algn="ctr">
              <a:lnSpc>
                <a:spcPts val="4200"/>
              </a:lnSpc>
              <a:spcBef>
                <a:spcPct val="0"/>
              </a:spcBef>
            </a:pPr>
            <a:r>
              <a:rPr lang="en-US" sz="3000" spc="300">
                <a:solidFill>
                  <a:srgbClr val="000000"/>
                </a:solidFill>
                <a:latin typeface="Canva Sans Bold"/>
              </a:rPr>
              <a:t>23%</a:t>
            </a:r>
          </a:p>
        </p:txBody>
      </p:sp>
      <p:sp>
        <p:nvSpPr>
          <p:cNvPr id="9" name="TextBox 9"/>
          <p:cNvSpPr txBox="1"/>
          <p:nvPr/>
        </p:nvSpPr>
        <p:spPr>
          <a:xfrm>
            <a:off x="14956431" y="6046871"/>
            <a:ext cx="2163625" cy="542925"/>
          </a:xfrm>
          <a:prstGeom prst="rect">
            <a:avLst/>
          </a:prstGeom>
        </p:spPr>
        <p:txBody>
          <a:bodyPr lIns="0" tIns="0" rIns="0" bIns="0" rtlCol="0" anchor="t">
            <a:spAutoFit/>
          </a:bodyPr>
          <a:lstStyle/>
          <a:p>
            <a:pPr algn="ctr">
              <a:lnSpc>
                <a:spcPts val="4200"/>
              </a:lnSpc>
              <a:spcBef>
                <a:spcPct val="0"/>
              </a:spcBef>
            </a:pPr>
            <a:r>
              <a:rPr lang="en-US" sz="3000" spc="300">
                <a:solidFill>
                  <a:srgbClr val="000000"/>
                </a:solidFill>
                <a:latin typeface="Poppins Bold"/>
              </a:rPr>
              <a:t> 5%</a:t>
            </a:r>
          </a:p>
        </p:txBody>
      </p:sp>
      <p:sp>
        <p:nvSpPr>
          <p:cNvPr id="10" name="TextBox 10"/>
          <p:cNvSpPr txBox="1"/>
          <p:nvPr/>
        </p:nvSpPr>
        <p:spPr>
          <a:xfrm>
            <a:off x="14956431" y="7459125"/>
            <a:ext cx="2163625" cy="542925"/>
          </a:xfrm>
          <a:prstGeom prst="rect">
            <a:avLst/>
          </a:prstGeom>
        </p:spPr>
        <p:txBody>
          <a:bodyPr lIns="0" tIns="0" rIns="0" bIns="0" rtlCol="0" anchor="t">
            <a:spAutoFit/>
          </a:bodyPr>
          <a:lstStyle/>
          <a:p>
            <a:pPr algn="ctr">
              <a:lnSpc>
                <a:spcPts val="4200"/>
              </a:lnSpc>
              <a:spcBef>
                <a:spcPct val="0"/>
              </a:spcBef>
            </a:pPr>
            <a:r>
              <a:rPr lang="en-US" sz="3000" spc="300">
                <a:solidFill>
                  <a:srgbClr val="000000"/>
                </a:solidFill>
                <a:latin typeface="Poppins Bold"/>
              </a:rPr>
              <a:t>2%</a:t>
            </a:r>
          </a:p>
        </p:txBody>
      </p:sp>
      <p:sp>
        <p:nvSpPr>
          <p:cNvPr id="11" name="TextBox 11"/>
          <p:cNvSpPr txBox="1"/>
          <p:nvPr/>
        </p:nvSpPr>
        <p:spPr>
          <a:xfrm>
            <a:off x="430400" y="9079169"/>
            <a:ext cx="17732001" cy="596388"/>
          </a:xfrm>
          <a:prstGeom prst="rect">
            <a:avLst/>
          </a:prstGeom>
        </p:spPr>
        <p:txBody>
          <a:bodyPr lIns="0" tIns="0" rIns="0" bIns="0" rtlCol="0" anchor="t">
            <a:spAutoFit/>
          </a:bodyPr>
          <a:lstStyle/>
          <a:p>
            <a:pPr algn="l">
              <a:lnSpc>
                <a:spcPts val="4928"/>
              </a:lnSpc>
              <a:spcBef>
                <a:spcPct val="0"/>
              </a:spcBef>
            </a:pPr>
            <a:r>
              <a:rPr lang="en-US" sz="3520" spc="352">
                <a:solidFill>
                  <a:srgbClr val="000000"/>
                </a:solidFill>
                <a:latin typeface="Canva Sans"/>
              </a:rPr>
              <a:t>North America Organic Rice Market Revenue share for 2024 is 40%</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77" b="-9277"/>
            </a:stretch>
          </a:blipFill>
        </p:spPr>
        <p:txBody>
          <a:bodyPr/>
          <a:lstStyle/>
          <a:p/>
        </p:txBody>
      </p:sp>
      <p:grpSp>
        <p:nvGrpSpPr>
          <p:cNvPr id="3" name="Group 3"/>
          <p:cNvGrpSpPr/>
          <p:nvPr/>
        </p:nvGrpSpPr>
        <p:grpSpPr>
          <a:xfrm>
            <a:off x="4686579" y="5334464"/>
            <a:ext cx="9757038" cy="3383104"/>
            <a:chExt cx="7487197" cy="2596071"/>
          </a:xfrm>
        </p:grpSpPr>
        <p:sp>
          <p:nvSpPr>
            <p:cNvPr id="4" name="Freeform 4"/>
            <p:cNvSpPr/>
            <p:nvPr/>
          </p:nvSpPr>
          <p:spPr>
            <a:xfrm>
              <a:off x="0" y="0"/>
              <a:ext cx="7487197" cy="2596072"/>
            </a:xfrm>
            <a:custGeom>
              <a:rect l="l" t="t" r="r" b="b"/>
              <a:pathLst>
                <a:path w="7487197" h="2596072">
                  <a:moveTo>
                    <a:pt x="7362737" y="2596071"/>
                  </a:moveTo>
                  <a:lnTo>
                    <a:pt x="124460" y="2596071"/>
                  </a:lnTo>
                  <a:cubicBezTo>
                    <a:pt x="55880" y="2596071"/>
                    <a:pt x="0" y="2540191"/>
                    <a:pt x="0" y="2471611"/>
                  </a:cubicBezTo>
                  <a:lnTo>
                    <a:pt x="0" y="124460"/>
                  </a:lnTo>
                  <a:cubicBezTo>
                    <a:pt x="0" y="55880"/>
                    <a:pt x="55880" y="0"/>
                    <a:pt x="124460" y="0"/>
                  </a:cubicBezTo>
                  <a:lnTo>
                    <a:pt x="7362737" y="0"/>
                  </a:lnTo>
                  <a:cubicBezTo>
                    <a:pt x="7431317" y="0"/>
                    <a:pt x="7487197" y="55880"/>
                    <a:pt x="7487197" y="124460"/>
                  </a:cubicBezTo>
                  <a:lnTo>
                    <a:pt x="7487197" y="2471612"/>
                  </a:lnTo>
                  <a:cubicBezTo>
                    <a:pt x="7487197" y="2540191"/>
                    <a:pt x="7431317" y="2596072"/>
                    <a:pt x="7362737" y="2596072"/>
                  </a:cubicBezTo>
                  <a:close/>
                </a:path>
              </a:pathLst>
            </a:custGeom>
            <a:solidFill>
              <a:srgbClr val="653429">
                <a:alpha val="85882"/>
              </a:srgbClr>
            </a:solidFill>
          </p:spPr>
          <p:txBody>
            <a:bodyPr/>
            <a:lstStyle/>
            <a:p/>
          </p:txBody>
        </p:sp>
      </p:grpSp>
      <p:grpSp>
        <p:nvGrpSpPr>
          <p:cNvPr id="5" name="Group 5"/>
          <p:cNvGrpSpPr/>
          <p:nvPr/>
        </p:nvGrpSpPr>
        <p:grpSpPr>
          <a:xfrm>
            <a:off x="4686579" y="1569431"/>
            <a:ext cx="9757038" cy="3396655"/>
            <a:chExt cx="7487197" cy="2606470"/>
          </a:xfrm>
        </p:grpSpPr>
        <p:sp>
          <p:nvSpPr>
            <p:cNvPr id="6" name="Freeform 6"/>
            <p:cNvSpPr/>
            <p:nvPr/>
          </p:nvSpPr>
          <p:spPr>
            <a:xfrm>
              <a:off x="0" y="0"/>
              <a:ext cx="7487197" cy="2606470"/>
            </a:xfrm>
            <a:custGeom>
              <a:rect l="l" t="t" r="r" b="b"/>
              <a:pathLst>
                <a:path w="7487197" h="2606470">
                  <a:moveTo>
                    <a:pt x="7362737" y="2606470"/>
                  </a:moveTo>
                  <a:lnTo>
                    <a:pt x="124460" y="2606470"/>
                  </a:lnTo>
                  <a:cubicBezTo>
                    <a:pt x="55880" y="2606470"/>
                    <a:pt x="0" y="2550590"/>
                    <a:pt x="0" y="2482010"/>
                  </a:cubicBezTo>
                  <a:lnTo>
                    <a:pt x="0" y="124460"/>
                  </a:lnTo>
                  <a:cubicBezTo>
                    <a:pt x="0" y="55880"/>
                    <a:pt x="55880" y="0"/>
                    <a:pt x="124460" y="0"/>
                  </a:cubicBezTo>
                  <a:lnTo>
                    <a:pt x="7362737" y="0"/>
                  </a:lnTo>
                  <a:cubicBezTo>
                    <a:pt x="7431317" y="0"/>
                    <a:pt x="7487197" y="55880"/>
                    <a:pt x="7487197" y="124460"/>
                  </a:cubicBezTo>
                  <a:lnTo>
                    <a:pt x="7487197" y="2482010"/>
                  </a:lnTo>
                  <a:cubicBezTo>
                    <a:pt x="7487197" y="2550590"/>
                    <a:pt x="7431317" y="2606470"/>
                    <a:pt x="7362737" y="2606470"/>
                  </a:cubicBezTo>
                  <a:close/>
                </a:path>
              </a:pathLst>
            </a:custGeom>
            <a:solidFill>
              <a:srgbClr val="000000">
                <a:alpha val="62745"/>
              </a:srgbClr>
            </a:solidFill>
          </p:spPr>
          <p:txBody>
            <a:bodyPr/>
            <a:lstStyle/>
            <a:p/>
          </p:txBody>
        </p:sp>
      </p:grpSp>
      <p:grpSp>
        <p:nvGrpSpPr>
          <p:cNvPr id="7" name="Group 7"/>
          <p:cNvGrpSpPr/>
          <p:nvPr/>
        </p:nvGrpSpPr>
        <p:grpSpPr>
          <a:xfrm>
            <a:off x="3145304" y="2138073"/>
            <a:ext cx="2794551" cy="2271468"/>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653429">
                <a:alpha val="85882"/>
              </a:srgbClr>
            </a:solidFill>
          </p:spPr>
          <p:txBody>
            <a:bodyPr/>
            <a:lstStyle/>
            <a:p/>
          </p:txBody>
        </p:sp>
      </p:grpSp>
      <p:grpSp>
        <p:nvGrpSpPr>
          <p:cNvPr id="9" name="Group 9"/>
          <p:cNvGrpSpPr/>
          <p:nvPr/>
        </p:nvGrpSpPr>
        <p:grpSpPr>
          <a:xfrm>
            <a:off x="3145304" y="5918834"/>
            <a:ext cx="2794551" cy="2271468"/>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000000">
                <a:alpha val="62745"/>
              </a:srgbClr>
            </a:solidFill>
          </p:spPr>
          <p:txBody>
            <a:bodyPr/>
            <a:lstStyle/>
            <a:p/>
          </p:txBody>
        </p:sp>
      </p:grpSp>
      <p:grpSp>
        <p:nvGrpSpPr>
          <p:cNvPr id="11" name="Group 11"/>
          <p:cNvGrpSpPr>
            <a:grpSpLocks noChangeAspect="1"/>
          </p:cNvGrpSpPr>
          <p:nvPr/>
        </p:nvGrpSpPr>
        <p:grpSpPr>
          <a:xfrm rot="5400000">
            <a:off x="5807533" y="2945081"/>
            <a:ext cx="759184" cy="657453"/>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653429">
                <a:alpha val="85882"/>
              </a:srgbClr>
            </a:solidFill>
          </p:spPr>
          <p:txBody>
            <a:bodyPr/>
            <a:lstStyle/>
            <a:p/>
          </p:txBody>
        </p:sp>
      </p:grpSp>
      <p:grpSp>
        <p:nvGrpSpPr>
          <p:cNvPr id="13" name="Group 13"/>
          <p:cNvGrpSpPr>
            <a:grpSpLocks noChangeAspect="1"/>
          </p:cNvGrpSpPr>
          <p:nvPr/>
        </p:nvGrpSpPr>
        <p:grpSpPr>
          <a:xfrm rot="5400000">
            <a:off x="5807533" y="6725841"/>
            <a:ext cx="759184" cy="657453"/>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000000">
                <a:alpha val="62745"/>
              </a:srgbClr>
            </a:solidFill>
          </p:spPr>
          <p:txBody>
            <a:bodyPr/>
            <a:lstStyle/>
            <a:p/>
          </p:txBody>
        </p:sp>
      </p:grpSp>
      <p:pic>
        <p:nvPicPr>
          <p:cNvPr id="15" name="Picture 15"/>
          <p:cNvPicPr>
            <a:picLocks noChangeAspect="1"/>
          </p:cNvPicPr>
          <p:nvPr/>
        </p:nvPicPr>
        <p:blipFill>
          <a:blip r:embed="rId3"/>
          <a:srcRect l="36500" t="25150" r="38480" b="21038"/>
          <a:stretch>
            <a:fillRect/>
          </a:stretch>
        </p:blipFill>
        <p:spPr>
          <a:xfrm>
            <a:off x="0" y="-24686"/>
            <a:ext cx="1716481" cy="2076639"/>
          </a:xfrm>
          <a:prstGeom prst="rect">
            <a:avLst/>
          </a:prstGeom>
        </p:spPr>
      </p:pic>
      <p:sp>
        <p:nvSpPr>
          <p:cNvPr id="16" name="TextBox 16"/>
          <p:cNvSpPr txBox="1"/>
          <p:nvPr/>
        </p:nvSpPr>
        <p:spPr>
          <a:xfrm>
            <a:off x="3351846" y="3098081"/>
            <a:ext cx="2506553" cy="578409"/>
          </a:xfrm>
          <a:prstGeom prst="rect">
            <a:avLst/>
          </a:prstGeom>
        </p:spPr>
        <p:txBody>
          <a:bodyPr lIns="0" tIns="0" rIns="0" bIns="0" rtlCol="0" anchor="t">
            <a:spAutoFit/>
          </a:bodyPr>
          <a:lstStyle/>
          <a:p>
            <a:pPr algn="ctr">
              <a:lnSpc>
                <a:spcPts val="4869"/>
              </a:lnSpc>
              <a:spcBef>
                <a:spcPct val="0"/>
              </a:spcBef>
            </a:pPr>
            <a:r>
              <a:rPr lang="en-US" sz="3477" spc="111">
                <a:solidFill>
                  <a:srgbClr val="FFFFFF"/>
                </a:solidFill>
                <a:latin typeface="Canva Sans Bold"/>
              </a:rPr>
              <a:t>Drivers</a:t>
            </a:r>
          </a:p>
        </p:txBody>
      </p:sp>
      <p:sp>
        <p:nvSpPr>
          <p:cNvPr id="17" name="TextBox 17"/>
          <p:cNvSpPr txBox="1"/>
          <p:nvPr/>
        </p:nvSpPr>
        <p:spPr>
          <a:xfrm>
            <a:off x="3063847" y="6704279"/>
            <a:ext cx="3082550" cy="578409"/>
          </a:xfrm>
          <a:prstGeom prst="rect">
            <a:avLst/>
          </a:prstGeom>
        </p:spPr>
        <p:txBody>
          <a:bodyPr lIns="0" tIns="0" rIns="0" bIns="0" rtlCol="0" anchor="t">
            <a:spAutoFit/>
          </a:bodyPr>
          <a:lstStyle/>
          <a:p>
            <a:pPr algn="ctr">
              <a:lnSpc>
                <a:spcPts val="4869"/>
              </a:lnSpc>
              <a:spcBef>
                <a:spcPct val="0"/>
              </a:spcBef>
            </a:pPr>
            <a:r>
              <a:rPr lang="en-US" sz="3477" spc="111">
                <a:solidFill>
                  <a:srgbClr val="FFFFFF"/>
                </a:solidFill>
                <a:latin typeface="Canva Sans Bold"/>
              </a:rPr>
              <a:t>Restraints</a:t>
            </a:r>
          </a:p>
        </p:txBody>
      </p:sp>
      <p:sp>
        <p:nvSpPr>
          <p:cNvPr id="18" name="TextBox 18"/>
          <p:cNvSpPr txBox="1"/>
          <p:nvPr/>
        </p:nvSpPr>
        <p:spPr>
          <a:xfrm>
            <a:off x="6440594" y="2267501"/>
            <a:ext cx="7927764" cy="1784985"/>
          </a:xfrm>
          <a:prstGeom prst="rect">
            <a:avLst/>
          </a:prstGeom>
        </p:spPr>
        <p:txBody>
          <a:bodyPr lIns="0" tIns="0" rIns="0" bIns="0" rtlCol="0" anchor="t">
            <a:spAutoFit/>
          </a:bodyPr>
          <a:lstStyle/>
          <a:p>
            <a:pPr marL="647705" lvl="1" indent="-323852" algn="l">
              <a:lnSpc>
                <a:spcPts val="3570"/>
              </a:lnSpc>
              <a:buFont typeface="Arial"/>
              <a:buChar char="•"/>
            </a:pPr>
            <a:r>
              <a:rPr lang="en-US" sz="3000" spc="96">
                <a:solidFill>
                  <a:srgbClr val="FFFFFF"/>
                </a:solidFill>
                <a:latin typeface="Canva Sans"/>
              </a:rPr>
              <a:t>Rising Interest in Organic Food to Increase the Demand Globally</a:t>
            </a:r>
          </a:p>
          <a:p>
            <a:pPr marL="647705" lvl="1" indent="-323852" algn="l">
              <a:lnSpc>
                <a:spcPts val="3570"/>
              </a:lnSpc>
              <a:buFont typeface="Arial"/>
              <a:buChar char="•"/>
            </a:pPr>
            <a:r>
              <a:rPr lang="en-US" sz="3000" spc="96">
                <a:solidFill>
                  <a:srgbClr val="FFFFFF"/>
                </a:solidFill>
                <a:latin typeface="Canva Sans"/>
              </a:rPr>
              <a:t>Rising Interest in Organic Food to Increase the Demand Globally</a:t>
            </a:r>
          </a:p>
        </p:txBody>
      </p:sp>
      <p:sp>
        <p:nvSpPr>
          <p:cNvPr id="19" name="TextBox 19"/>
          <p:cNvSpPr txBox="1"/>
          <p:nvPr/>
        </p:nvSpPr>
        <p:spPr>
          <a:xfrm>
            <a:off x="6694062" y="6582004"/>
            <a:ext cx="7420828" cy="889635"/>
          </a:xfrm>
          <a:prstGeom prst="rect">
            <a:avLst/>
          </a:prstGeom>
        </p:spPr>
        <p:txBody>
          <a:bodyPr lIns="0" tIns="0" rIns="0" bIns="0" rtlCol="0" anchor="t">
            <a:spAutoFit/>
          </a:bodyPr>
          <a:lstStyle/>
          <a:p>
            <a:pPr algn="l">
              <a:lnSpc>
                <a:spcPts val="3569"/>
              </a:lnSpc>
            </a:pPr>
            <a:r>
              <a:rPr lang="en-US" sz="3000" spc="96">
                <a:solidFill>
                  <a:srgbClr val="FFFFFF"/>
                </a:solidFill>
                <a:latin typeface="Canva Sans"/>
              </a:rPr>
              <a:t>Time-Consuming Procedures to Limit the Sales</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77" b="-9277"/>
            </a:stretch>
          </a:blipFill>
        </p:spPr>
        <p:txBody>
          <a:bodyPr/>
          <a:lstStyle/>
          <a:p/>
        </p:txBody>
      </p:sp>
      <p:grpSp>
        <p:nvGrpSpPr>
          <p:cNvPr id="3" name="Group 3"/>
          <p:cNvGrpSpPr/>
          <p:nvPr/>
        </p:nvGrpSpPr>
        <p:grpSpPr>
          <a:xfrm>
            <a:off x="1222708" y="1599525"/>
            <a:ext cx="15877515" cy="7658775"/>
            <a:chExt cx="4519799" cy="2180198"/>
          </a:xfrm>
        </p:grpSpPr>
        <p:sp>
          <p:nvSpPr>
            <p:cNvPr id="4" name="Freeform 4"/>
            <p:cNvSpPr/>
            <p:nvPr/>
          </p:nvSpPr>
          <p:spPr>
            <a:xfrm>
              <a:off x="0" y="0"/>
              <a:ext cx="4519799" cy="2180198"/>
            </a:xfrm>
            <a:custGeom>
              <a:rect l="l" t="t" r="r" b="b"/>
              <a:pathLst>
                <a:path w="4519799" h="2180198">
                  <a:moveTo>
                    <a:pt x="0" y="0"/>
                  </a:moveTo>
                  <a:lnTo>
                    <a:pt x="4519799" y="0"/>
                  </a:lnTo>
                  <a:lnTo>
                    <a:pt x="4519799" y="2180198"/>
                  </a:lnTo>
                  <a:lnTo>
                    <a:pt x="0" y="2180198"/>
                  </a:lnTo>
                  <a:close/>
                </a:path>
              </a:pathLst>
            </a:custGeom>
            <a:solidFill>
              <a:srgbClr val="000000">
                <a:alpha val="52941"/>
              </a:srgbClr>
            </a:solidFill>
          </p:spPr>
          <p:txBody>
            <a:bodyPr/>
            <a:lstStyle/>
            <a:p/>
          </p:txBody>
        </p:sp>
        <p:sp>
          <p:nvSpPr>
            <p:cNvPr id="5" name="TextBox 5"/>
            <p:cNvSpPr txBox="1"/>
            <p:nvPr/>
          </p:nvSpPr>
          <p:spPr>
            <a:xfrm>
              <a:off x="0" y="-38100"/>
              <a:ext cx="4519799" cy="2218298"/>
            </a:xfrm>
            <a:prstGeom prst="rect">
              <a:avLst/>
            </a:prstGeom>
          </p:spPr>
          <p:txBody>
            <a:bodyPr lIns="50800" tIns="50800" rIns="50800" bIns="50800" rtlCol="0" anchor="ctr"/>
            <a:lstStyle/>
            <a:p>
              <a:pPr algn="ctr">
                <a:lnSpc>
                  <a:spcPts val="2659"/>
                </a:lnSpc>
              </a:pPr>
              <a:endParaRPr/>
            </a:p>
          </p:txBody>
        </p:sp>
      </p:grpSp>
      <p:pic>
        <p:nvPicPr>
          <p:cNvPr id="6" name="Picture 6"/>
          <p:cNvPicPr>
            <a:picLocks noChangeAspect="1"/>
          </p:cNvPicPr>
          <p:nvPr/>
        </p:nvPicPr>
        <p:blipFill>
          <a:blip r:embed="rId3"/>
          <a:srcRect l="36500" t="25150" r="39942" b="24794"/>
          <a:stretch>
            <a:fillRect/>
          </a:stretch>
        </p:blipFill>
        <p:spPr>
          <a:xfrm>
            <a:off x="673984" y="616961"/>
            <a:ext cx="1815395" cy="2169783"/>
          </a:xfrm>
          <a:prstGeom prst="rect">
            <a:avLst/>
          </a:prstGeom>
        </p:spPr>
      </p:pic>
      <p:sp>
        <p:nvSpPr>
          <p:cNvPr id="7" name="TextBox 7"/>
          <p:cNvSpPr txBox="1"/>
          <p:nvPr/>
        </p:nvSpPr>
        <p:spPr>
          <a:xfrm>
            <a:off x="1500998" y="3013404"/>
            <a:ext cx="15392057" cy="5718810"/>
          </a:xfrm>
          <a:prstGeom prst="rect">
            <a:avLst/>
          </a:prstGeom>
        </p:spPr>
        <p:txBody>
          <a:bodyPr lIns="0" tIns="0" rIns="0" bIns="0" rtlCol="0" anchor="t">
            <a:spAutoFit/>
          </a:bodyPr>
          <a:lstStyle/>
          <a:p>
            <a:pPr marL="777240" lvl="1" indent="-388620" algn="l">
              <a:lnSpc>
                <a:spcPts val="5040"/>
              </a:lnSpc>
              <a:buFont typeface="Arial"/>
              <a:buChar char="•"/>
            </a:pPr>
            <a:r>
              <a:rPr lang="en-US" sz="3600">
                <a:solidFill>
                  <a:srgbClr val="FFFFFF"/>
                </a:solidFill>
                <a:latin typeface="Canva Sans"/>
              </a:rPr>
              <a:t>The global Organic Rice Market will expand significantly by 8.10% CAGR between 2024 to 2031.</a:t>
            </a:r>
          </a:p>
          <a:p>
            <a:pPr marL="777240" lvl="1" indent="-388620" algn="l">
              <a:lnSpc>
                <a:spcPts val="5040"/>
              </a:lnSpc>
              <a:buFont typeface="Arial"/>
              <a:buChar char="•"/>
            </a:pPr>
            <a:r>
              <a:rPr lang="en-US" sz="3600">
                <a:solidFill>
                  <a:srgbClr val="FFFFFF"/>
                </a:solidFill>
                <a:latin typeface="Canva Sans"/>
              </a:rPr>
              <a:t>Polished Round-grained Rice Type stands out as the dominating category.</a:t>
            </a:r>
          </a:p>
          <a:p>
            <a:pPr marL="777240" lvl="1" indent="-388620" algn="l">
              <a:lnSpc>
                <a:spcPts val="5040"/>
              </a:lnSpc>
              <a:buFont typeface="Arial"/>
              <a:buChar char="•"/>
            </a:pPr>
            <a:r>
              <a:rPr lang="en-US" sz="3600">
                <a:solidFill>
                  <a:srgbClr val="FFFFFF"/>
                </a:solidFill>
                <a:latin typeface="Canva Sans"/>
              </a:rPr>
              <a:t> The sticky feel of polished round-grained rice makes it a popular ingredient in sushi, risotto, and other recipes that call for it.</a:t>
            </a:r>
          </a:p>
          <a:p>
            <a:pPr marL="777240" lvl="1" indent="-388620" algn="l">
              <a:lnSpc>
                <a:spcPts val="5040"/>
              </a:lnSpc>
              <a:buFont typeface="Arial"/>
              <a:buChar char="•"/>
            </a:pPr>
            <a:r>
              <a:rPr lang="en-US" sz="3600">
                <a:solidFill>
                  <a:srgbClr val="FFFFFF"/>
                </a:solidFill>
                <a:latin typeface="Canva Sans"/>
              </a:rPr>
              <a:t>The dominating category is Organic white rice.</a:t>
            </a:r>
          </a:p>
          <a:p>
            <a:pPr marL="777240" lvl="1" indent="-388620" algn="l">
              <a:lnSpc>
                <a:spcPts val="5040"/>
              </a:lnSpc>
              <a:buFont typeface="Arial"/>
              <a:buChar char="•"/>
            </a:pPr>
            <a:r>
              <a:rPr lang="en-US" sz="3600">
                <a:solidFill>
                  <a:srgbClr val="FFFFFF"/>
                </a:solidFill>
                <a:latin typeface="Canva Sans"/>
              </a:rPr>
              <a:t> White rice is widely available and is preferred for its flavor and texture by many customers.</a:t>
            </a:r>
          </a:p>
        </p:txBody>
      </p:sp>
      <p:sp>
        <p:nvSpPr>
          <p:cNvPr id="8" name="TextBox 8"/>
          <p:cNvSpPr txBox="1"/>
          <p:nvPr/>
        </p:nvSpPr>
        <p:spPr>
          <a:xfrm>
            <a:off x="4368479" y="1874486"/>
            <a:ext cx="9740712" cy="757555"/>
          </a:xfrm>
          <a:prstGeom prst="rect">
            <a:avLst/>
          </a:prstGeom>
        </p:spPr>
        <p:txBody>
          <a:bodyPr lIns="0" tIns="0" rIns="0" bIns="0" rtlCol="0" anchor="t">
            <a:spAutoFit/>
          </a:bodyPr>
          <a:lstStyle/>
          <a:p>
            <a:pPr algn="ctr">
              <a:lnSpc>
                <a:spcPts val="5884"/>
              </a:lnSpc>
            </a:pPr>
            <a:r>
              <a:rPr lang="en-US" sz="5499">
                <a:solidFill>
                  <a:srgbClr val="FFFFFF"/>
                </a:solidFill>
                <a:latin typeface="Canva Sans"/>
              </a:rPr>
              <a:t>AUTHOR'S PERSPECTIVE</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2" name="Picture 2"/>
          <p:cNvPicPr>
            <a:picLocks noChangeAspect="1"/>
          </p:cNvPicPr>
          <p:nvPr/>
        </p:nvPicPr>
        <p:blipFill>
          <a:blip r:embed="rId2"/>
          <a:srcRect l="36500" t="25150" r="38480" b="26795"/>
          <a:stretch>
            <a:fillRect/>
          </a:stretch>
        </p:blipFill>
        <p:spPr>
          <a:xfrm>
            <a:off x="-1217" y="-52084"/>
            <a:ext cx="1837067" cy="1984756"/>
          </a:xfrm>
          <a:prstGeom prst="rect">
            <a:avLst/>
          </a:prstGeom>
        </p:spPr>
      </p:pic>
      <p:sp>
        <p:nvSpPr>
          <p:cNvPr id="3" name="Freeform 3"/>
          <p:cNvSpPr/>
          <p:nvPr/>
        </p:nvSpPr>
        <p:spPr>
          <a:xfrm>
            <a:off x="-1217" y="3954406"/>
            <a:ext cx="10906513" cy="6332594"/>
          </a:xfrm>
          <a:custGeom>
            <a:rect l="l" t="t" r="r" b="b"/>
            <a:pathLst>
              <a:path w="10906513" h="6332594">
                <a:moveTo>
                  <a:pt x="0" y="0"/>
                </a:moveTo>
                <a:lnTo>
                  <a:pt x="10906513" y="0"/>
                </a:lnTo>
                <a:lnTo>
                  <a:pt x="10906513" y="6332594"/>
                </a:lnTo>
                <a:lnTo>
                  <a:pt x="0" y="6332594"/>
                </a:lnTo>
                <a:lnTo>
                  <a:pt x="0" y="0"/>
                </a:lnTo>
                <a:close/>
              </a:path>
            </a:pathLst>
          </a:custGeom>
          <a:blipFill>
            <a:blip r:embed="rId3"/>
            <a:stretch>
              <a:fillRect/>
            </a:stretch>
          </a:blipFill>
        </p:spPr>
        <p:txBody>
          <a:bodyPr/>
          <a:lstStyle/>
          <a:p/>
        </p:txBody>
      </p:sp>
      <p:sp>
        <p:nvSpPr>
          <p:cNvPr id="4" name="Freeform 4"/>
          <p:cNvSpPr/>
          <p:nvPr/>
        </p:nvSpPr>
        <p:spPr>
          <a:xfrm>
            <a:off x="319572" y="2312267"/>
            <a:ext cx="4126167" cy="1262545"/>
          </a:xfrm>
          <a:custGeom>
            <a:rect l="l" t="t" r="r" b="b"/>
            <a:pathLst>
              <a:path w="4126167" h="1262545">
                <a:moveTo>
                  <a:pt x="0" y="0"/>
                </a:moveTo>
                <a:lnTo>
                  <a:pt x="4126167" y="0"/>
                </a:lnTo>
                <a:lnTo>
                  <a:pt x="4126167" y="1262545"/>
                </a:lnTo>
                <a:lnTo>
                  <a:pt x="0" y="1262545"/>
                </a:lnTo>
                <a:lnTo>
                  <a:pt x="0" y="0"/>
                </a:lnTo>
                <a:close/>
              </a:path>
            </a:pathLst>
          </a:custGeom>
          <a:blipFill>
            <a:blip r:embed="rId4"/>
            <a:stretch>
              <a:fillRect t="-50160" b="-52463"/>
            </a:stretch>
          </a:blipFill>
        </p:spPr>
        <p:txBody>
          <a:bodyPr/>
          <a:lstStyle/>
          <a:p/>
        </p:txBody>
      </p:sp>
      <p:sp>
        <p:nvSpPr>
          <p:cNvPr id="5" name="Freeform 5"/>
          <p:cNvSpPr/>
          <p:nvPr/>
        </p:nvSpPr>
        <p:spPr>
          <a:xfrm>
            <a:off x="4887767" y="2312267"/>
            <a:ext cx="4441824" cy="1359742"/>
          </a:xfrm>
          <a:custGeom>
            <a:rect l="l" t="t" r="r" b="b"/>
            <a:pathLst>
              <a:path w="4441824" h="1359742">
                <a:moveTo>
                  <a:pt x="0" y="0"/>
                </a:moveTo>
                <a:lnTo>
                  <a:pt x="4441824" y="0"/>
                </a:lnTo>
                <a:lnTo>
                  <a:pt x="4441824" y="1359742"/>
                </a:lnTo>
                <a:lnTo>
                  <a:pt x="0" y="1359742"/>
                </a:lnTo>
                <a:lnTo>
                  <a:pt x="0" y="0"/>
                </a:lnTo>
                <a:close/>
              </a:path>
            </a:pathLst>
          </a:custGeom>
          <a:blipFill>
            <a:blip r:embed="rId5"/>
            <a:stretch>
              <a:fillRect/>
            </a:stretch>
          </a:blipFill>
        </p:spPr>
        <p:txBody>
          <a:bodyPr/>
          <a:lstStyle/>
          <a:p/>
        </p:txBody>
      </p:sp>
      <p:sp>
        <p:nvSpPr>
          <p:cNvPr id="6" name="Freeform 6"/>
          <p:cNvSpPr/>
          <p:nvPr/>
        </p:nvSpPr>
        <p:spPr>
          <a:xfrm>
            <a:off x="9974912" y="1704072"/>
            <a:ext cx="2390084" cy="2390084"/>
          </a:xfrm>
          <a:custGeom>
            <a:rect l="l" t="t" r="r" b="b"/>
            <a:pathLst>
              <a:path w="2390084" h="2390084">
                <a:moveTo>
                  <a:pt x="0" y="0"/>
                </a:moveTo>
                <a:lnTo>
                  <a:pt x="2390084" y="0"/>
                </a:lnTo>
                <a:lnTo>
                  <a:pt x="2390084" y="2390085"/>
                </a:lnTo>
                <a:lnTo>
                  <a:pt x="0" y="2390085"/>
                </a:lnTo>
                <a:lnTo>
                  <a:pt x="0" y="0"/>
                </a:lnTo>
                <a:close/>
              </a:path>
            </a:pathLst>
          </a:custGeom>
          <a:blipFill>
            <a:blip r:embed="rId6"/>
            <a:stretch>
              <a:fillRect/>
            </a:stretch>
          </a:blipFill>
        </p:spPr>
        <p:txBody>
          <a:bodyPr/>
          <a:lstStyle/>
          <a:p/>
        </p:txBody>
      </p:sp>
      <p:sp>
        <p:nvSpPr>
          <p:cNvPr id="7" name="Freeform 7"/>
          <p:cNvSpPr/>
          <p:nvPr/>
        </p:nvSpPr>
        <p:spPr>
          <a:xfrm>
            <a:off x="13012696" y="2312267"/>
            <a:ext cx="4592024" cy="1145639"/>
          </a:xfrm>
          <a:custGeom>
            <a:rect l="l" t="t" r="r" b="b"/>
            <a:pathLst>
              <a:path w="4592024" h="1145639">
                <a:moveTo>
                  <a:pt x="0" y="0"/>
                </a:moveTo>
                <a:lnTo>
                  <a:pt x="4592024" y="0"/>
                </a:lnTo>
                <a:lnTo>
                  <a:pt x="4592024" y="1145639"/>
                </a:lnTo>
                <a:lnTo>
                  <a:pt x="0" y="1145639"/>
                </a:lnTo>
                <a:lnTo>
                  <a:pt x="0" y="0"/>
                </a:lnTo>
                <a:close/>
              </a:path>
            </a:pathLst>
          </a:custGeom>
          <a:blipFill>
            <a:blip r:embed="rId7"/>
            <a:stretch>
              <a:fillRect/>
            </a:stretch>
          </a:blipFill>
        </p:spPr>
        <p:txBody>
          <a:bodyPr/>
          <a:lstStyle/>
          <a:p/>
        </p:txBody>
      </p:sp>
      <p:sp>
        <p:nvSpPr>
          <p:cNvPr id="8" name="Freeform 8"/>
          <p:cNvSpPr/>
          <p:nvPr/>
        </p:nvSpPr>
        <p:spPr>
          <a:xfrm>
            <a:off x="8547320" y="4114064"/>
            <a:ext cx="4024847" cy="2163355"/>
          </a:xfrm>
          <a:custGeom>
            <a:rect l="l" t="t" r="r" b="b"/>
            <a:pathLst>
              <a:path w="4024847" h="2163355">
                <a:moveTo>
                  <a:pt x="0" y="0"/>
                </a:moveTo>
                <a:lnTo>
                  <a:pt x="4024847" y="0"/>
                </a:lnTo>
                <a:lnTo>
                  <a:pt x="4024847" y="2163355"/>
                </a:lnTo>
                <a:lnTo>
                  <a:pt x="0" y="2163355"/>
                </a:lnTo>
                <a:lnTo>
                  <a:pt x="0" y="0"/>
                </a:lnTo>
                <a:close/>
              </a:path>
            </a:pathLst>
          </a:custGeom>
          <a:blipFill>
            <a:blip r:embed="rId8"/>
            <a:stretch>
              <a:fillRect/>
            </a:stretch>
          </a:blipFill>
        </p:spPr>
        <p:txBody>
          <a:bodyPr/>
          <a:lstStyle/>
          <a:p/>
        </p:txBody>
      </p:sp>
      <p:sp>
        <p:nvSpPr>
          <p:cNvPr id="9" name="Freeform 9"/>
          <p:cNvSpPr/>
          <p:nvPr/>
        </p:nvSpPr>
        <p:spPr>
          <a:xfrm>
            <a:off x="13431114" y="3822279"/>
            <a:ext cx="3581295" cy="1910656"/>
          </a:xfrm>
          <a:custGeom>
            <a:rect l="l" t="t" r="r" b="b"/>
            <a:pathLst>
              <a:path w="3581295" h="1910656">
                <a:moveTo>
                  <a:pt x="0" y="0"/>
                </a:moveTo>
                <a:lnTo>
                  <a:pt x="3581295" y="0"/>
                </a:lnTo>
                <a:lnTo>
                  <a:pt x="3581295" y="1910656"/>
                </a:lnTo>
                <a:lnTo>
                  <a:pt x="0" y="1910656"/>
                </a:lnTo>
                <a:lnTo>
                  <a:pt x="0" y="0"/>
                </a:lnTo>
                <a:close/>
              </a:path>
            </a:pathLst>
          </a:custGeom>
          <a:blipFill>
            <a:blip r:embed="rId9"/>
            <a:stretch>
              <a:fillRect/>
            </a:stretch>
          </a:blipFill>
        </p:spPr>
        <p:txBody>
          <a:bodyPr/>
          <a:lstStyle/>
          <a:p/>
        </p:txBody>
      </p:sp>
      <p:sp>
        <p:nvSpPr>
          <p:cNvPr id="10" name="Freeform 10"/>
          <p:cNvSpPr/>
          <p:nvPr/>
        </p:nvSpPr>
        <p:spPr>
          <a:xfrm>
            <a:off x="10249617" y="6708587"/>
            <a:ext cx="3181497" cy="1665607"/>
          </a:xfrm>
          <a:custGeom>
            <a:rect l="l" t="t" r="r" b="b"/>
            <a:pathLst>
              <a:path w="3181497" h="1665607">
                <a:moveTo>
                  <a:pt x="0" y="0"/>
                </a:moveTo>
                <a:lnTo>
                  <a:pt x="3181497" y="0"/>
                </a:lnTo>
                <a:lnTo>
                  <a:pt x="3181497" y="1665607"/>
                </a:lnTo>
                <a:lnTo>
                  <a:pt x="0" y="1665607"/>
                </a:lnTo>
                <a:lnTo>
                  <a:pt x="0" y="0"/>
                </a:lnTo>
                <a:close/>
              </a:path>
            </a:pathLst>
          </a:custGeom>
          <a:blipFill>
            <a:blip r:embed="rId10"/>
            <a:stretch>
              <a:fillRect/>
            </a:stretch>
          </a:blipFill>
        </p:spPr>
        <p:txBody>
          <a:bodyPr/>
          <a:lstStyle/>
          <a:p/>
        </p:txBody>
      </p:sp>
      <p:sp>
        <p:nvSpPr>
          <p:cNvPr id="11" name="Freeform 11"/>
          <p:cNvSpPr/>
          <p:nvPr/>
        </p:nvSpPr>
        <p:spPr>
          <a:xfrm>
            <a:off x="14212198" y="5732935"/>
            <a:ext cx="3047102" cy="2318337"/>
          </a:xfrm>
          <a:custGeom>
            <a:rect l="l" t="t" r="r" b="b"/>
            <a:pathLst>
              <a:path w="3047102" h="2318337">
                <a:moveTo>
                  <a:pt x="0" y="0"/>
                </a:moveTo>
                <a:lnTo>
                  <a:pt x="3047102" y="0"/>
                </a:lnTo>
                <a:lnTo>
                  <a:pt x="3047102" y="2318336"/>
                </a:lnTo>
                <a:lnTo>
                  <a:pt x="0" y="2318336"/>
                </a:lnTo>
                <a:lnTo>
                  <a:pt x="0" y="0"/>
                </a:lnTo>
                <a:close/>
              </a:path>
            </a:pathLst>
          </a:custGeom>
          <a:blipFill>
            <a:blip r:embed="rId11"/>
            <a:stretch>
              <a:fillRect/>
            </a:stretch>
          </a:blipFill>
        </p:spPr>
        <p:txBody>
          <a:bodyPr/>
          <a:lstStyle/>
          <a:p/>
        </p:txBody>
      </p:sp>
      <p:sp>
        <p:nvSpPr>
          <p:cNvPr id="12" name="Freeform 12"/>
          <p:cNvSpPr/>
          <p:nvPr/>
        </p:nvSpPr>
        <p:spPr>
          <a:xfrm>
            <a:off x="12552967" y="8374194"/>
            <a:ext cx="3182782" cy="1768212"/>
          </a:xfrm>
          <a:custGeom>
            <a:rect l="l" t="t" r="r" b="b"/>
            <a:pathLst>
              <a:path w="3182782" h="1768212">
                <a:moveTo>
                  <a:pt x="0" y="0"/>
                </a:moveTo>
                <a:lnTo>
                  <a:pt x="3182782" y="0"/>
                </a:lnTo>
                <a:lnTo>
                  <a:pt x="3182782" y="1768212"/>
                </a:lnTo>
                <a:lnTo>
                  <a:pt x="0" y="1768212"/>
                </a:lnTo>
                <a:lnTo>
                  <a:pt x="0" y="0"/>
                </a:lnTo>
                <a:close/>
              </a:path>
            </a:pathLst>
          </a:custGeom>
          <a:blipFill>
            <a:blip r:embed="rId12"/>
            <a:stretch>
              <a:fillRect/>
            </a:stretch>
          </a:blipFill>
        </p:spPr>
        <p:txBody>
          <a:bodyPr/>
          <a:lstStyle/>
          <a:p/>
        </p:txBody>
      </p:sp>
      <p:sp>
        <p:nvSpPr>
          <p:cNvPr id="13" name="TextBox 13"/>
          <p:cNvSpPr txBox="1"/>
          <p:nvPr/>
        </p:nvSpPr>
        <p:spPr>
          <a:xfrm>
            <a:off x="5715833" y="608824"/>
            <a:ext cx="6856334" cy="853440"/>
          </a:xfrm>
          <a:prstGeom prst="rect">
            <a:avLst/>
          </a:prstGeom>
        </p:spPr>
        <p:txBody>
          <a:bodyPr lIns="0" tIns="0" rIns="0" bIns="0" rtlCol="0" anchor="t">
            <a:spAutoFit/>
          </a:bodyPr>
          <a:lstStyle/>
          <a:p>
            <a:pPr algn="ctr">
              <a:lnSpc>
                <a:spcPts val="6210"/>
              </a:lnSpc>
            </a:pPr>
            <a:r>
              <a:rPr lang="en-US" sz="6900">
                <a:solidFill>
                  <a:srgbClr val="000000"/>
                </a:solidFill>
                <a:latin typeface="Canva Sans"/>
              </a:rPr>
              <a:t>KEY PLAYERS</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61621"/>
            <a:ext cx="7777133" cy="432791"/>
          </a:xfrm>
          <a:prstGeom prst="rect">
            <a:avLst/>
          </a:prstGeom>
        </p:spPr>
        <p:txBody>
          <a:bodyPr lIns="0" tIns="0" rIns="0" bIns="0" rtlCol="0" anchor="t">
            <a:spAutoFit/>
          </a:bodyPr>
          <a:lstStyle/>
          <a:p>
            <a:pPr algn="ctr">
              <a:lnSpc>
                <a:spcPts val="3259"/>
              </a:lnSpc>
            </a:pPr>
            <a:r>
              <a:rPr lang="en-US" sz="3431">
                <a:solidFill>
                  <a:srgbClr val="000000"/>
                </a:solidFill>
                <a:latin typeface="Canva Sans Bold"/>
              </a:rPr>
              <a:t>For Full Report</a:t>
            </a:r>
          </a:p>
        </p:txBody>
      </p:sp>
      <p:sp>
        <p:nvSpPr>
          <p:cNvPr id="4" name="TextBox 4"/>
          <p:cNvSpPr txBox="1"/>
          <p:nvPr/>
        </p:nvSpPr>
        <p:spPr>
          <a:xfrm>
            <a:off x="3871407" y="804909"/>
            <a:ext cx="10545186" cy="1542478"/>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31637"/>
            <a:ext cx="18630712" cy="1119857"/>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Canva Sans Bold"/>
              </a:rPr>
              <a:t>COGNITIVE MARKET RESEARCH</a:t>
            </a:r>
          </a:p>
        </p:txBody>
      </p:sp>
      <p:sp>
        <p:nvSpPr>
          <p:cNvPr id="7" name="TextBox 7"/>
          <p:cNvSpPr txBox="1"/>
          <p:nvPr/>
        </p:nvSpPr>
        <p:spPr>
          <a:xfrm>
            <a:off x="3508930" y="5750991"/>
            <a:ext cx="10989009" cy="1215513"/>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Canva Sans"/>
              </a:rPr>
              <a:t>Tel: +1 312-376-8303 | +44 020-8123-0732</a:t>
            </a:r>
          </a:p>
          <a:p>
            <a:pPr algn="ctr">
              <a:lnSpc>
                <a:spcPts val="4928"/>
              </a:lnSpc>
              <a:spcBef>
                <a:spcPct val="0"/>
              </a:spcBef>
            </a:pPr>
            <a:r>
              <a:rPr lang="en-US" sz="3520" spc="352">
                <a:solidFill>
                  <a:srgbClr val="000000"/>
                </a:solidFill>
                <a:latin typeface="Canva Sans"/>
              </a:rPr>
              <a:t>India: (+91) 983-496-8611</a:t>
            </a:r>
          </a:p>
        </p:txBody>
      </p:sp>
      <p:sp>
        <p:nvSpPr>
          <p:cNvPr id="8" name="TextBox 8"/>
          <p:cNvSpPr txBox="1"/>
          <p:nvPr/>
        </p:nvSpPr>
        <p:spPr>
          <a:xfrm>
            <a:off x="2441627" y="7167046"/>
            <a:ext cx="13404748" cy="596489"/>
          </a:xfrm>
          <a:prstGeom prst="rect">
            <a:avLst/>
          </a:prstGeom>
        </p:spPr>
        <p:txBody>
          <a:bodyPr lIns="0" tIns="0" rIns="0" bIns="0" rtlCol="0" anchor="t">
            <a:spAutoFit/>
          </a:bodyPr>
          <a:lstStyle/>
          <a:p>
            <a:pPr algn="ctr">
              <a:lnSpc>
                <a:spcPts val="4922"/>
              </a:lnSpc>
            </a:pPr>
            <a:r>
              <a:rPr lang="en-US" sz="3516" spc="358">
                <a:solidFill>
                  <a:srgbClr val="000000"/>
                </a:solidFill>
                <a:latin typeface="Canva Sans"/>
              </a:rPr>
              <a:t>sales@cognitivemarketresearch.com</a:t>
            </a:r>
          </a:p>
        </p:txBody>
      </p:sp>
      <p:sp>
        <p:nvSpPr>
          <p:cNvPr id="9" name="TextBox 9"/>
          <p:cNvSpPr txBox="1"/>
          <p:nvPr/>
        </p:nvSpPr>
        <p:spPr>
          <a:xfrm>
            <a:off x="1192290" y="7963560"/>
            <a:ext cx="16671502" cy="69518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Canva Sans"/>
              </a:rPr>
              <a:t>Access the Full Report : </a:t>
            </a:r>
            <a:r>
              <a:rPr lang="en-US" sz="4130" u="sng" spc="413">
                <a:solidFill>
                  <a:srgbClr val="000000"/>
                </a:solidFill>
                <a:latin typeface="Canva Sans"/>
                <a:hlinkClick r:id="rId4" tooltip="https://tinyurl.com/mdmb8jwr"/>
              </a:rPr>
              <a:t>https://tinyurl.com/mdmb8jwr</a:t>
            </a:r>
          </a:p>
        </p:txBody>
      </p:sp>
      <p:sp>
        <p:nvSpPr>
          <p:cNvPr id="10" name="TextBox 10"/>
          <p:cNvSpPr txBox="1"/>
          <p:nvPr/>
        </p:nvSpPr>
        <p:spPr>
          <a:xfrm>
            <a:off x="3390439" y="9305925"/>
            <a:ext cx="11507121" cy="871214"/>
          </a:xfrm>
          <a:prstGeom prst="rect">
            <a:avLst/>
          </a:prstGeom>
        </p:spPr>
        <p:txBody>
          <a:bodyPr lIns="0" tIns="0" rIns="0" bIns="0" rtlCol="0" anchor="t">
            <a:spAutoFit/>
          </a:bodyPr>
          <a:lstStyle/>
          <a:p>
            <a:pPr algn="ctr">
              <a:lnSpc>
                <a:spcPts val="3394"/>
              </a:lnSpc>
            </a:pPr>
            <a:r>
              <a:rPr lang="en-US" sz="3233" spc="323">
                <a:solidFill>
                  <a:srgbClr val="000000"/>
                </a:solidFill>
                <a:latin typeface="Canva Sans"/>
              </a:rPr>
              <a:t>Please visit our website:</a:t>
            </a:r>
          </a:p>
          <a:p>
            <a:pPr algn="ctr">
              <a:lnSpc>
                <a:spcPts val="3394"/>
              </a:lnSpc>
            </a:pPr>
            <a:r>
              <a:rPr lang="en-US" sz="3233" u="sng" spc="323">
                <a:solidFill>
                  <a:srgbClr val="000000"/>
                </a:solidFill>
                <a:latin typeface="Canva Sans"/>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59</Paragraphs>
  <Slides>10</Slides>
  <Notes>0</Notes>
  <HiddenSlides>0</HiddenSlides>
  <MMClips>0</MMClips>
  <ScaleCrop>0</ScaleCrop>
  <HeadingPairs>
    <vt:vector baseType="variant" size="4">
      <vt:variant>
        <vt:lpstr>Theme</vt:lpstr>
      </vt:variant>
      <vt:variant>
        <vt:i4>1</vt:i4>
      </vt:variant>
      <vt:variant>
        <vt:lpstr>Slide Titles</vt:lpstr>
      </vt:variant>
      <vt:variant>
        <vt:i4>10</vt:i4>
      </vt:variant>
    </vt:vector>
  </HeadingPairs>
  <TitlesOfParts>
    <vt:vector baseType="lpstr" size="11">
      <vt:lpstr>Office Theme</vt:lpstr>
      <vt:lpstr>Slide 1</vt:lpstr>
      <vt:lpstr>Slide 2</vt:lpstr>
      <vt:lpstr>Slide 3</vt:lpstr>
      <vt:lpstr>Slide 4</vt:lpstr>
      <vt:lpstr>Slide 5</vt:lpstr>
      <vt:lpstr>Slide 6</vt:lpstr>
      <vt:lpstr>Slide 7</vt:lpstr>
      <vt:lpstr>Slide 8</vt:lpstr>
      <vt:lpstr>Slide 9</vt:lpstr>
      <vt:lpstr>Slide 10</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Organic Rice Market Report 2024</dc:title>
  <cp:lastModifiedBy>decipher market</cp:lastModifiedBy>
  <cp:revision>2</cp:revision>
  <dcterms:created xsi:type="dcterms:W3CDTF">2006-08-16T00:00:00Z</dcterms:created>
  <dcterms:modified xsi:type="dcterms:W3CDTF">2024-05-18T06:42:28Z</dcterms:modified>
</cp:coreProperties>
</file>