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604020202020204" charset="0"/>
      <p:regular r:id="rId13"/>
    </p:embeddedFont>
    <p:embeddedFont>
      <p:font typeface="Canva Sans Bold" panose="020B0604020202020204" charset="0"/>
      <p:regular r:id="rId14"/>
    </p:embeddedFont>
    <p:embeddedFont>
      <p:font typeface="Poppins" panose="00000500000000000000" pitchFamily="2" charset="0"/>
      <p:regular r:id="rId15"/>
    </p:embeddedFont>
    <p:embeddedFont>
      <p:font typeface="Poppins Bold" panose="00000800000000000000" charset="0"/>
      <p:regular r:id="rId16"/>
    </p:embeddedFont>
  </p:embeddedFontLst>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tags" Target="tags/tag1.xml" /><Relationship Id="rId13" Type="http://schemas.openxmlformats.org/officeDocument/2006/relationships/font" Target="fonts/font1.fntdata" /><Relationship Id="rId14" Type="http://schemas.openxmlformats.org/officeDocument/2006/relationships/font" Target="fonts/font2.fntdata" /><Relationship Id="rId15" Type="http://schemas.openxmlformats.org/officeDocument/2006/relationships/font" Target="fonts/font3.fntdata" /><Relationship Id="rId16" Type="http://schemas.openxmlformats.org/officeDocument/2006/relationships/font" Target="fonts/font4.fntdata"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 Target="slides/slide1.xml" /><Relationship Id="rId20"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vcuc3wd"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303574" y="4383174"/>
            <a:ext cx="13945825" cy="2735621"/>
          </a:xfrm>
          <a:prstGeom prst="rect">
            <a:avLst/>
          </a:prstGeom>
        </p:spPr>
        <p:txBody>
          <a:bodyPr wrap="square" lIns="0" tIns="0" rIns="0" bIns="0" rtlCol="0" anchor="t">
            <a:spAutoFit/>
          </a:bodyPr>
          <a:lstStyle/>
          <a:p>
            <a:pPr algn="l">
              <a:lnSpc>
                <a:spcPts val="7069"/>
              </a:lnSpc>
            </a:pPr>
            <a:r>
              <a:rPr lang="en-US" sz="6999">
                <a:solidFill>
                  <a:srgbClr val="FFFFFF"/>
                </a:solidFill>
                <a:latin typeface="Canva Sans"/>
              </a:rPr>
              <a:t>ORGANIC MILLET FLOUR </a:t>
            </a:r>
          </a:p>
          <a:p>
            <a:pPr algn="l">
              <a:lnSpc>
                <a:spcPts val="7069"/>
              </a:lnSpc>
            </a:pPr>
            <a:r>
              <a:rPr lang="en-US" sz="6999">
                <a:solidFill>
                  <a:srgbClr val="FFFFFF"/>
                </a:solidFill>
                <a:latin typeface="Canva Sans"/>
              </a:rPr>
              <a:t>MARKET REPORT </a:t>
            </a:r>
          </a:p>
          <a:p>
            <a:pPr algn="l">
              <a:lnSpc>
                <a:spcPts val="7069"/>
              </a:lnSpc>
            </a:pPr>
            <a:r>
              <a:rPr lang="en-US" sz="6999">
                <a:solidFill>
                  <a:srgbClr val="FFFFFF"/>
                </a:solidFill>
                <a:latin typeface="Canva Sans"/>
              </a:rPr>
              <a:t>2024</a:t>
            </a:r>
          </a:p>
        </p:txBody>
      </p:sp>
      <p:sp>
        <p:nvSpPr>
          <p:cNvPr id="5" name="TextBox 5"/>
          <p:cNvSpPr txBox="1"/>
          <p:nvPr/>
        </p:nvSpPr>
        <p:spPr>
          <a:xfrm>
            <a:off x="303575" y="9466581"/>
            <a:ext cx="10027118" cy="629919"/>
          </a:xfrm>
          <a:prstGeom prst="rect">
            <a:avLst/>
          </a:prstGeom>
        </p:spPr>
        <p:txBody>
          <a:bodyPr lIns="0" tIns="0" rIns="0" bIns="0" rtlCol="0" anchor="t">
            <a:spAutoFit/>
          </a:bodyPr>
          <a:lstStyle/>
          <a:p>
            <a:pPr algn="ctr">
              <a:lnSpc>
                <a:spcPts val="5180"/>
              </a:lnSpc>
            </a:pPr>
            <a:r>
              <a:rPr lang="en-US" sz="37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150587" y="1299169"/>
            <a:ext cx="16236544" cy="8197748"/>
            <a:chExt cx="4276291" cy="2159078"/>
          </a:xfrm>
        </p:grpSpPr>
        <p:sp>
          <p:nvSpPr>
            <p:cNvPr id="4" name="Freeform 4"/>
            <p:cNvSpPr/>
            <p:nvPr/>
          </p:nvSpPr>
          <p:spPr>
            <a:xfrm>
              <a:off x="0" y="0"/>
              <a:ext cx="4276291" cy="2159078"/>
            </a:xfrm>
            <a:custGeom>
              <a:rect l="l" t="t" r="r" b="b"/>
              <a:pathLst>
                <a:path w="4276291" h="2159078">
                  <a:moveTo>
                    <a:pt x="0" y="0"/>
                  </a:moveTo>
                  <a:lnTo>
                    <a:pt x="4276291" y="0"/>
                  </a:lnTo>
                  <a:lnTo>
                    <a:pt x="4276291" y="2159078"/>
                  </a:lnTo>
                  <a:lnTo>
                    <a:pt x="0" y="2159078"/>
                  </a:lnTo>
                  <a:close/>
                </a:path>
              </a:pathLst>
            </a:custGeom>
            <a:solidFill>
              <a:srgbClr val="000000">
                <a:alpha val="67843"/>
              </a:srgbClr>
            </a:solidFill>
          </p:spPr>
          <p:txBody>
            <a:bodyPr/>
            <a:lstStyle/>
            <a:p/>
          </p:txBody>
        </p:sp>
        <p:sp>
          <p:nvSpPr>
            <p:cNvPr id="5" name="TextBox 5"/>
            <p:cNvSpPr txBox="1"/>
            <p:nvPr/>
          </p:nvSpPr>
          <p:spPr>
            <a:xfrm>
              <a:off x="0" y="-47625"/>
              <a:ext cx="4276291" cy="2206703"/>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16596" y="615539"/>
            <a:ext cx="2188594" cy="1972639"/>
          </a:xfrm>
          <a:prstGeom prst="rect">
            <a:avLst/>
          </a:prstGeom>
        </p:spPr>
      </p:pic>
      <p:sp>
        <p:nvSpPr>
          <p:cNvPr id="7" name="TextBox 7"/>
          <p:cNvSpPr txBox="1"/>
          <p:nvPr/>
        </p:nvSpPr>
        <p:spPr>
          <a:xfrm>
            <a:off x="1710335" y="3106420"/>
            <a:ext cx="15548966" cy="5941060"/>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Canva Sans"/>
              </a:rPr>
              <a:t>Organic millet flour is a finely ground powder made from organically grown millet seeds. It is gluten-free, nutritious, and versatile, suitable for various culinary applications. The organic millet flour market is experiencing a surge due to favorable government support, fostering growth and sustainability. Government initiatives, such as subsidies for organic farming and infrastructure development, bolster production and distribution. Consumers increasingly seek healthier alternatives, driving demand for millet flour, known for its nutritional benefits. With rising health consciousness and support from authorities, the organic millet flour market is poised for expansion, offering both economic opportunities for farmers and healthier options for consumers, thus contributing to a more sustainable food ecosystem.</a:t>
            </a:r>
          </a:p>
        </p:txBody>
      </p:sp>
      <p:sp>
        <p:nvSpPr>
          <p:cNvPr id="8" name="TextBox 8"/>
          <p:cNvSpPr txBox="1"/>
          <p:nvPr/>
        </p:nvSpPr>
        <p:spPr>
          <a:xfrm>
            <a:off x="5204955" y="167805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41853"/>
            <a:ext cx="508658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CAGR</a:t>
            </a:r>
          </a:p>
          <a:p>
            <a:pPr algn="ctr">
              <a:lnSpc>
                <a:spcPts val="6169"/>
              </a:lnSpc>
            </a:pPr>
            <a:r>
              <a:rPr lang="en-US" sz="5015">
                <a:solidFill>
                  <a:srgbClr val="FFFFFF"/>
                </a:solidFill>
                <a:latin typeface="Canva Sans"/>
              </a:rPr>
              <a:t>4.40%</a:t>
            </a:r>
          </a:p>
        </p:txBody>
      </p:sp>
      <p:sp>
        <p:nvSpPr>
          <p:cNvPr id="20" name="TextBox 20"/>
          <p:cNvSpPr txBox="1"/>
          <p:nvPr/>
        </p:nvSpPr>
        <p:spPr>
          <a:xfrm>
            <a:off x="5162248" y="41289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3018312" y="3740663"/>
            <a:ext cx="5844734"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MARKET SIZE</a:t>
            </a:r>
          </a:p>
          <a:p>
            <a:pPr algn="ctr">
              <a:lnSpc>
                <a:spcPts val="6169"/>
              </a:lnSpc>
            </a:pPr>
            <a:r>
              <a:rPr lang="en-US" sz="5015">
                <a:solidFill>
                  <a:srgbClr val="FFFFFF"/>
                </a:solidFill>
                <a:latin typeface="Canva Sans"/>
              </a:rPr>
              <a:t>USD 5518.2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308801" y="2117381"/>
            <a:ext cx="12364218" cy="3562292"/>
            <a:chExt cx="15668202" cy="4514213"/>
          </a:xfrm>
        </p:grpSpPr>
        <p:sp>
          <p:nvSpPr>
            <p:cNvPr id="4" name="Freeform 4"/>
            <p:cNvSpPr/>
            <p:nvPr/>
          </p:nvSpPr>
          <p:spPr>
            <a:xfrm>
              <a:off x="0" y="0"/>
              <a:ext cx="15668202" cy="4514213"/>
            </a:xfrm>
            <a:custGeom>
              <a:rect l="l" t="t" r="r" b="b"/>
              <a:pathLst>
                <a:path w="15668201" h="4514213">
                  <a:moveTo>
                    <a:pt x="15543741" y="4514213"/>
                  </a:moveTo>
                  <a:lnTo>
                    <a:pt x="124460" y="4514213"/>
                  </a:lnTo>
                  <a:cubicBezTo>
                    <a:pt x="55880" y="4514213"/>
                    <a:pt x="0" y="4458333"/>
                    <a:pt x="0" y="4389753"/>
                  </a:cubicBezTo>
                  <a:lnTo>
                    <a:pt x="0" y="124460"/>
                  </a:lnTo>
                  <a:cubicBezTo>
                    <a:pt x="0" y="55880"/>
                    <a:pt x="55880" y="0"/>
                    <a:pt x="124460" y="0"/>
                  </a:cubicBezTo>
                  <a:lnTo>
                    <a:pt x="15543741" y="0"/>
                  </a:lnTo>
                  <a:cubicBezTo>
                    <a:pt x="15612321" y="0"/>
                    <a:pt x="15668202" y="55880"/>
                    <a:pt x="15668202" y="124460"/>
                  </a:cubicBezTo>
                  <a:lnTo>
                    <a:pt x="15668202" y="4389753"/>
                  </a:lnTo>
                  <a:cubicBezTo>
                    <a:pt x="15668202" y="4458333"/>
                    <a:pt x="15612321" y="4514213"/>
                    <a:pt x="15543741" y="4514213"/>
                  </a:cubicBezTo>
                  <a:close/>
                </a:path>
              </a:pathLst>
            </a:custGeom>
            <a:solidFill>
              <a:srgbClr val="372722">
                <a:alpha val="72941"/>
              </a:srgbClr>
            </a:solidFill>
          </p:spPr>
          <p:txBody>
            <a:bodyPr/>
            <a:lstStyle/>
            <a:p/>
          </p:txBody>
        </p:sp>
      </p:grpSp>
      <p:grpSp>
        <p:nvGrpSpPr>
          <p:cNvPr id="5" name="Group 5"/>
          <p:cNvGrpSpPr/>
          <p:nvPr/>
        </p:nvGrpSpPr>
        <p:grpSpPr>
          <a:xfrm rot="5400000">
            <a:off x="1216507" y="2090684"/>
            <a:ext cx="891847" cy="3406513"/>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308801" y="5955898"/>
            <a:ext cx="12364218" cy="3562292"/>
            <a:chExt cx="15668202" cy="4514213"/>
          </a:xfrm>
        </p:grpSpPr>
        <p:sp>
          <p:nvSpPr>
            <p:cNvPr id="10" name="Freeform 10"/>
            <p:cNvSpPr/>
            <p:nvPr/>
          </p:nvSpPr>
          <p:spPr>
            <a:xfrm>
              <a:off x="0" y="0"/>
              <a:ext cx="15668202" cy="4514213"/>
            </a:xfrm>
            <a:custGeom>
              <a:rect l="l" t="t" r="r" b="b"/>
              <a:pathLst>
                <a:path w="15668201" h="4514213">
                  <a:moveTo>
                    <a:pt x="15543741" y="4514213"/>
                  </a:moveTo>
                  <a:lnTo>
                    <a:pt x="124460" y="4514213"/>
                  </a:lnTo>
                  <a:cubicBezTo>
                    <a:pt x="55880" y="4514213"/>
                    <a:pt x="0" y="4458333"/>
                    <a:pt x="0" y="4389753"/>
                  </a:cubicBezTo>
                  <a:lnTo>
                    <a:pt x="0" y="124460"/>
                  </a:lnTo>
                  <a:cubicBezTo>
                    <a:pt x="0" y="55880"/>
                    <a:pt x="55880" y="0"/>
                    <a:pt x="124460" y="0"/>
                  </a:cubicBezTo>
                  <a:lnTo>
                    <a:pt x="15543741" y="0"/>
                  </a:lnTo>
                  <a:cubicBezTo>
                    <a:pt x="15612321" y="0"/>
                    <a:pt x="15668202" y="55880"/>
                    <a:pt x="15668202" y="124460"/>
                  </a:cubicBezTo>
                  <a:lnTo>
                    <a:pt x="15668202" y="4389753"/>
                  </a:lnTo>
                  <a:cubicBezTo>
                    <a:pt x="15668202" y="4458333"/>
                    <a:pt x="15612321" y="4514213"/>
                    <a:pt x="15543741" y="4514213"/>
                  </a:cubicBezTo>
                  <a:close/>
                </a:path>
              </a:pathLst>
            </a:custGeom>
            <a:solidFill>
              <a:srgbClr val="372722">
                <a:alpha val="72941"/>
              </a:srgbClr>
            </a:solidFill>
          </p:spPr>
          <p:txBody>
            <a:bodyPr/>
            <a:lstStyle/>
            <a:p/>
          </p:txBody>
        </p:sp>
      </p:grpSp>
      <p:grpSp>
        <p:nvGrpSpPr>
          <p:cNvPr id="11" name="Group 11"/>
          <p:cNvGrpSpPr/>
          <p:nvPr/>
        </p:nvGrpSpPr>
        <p:grpSpPr>
          <a:xfrm rot="5400000">
            <a:off x="1216507" y="5929201"/>
            <a:ext cx="891847" cy="3406513"/>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3179652" y="2406912"/>
            <a:ext cx="11412413" cy="2954655"/>
          </a:xfrm>
          <a:prstGeom prst="rect">
            <a:avLst/>
          </a:prstGeom>
        </p:spPr>
        <p:txBody>
          <a:bodyPr lIns="0" tIns="0" rIns="0" bIns="0" rtlCol="0" anchor="t">
            <a:spAutoFit/>
          </a:bodyPr>
          <a:lstStyle/>
          <a:p>
            <a:pPr marL="647702" lvl="1" indent="-323851" algn="l">
              <a:lnSpc>
                <a:spcPts val="3960"/>
              </a:lnSpc>
              <a:buFont typeface="Arial"/>
              <a:buChar char="•"/>
            </a:pPr>
            <a:r>
              <a:rPr lang="en-US" sz="3000">
                <a:solidFill>
                  <a:srgbClr val="FFFFFF"/>
                </a:solidFill>
                <a:latin typeface="Canva Sans"/>
              </a:rPr>
              <a:t>Finger stands out as the dominating category due to an expansion in order for gluten-free and healthy options. </a:t>
            </a:r>
          </a:p>
          <a:p>
            <a:pPr marL="647702" lvl="1" indent="-323851" algn="l">
              <a:lnSpc>
                <a:spcPts val="3960"/>
              </a:lnSpc>
              <a:buFont typeface="Arial"/>
              <a:buChar char="•"/>
            </a:pPr>
            <a:r>
              <a:rPr lang="en-US" sz="3000">
                <a:solidFill>
                  <a:srgbClr val="FFFFFF"/>
                </a:solidFill>
                <a:latin typeface="Canva Sans"/>
              </a:rPr>
              <a:t>Pearl emerged as the fastest-growing category in the organic millet flour market. Its nutritional advantages, including high fiber and protein range, appeal to health-conscious customers.</a:t>
            </a:r>
          </a:p>
        </p:txBody>
      </p:sp>
      <p:sp>
        <p:nvSpPr>
          <p:cNvPr id="14" name="TextBox 14"/>
          <p:cNvSpPr txBox="1"/>
          <p:nvPr/>
        </p:nvSpPr>
        <p:spPr>
          <a:xfrm>
            <a:off x="4711" y="3638664"/>
            <a:ext cx="3069860" cy="367702"/>
          </a:xfrm>
          <a:prstGeom prst="rect">
            <a:avLst/>
          </a:prstGeom>
        </p:spPr>
        <p:txBody>
          <a:bodyPr lIns="0" tIns="0" rIns="0" bIns="0" rtlCol="0" anchor="t">
            <a:spAutoFit/>
          </a:bodyPr>
          <a:lstStyle/>
          <a:p>
            <a:pPr algn="ctr">
              <a:lnSpc>
                <a:spcPts val="2875"/>
              </a:lnSpc>
            </a:pPr>
            <a:r>
              <a:rPr lang="en-US" sz="2847">
                <a:solidFill>
                  <a:srgbClr val="43B4BE"/>
                </a:solidFill>
                <a:latin typeface="Canva Sans"/>
              </a:rPr>
              <a:t>Type Segment</a:t>
            </a:r>
          </a:p>
        </p:txBody>
      </p:sp>
      <p:sp>
        <p:nvSpPr>
          <p:cNvPr id="15" name="TextBox 15"/>
          <p:cNvSpPr txBox="1"/>
          <p:nvPr/>
        </p:nvSpPr>
        <p:spPr>
          <a:xfrm>
            <a:off x="3179652" y="6303645"/>
            <a:ext cx="11226377" cy="2954655"/>
          </a:xfrm>
          <a:prstGeom prst="rect">
            <a:avLst/>
          </a:prstGeom>
        </p:spPr>
        <p:txBody>
          <a:bodyPr lIns="0" tIns="0" rIns="0" bIns="0" rtlCol="0" anchor="t">
            <a:spAutoFit/>
          </a:bodyPr>
          <a:lstStyle/>
          <a:p>
            <a:pPr marL="647702" lvl="1" indent="-323851" algn="l">
              <a:lnSpc>
                <a:spcPts val="3960"/>
              </a:lnSpc>
              <a:buFont typeface="Arial"/>
              <a:buChar char="•"/>
            </a:pPr>
            <a:r>
              <a:rPr lang="en-US" sz="3000">
                <a:solidFill>
                  <a:srgbClr val="FFFFFF"/>
                </a:solidFill>
                <a:latin typeface="Canva Sans"/>
              </a:rPr>
              <a:t>The household category held the major market share due to increasing awareness of millet's nutritional advantages and its versatility in cooking.</a:t>
            </a:r>
          </a:p>
          <a:p>
            <a:pPr marL="647702" lvl="1" indent="-323851" algn="l">
              <a:lnSpc>
                <a:spcPts val="3960"/>
              </a:lnSpc>
              <a:buFont typeface="Arial"/>
              <a:buChar char="•"/>
            </a:pPr>
            <a:r>
              <a:rPr lang="en-US" sz="3000">
                <a:solidFill>
                  <a:srgbClr val="FFFFFF"/>
                </a:solidFill>
                <a:latin typeface="Canva Sans"/>
              </a:rPr>
              <a:t>The fastest-growing category in the organic millet flour market is commercial due to the growing customer need for gluten-free and nutritious options. </a:t>
            </a:r>
          </a:p>
        </p:txBody>
      </p:sp>
      <p:sp>
        <p:nvSpPr>
          <p:cNvPr id="16" name="TextBox 16"/>
          <p:cNvSpPr txBox="1"/>
          <p:nvPr/>
        </p:nvSpPr>
        <p:spPr>
          <a:xfrm>
            <a:off x="4711" y="7299107"/>
            <a:ext cx="3069860" cy="723851"/>
          </a:xfrm>
          <a:prstGeom prst="rect">
            <a:avLst/>
          </a:prstGeom>
        </p:spPr>
        <p:txBody>
          <a:bodyPr lIns="0" tIns="0" rIns="0" bIns="0" rtlCol="0" anchor="t">
            <a:spAutoFit/>
          </a:bodyPr>
          <a:lstStyle/>
          <a:p>
            <a:pPr algn="ctr">
              <a:lnSpc>
                <a:spcPts val="2875"/>
              </a:lnSpc>
            </a:pPr>
            <a:r>
              <a:rPr lang="en-US" sz="2847">
                <a:solidFill>
                  <a:srgbClr val="43B4BE"/>
                </a:solidFill>
                <a:latin typeface="Canva Sans"/>
              </a:rPr>
              <a:t>End-Use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713835" y="2345981"/>
            <a:ext cx="8407830" cy="3586403"/>
            <a:chExt cx="9224691" cy="3934839"/>
          </a:xfrm>
        </p:grpSpPr>
        <p:sp>
          <p:nvSpPr>
            <p:cNvPr id="4" name="Freeform 4"/>
            <p:cNvSpPr/>
            <p:nvPr/>
          </p:nvSpPr>
          <p:spPr>
            <a:xfrm>
              <a:off x="0" y="0"/>
              <a:ext cx="9224691" cy="3934839"/>
            </a:xfrm>
            <a:custGeom>
              <a:rect l="l" t="t" r="r" b="b"/>
              <a:pathLst>
                <a:path w="9224691" h="3934839">
                  <a:moveTo>
                    <a:pt x="9100231" y="3934839"/>
                  </a:moveTo>
                  <a:lnTo>
                    <a:pt x="124460" y="3934839"/>
                  </a:lnTo>
                  <a:cubicBezTo>
                    <a:pt x="55880" y="3934839"/>
                    <a:pt x="0" y="3878959"/>
                    <a:pt x="0" y="3810379"/>
                  </a:cubicBezTo>
                  <a:lnTo>
                    <a:pt x="0" y="124460"/>
                  </a:lnTo>
                  <a:cubicBezTo>
                    <a:pt x="0" y="55880"/>
                    <a:pt x="55880" y="0"/>
                    <a:pt x="124460" y="0"/>
                  </a:cubicBezTo>
                  <a:lnTo>
                    <a:pt x="9100231" y="0"/>
                  </a:lnTo>
                  <a:cubicBezTo>
                    <a:pt x="9168812" y="0"/>
                    <a:pt x="9224691" y="55880"/>
                    <a:pt x="9224691" y="124460"/>
                  </a:cubicBezTo>
                  <a:lnTo>
                    <a:pt x="9224691" y="3810379"/>
                  </a:lnTo>
                  <a:cubicBezTo>
                    <a:pt x="9224691" y="3878959"/>
                    <a:pt x="9168812" y="3934839"/>
                    <a:pt x="9100231" y="3934839"/>
                  </a:cubicBezTo>
                  <a:close/>
                </a:path>
              </a:pathLst>
            </a:custGeom>
            <a:solidFill>
              <a:srgbClr val="372722">
                <a:alpha val="72941"/>
              </a:srgbClr>
            </a:solidFill>
          </p:spPr>
          <p:txBody>
            <a:bodyPr/>
            <a:lstStyle/>
            <a:p/>
          </p:txBody>
        </p:sp>
      </p:grpSp>
      <p:grpSp>
        <p:nvGrpSpPr>
          <p:cNvPr id="5" name="Group 5"/>
          <p:cNvGrpSpPr/>
          <p:nvPr/>
        </p:nvGrpSpPr>
        <p:grpSpPr>
          <a:xfrm rot="5400000">
            <a:off x="1452228" y="2139122"/>
            <a:ext cx="1030090" cy="393454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713835" y="6151442"/>
            <a:ext cx="8407830" cy="3586403"/>
            <a:chExt cx="9224691" cy="3934839"/>
          </a:xfrm>
        </p:grpSpPr>
        <p:sp>
          <p:nvSpPr>
            <p:cNvPr id="10" name="Freeform 10"/>
            <p:cNvSpPr/>
            <p:nvPr/>
          </p:nvSpPr>
          <p:spPr>
            <a:xfrm>
              <a:off x="0" y="0"/>
              <a:ext cx="9224691" cy="3934839"/>
            </a:xfrm>
            <a:custGeom>
              <a:rect l="l" t="t" r="r" b="b"/>
              <a:pathLst>
                <a:path w="9224691" h="3934839">
                  <a:moveTo>
                    <a:pt x="9100231" y="3934839"/>
                  </a:moveTo>
                  <a:lnTo>
                    <a:pt x="124460" y="3934839"/>
                  </a:lnTo>
                  <a:cubicBezTo>
                    <a:pt x="55880" y="3934839"/>
                    <a:pt x="0" y="3878959"/>
                    <a:pt x="0" y="3810379"/>
                  </a:cubicBezTo>
                  <a:lnTo>
                    <a:pt x="0" y="124460"/>
                  </a:lnTo>
                  <a:cubicBezTo>
                    <a:pt x="0" y="55880"/>
                    <a:pt x="55880" y="0"/>
                    <a:pt x="124460" y="0"/>
                  </a:cubicBezTo>
                  <a:lnTo>
                    <a:pt x="9100231" y="0"/>
                  </a:lnTo>
                  <a:cubicBezTo>
                    <a:pt x="9168812" y="0"/>
                    <a:pt x="9224691" y="55880"/>
                    <a:pt x="9224691" y="124460"/>
                  </a:cubicBezTo>
                  <a:lnTo>
                    <a:pt x="9224691" y="3810379"/>
                  </a:lnTo>
                  <a:cubicBezTo>
                    <a:pt x="9224691" y="3878959"/>
                    <a:pt x="9168812" y="3934839"/>
                    <a:pt x="9100231" y="3934839"/>
                  </a:cubicBezTo>
                  <a:close/>
                </a:path>
              </a:pathLst>
            </a:custGeom>
            <a:solidFill>
              <a:srgbClr val="372722">
                <a:alpha val="72941"/>
              </a:srgbClr>
            </a:solidFill>
          </p:spPr>
          <p:txBody>
            <a:bodyPr/>
            <a:lstStyle/>
            <a:p/>
          </p:txBody>
        </p:sp>
      </p:grpSp>
      <p:grpSp>
        <p:nvGrpSpPr>
          <p:cNvPr id="11" name="Group 11"/>
          <p:cNvGrpSpPr/>
          <p:nvPr/>
        </p:nvGrpSpPr>
        <p:grpSpPr>
          <a:xfrm rot="5400000">
            <a:off x="1452228" y="5944583"/>
            <a:ext cx="1030090" cy="3934546"/>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0" y="3648500"/>
            <a:ext cx="3545709" cy="844911"/>
          </a:xfrm>
          <a:prstGeom prst="rect">
            <a:avLst/>
          </a:prstGeom>
        </p:spPr>
        <p:txBody>
          <a:bodyPr lIns="0" tIns="0" rIns="0" bIns="0" rtlCol="0" anchor="t">
            <a:spAutoFit/>
          </a:bodyPr>
          <a:lstStyle/>
          <a:p>
            <a:pPr algn="ctr">
              <a:lnSpc>
                <a:spcPts val="3321"/>
              </a:lnSpc>
            </a:pPr>
            <a:r>
              <a:rPr lang="en-US" sz="3288">
                <a:solidFill>
                  <a:srgbClr val="43B4BE"/>
                </a:solidFill>
                <a:latin typeface="Canva Sans"/>
              </a:rPr>
              <a:t>Sales Channel Segment</a:t>
            </a:r>
          </a:p>
        </p:txBody>
      </p:sp>
      <p:sp>
        <p:nvSpPr>
          <p:cNvPr id="14" name="TextBox 14"/>
          <p:cNvSpPr txBox="1"/>
          <p:nvPr/>
        </p:nvSpPr>
        <p:spPr>
          <a:xfrm>
            <a:off x="3934546" y="2399918"/>
            <a:ext cx="7187119" cy="3449955"/>
          </a:xfrm>
          <a:prstGeom prst="rect">
            <a:avLst/>
          </a:prstGeom>
        </p:spPr>
        <p:txBody>
          <a:bodyPr lIns="0" tIns="0" rIns="0" bIns="0" rtlCol="0" anchor="t">
            <a:spAutoFit/>
          </a:bodyPr>
          <a:lstStyle/>
          <a:p>
            <a:pPr marL="647700" lvl="1" indent="-323850" algn="l">
              <a:lnSpc>
                <a:spcPts val="3960"/>
              </a:lnSpc>
              <a:buFont typeface="Arial"/>
              <a:buChar char="•"/>
            </a:pPr>
            <a:r>
              <a:rPr lang="en-US" sz="3000">
                <a:solidFill>
                  <a:srgbClr val="FFFFFF"/>
                </a:solidFill>
                <a:latin typeface="Canva Sans"/>
              </a:rPr>
              <a:t>Hypermarkets/Supermarkets</a:t>
            </a:r>
          </a:p>
          <a:p>
            <a:pPr marL="647700" lvl="1" indent="-323850" algn="l">
              <a:lnSpc>
                <a:spcPts val="3960"/>
              </a:lnSpc>
              <a:buFont typeface="Arial"/>
              <a:buChar char="•"/>
            </a:pPr>
            <a:r>
              <a:rPr lang="en-US" sz="3000">
                <a:solidFill>
                  <a:srgbClr val="FFFFFF"/>
                </a:solidFill>
                <a:latin typeface="Canva Sans"/>
              </a:rPr>
              <a:t>Convenience Stores</a:t>
            </a:r>
          </a:p>
          <a:p>
            <a:pPr marL="647700" lvl="1" indent="-323850" algn="l">
              <a:lnSpc>
                <a:spcPts val="3960"/>
              </a:lnSpc>
              <a:buFont typeface="Arial"/>
              <a:buChar char="•"/>
            </a:pPr>
            <a:r>
              <a:rPr lang="en-US" sz="3000">
                <a:solidFill>
                  <a:srgbClr val="FFFFFF"/>
                </a:solidFill>
                <a:latin typeface="Canva Sans"/>
              </a:rPr>
              <a:t>Mom &amp; Pop Stores</a:t>
            </a:r>
          </a:p>
          <a:p>
            <a:pPr marL="647700" lvl="1" indent="-323850" algn="l">
              <a:lnSpc>
                <a:spcPts val="3960"/>
              </a:lnSpc>
              <a:buFont typeface="Arial"/>
              <a:buChar char="•"/>
            </a:pPr>
            <a:r>
              <a:rPr lang="en-US" sz="3000">
                <a:solidFill>
                  <a:srgbClr val="FFFFFF"/>
                </a:solidFill>
                <a:latin typeface="Canva Sans"/>
              </a:rPr>
              <a:t>Discount Stores</a:t>
            </a:r>
          </a:p>
          <a:p>
            <a:pPr marL="647700" lvl="1" indent="-323850" algn="l">
              <a:lnSpc>
                <a:spcPts val="3960"/>
              </a:lnSpc>
              <a:buFont typeface="Arial"/>
              <a:buChar char="•"/>
            </a:pPr>
            <a:r>
              <a:rPr lang="en-US" sz="3000">
                <a:solidFill>
                  <a:srgbClr val="FFFFFF"/>
                </a:solidFill>
                <a:latin typeface="Canva Sans"/>
              </a:rPr>
              <a:t>Food &amp; Drink Specialty Stores</a:t>
            </a:r>
          </a:p>
          <a:p>
            <a:pPr marL="647700" lvl="1" indent="-323850" algn="l">
              <a:lnSpc>
                <a:spcPts val="3960"/>
              </a:lnSpc>
              <a:buFont typeface="Arial"/>
              <a:buChar char="•"/>
            </a:pPr>
            <a:r>
              <a:rPr lang="en-US" sz="3000">
                <a:solidFill>
                  <a:srgbClr val="FFFFFF"/>
                </a:solidFill>
                <a:latin typeface="Canva Sans"/>
              </a:rPr>
              <a:t>Independent Small Groceries</a:t>
            </a:r>
          </a:p>
          <a:p>
            <a:pPr marL="647700" lvl="1" indent="-323850" algn="l">
              <a:lnSpc>
                <a:spcPts val="3960"/>
              </a:lnSpc>
              <a:buFont typeface="Arial"/>
              <a:buChar char="•"/>
            </a:pPr>
            <a:r>
              <a:rPr lang="en-US" sz="3000">
                <a:solidFill>
                  <a:srgbClr val="FFFFFF"/>
                </a:solidFill>
                <a:latin typeface="Canva Sans"/>
              </a:rPr>
              <a:t>Online Retail</a:t>
            </a:r>
          </a:p>
        </p:txBody>
      </p:sp>
      <p:sp>
        <p:nvSpPr>
          <p:cNvPr id="15" name="TextBox 15"/>
          <p:cNvSpPr txBox="1"/>
          <p:nvPr/>
        </p:nvSpPr>
        <p:spPr>
          <a:xfrm>
            <a:off x="194418" y="7550763"/>
            <a:ext cx="3545709" cy="844911"/>
          </a:xfrm>
          <a:prstGeom prst="rect">
            <a:avLst/>
          </a:prstGeom>
        </p:spPr>
        <p:txBody>
          <a:bodyPr lIns="0" tIns="0" rIns="0" bIns="0" rtlCol="0" anchor="t">
            <a:spAutoFit/>
          </a:bodyPr>
          <a:lstStyle/>
          <a:p>
            <a:pPr algn="ctr">
              <a:lnSpc>
                <a:spcPts val="3321"/>
              </a:lnSpc>
            </a:pPr>
            <a:r>
              <a:rPr lang="en-US" sz="3288">
                <a:solidFill>
                  <a:srgbClr val="43B4BE"/>
                </a:solidFill>
                <a:latin typeface="Canva Sans"/>
              </a:rPr>
              <a:t>Packaging Segment </a:t>
            </a:r>
          </a:p>
        </p:txBody>
      </p:sp>
      <p:sp>
        <p:nvSpPr>
          <p:cNvPr id="16" name="TextBox 16"/>
          <p:cNvSpPr txBox="1"/>
          <p:nvPr/>
        </p:nvSpPr>
        <p:spPr>
          <a:xfrm>
            <a:off x="4112346" y="6667891"/>
            <a:ext cx="7187119" cy="2459355"/>
          </a:xfrm>
          <a:prstGeom prst="rect">
            <a:avLst/>
          </a:prstGeom>
        </p:spPr>
        <p:txBody>
          <a:bodyPr lIns="0" tIns="0" rIns="0" bIns="0" rtlCol="0" anchor="t">
            <a:spAutoFit/>
          </a:bodyPr>
          <a:lstStyle/>
          <a:p>
            <a:pPr marL="647700" lvl="1" indent="-323850" algn="l">
              <a:lnSpc>
                <a:spcPts val="3960"/>
              </a:lnSpc>
              <a:buFont typeface="Arial"/>
              <a:buChar char="•"/>
            </a:pPr>
            <a:r>
              <a:rPr lang="en-US" sz="3000">
                <a:solidFill>
                  <a:srgbClr val="FFFFFF"/>
                </a:solidFill>
                <a:latin typeface="Canva Sans"/>
              </a:rPr>
              <a:t>Sacks</a:t>
            </a:r>
          </a:p>
          <a:p>
            <a:pPr marL="647700" lvl="1" indent="-323850" algn="l">
              <a:lnSpc>
                <a:spcPts val="3960"/>
              </a:lnSpc>
              <a:buFont typeface="Arial"/>
              <a:buChar char="•"/>
            </a:pPr>
            <a:r>
              <a:rPr lang="en-US" sz="3000">
                <a:solidFill>
                  <a:srgbClr val="FFFFFF"/>
                </a:solidFill>
                <a:latin typeface="Canva Sans"/>
              </a:rPr>
              <a:t>Pouches</a:t>
            </a:r>
          </a:p>
          <a:p>
            <a:pPr marL="647700" lvl="1" indent="-323850" algn="l">
              <a:lnSpc>
                <a:spcPts val="3960"/>
              </a:lnSpc>
              <a:buFont typeface="Arial"/>
              <a:buChar char="•"/>
            </a:pPr>
            <a:r>
              <a:rPr lang="en-US" sz="3000">
                <a:solidFill>
                  <a:srgbClr val="FFFFFF"/>
                </a:solidFill>
                <a:latin typeface="Canva Sans"/>
              </a:rPr>
              <a:t>Barrels</a:t>
            </a:r>
          </a:p>
          <a:p>
            <a:pPr marL="647700" lvl="1" indent="-323850" algn="l">
              <a:lnSpc>
                <a:spcPts val="3960"/>
              </a:lnSpc>
              <a:buFont typeface="Arial"/>
              <a:buChar char="•"/>
            </a:pPr>
            <a:r>
              <a:rPr lang="en-US" sz="3000">
                <a:solidFill>
                  <a:srgbClr val="FFFFFF"/>
                </a:solidFill>
                <a:latin typeface="Canva Sans"/>
              </a:rPr>
              <a:t>Cans</a:t>
            </a:r>
          </a:p>
          <a:p>
            <a:pPr marL="647700" lvl="1" indent="-323850" algn="l">
              <a:lnSpc>
                <a:spcPts val="3960"/>
              </a:lnSpc>
              <a:buFont typeface="Arial"/>
              <a:buChar char="•"/>
            </a:pPr>
            <a:r>
              <a:rPr lang="en-US" sz="3000">
                <a:solidFill>
                  <a:srgbClr val="FFFFFF"/>
                </a:solidFill>
                <a:latin typeface="Canva Sans"/>
              </a:rPr>
              <a:t>Others</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141084" y="9191625"/>
            <a:ext cx="18005833" cy="563880"/>
          </a:xfrm>
          <a:prstGeom prst="rect">
            <a:avLst/>
          </a:prstGeom>
        </p:spPr>
        <p:txBody>
          <a:bodyPr lIns="0" tIns="0" rIns="0" bIns="0" rtlCol="0" anchor="t">
            <a:spAutoFit/>
          </a:bodyPr>
          <a:lstStyle/>
          <a:p>
            <a:pPr algn="ctr">
              <a:lnSpc>
                <a:spcPts val="4619"/>
              </a:lnSpc>
              <a:spcBef>
                <a:spcPct val="0"/>
              </a:spcBef>
            </a:pPr>
            <a:r>
              <a:rPr lang="en-US" sz="3299" spc="329">
                <a:solidFill>
                  <a:srgbClr val="000000"/>
                </a:solidFill>
                <a:latin typeface="Canva Sans"/>
              </a:rPr>
              <a:t>North America Organic Millet Flour Market Revenue share for 2024 is 40%</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037" b="-11037"/>
            </a:stretch>
          </a:blipFill>
        </p:spPr>
        <p:txBody>
          <a:bodyPr/>
          <a:lstStyle/>
          <a:p/>
        </p:txBody>
      </p:sp>
      <p:grpSp>
        <p:nvGrpSpPr>
          <p:cNvPr id="3" name="Group 3"/>
          <p:cNvGrpSpPr/>
          <p:nvPr/>
        </p:nvGrpSpPr>
        <p:grpSpPr>
          <a:xfrm>
            <a:off x="4524571"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72722">
                <a:alpha val="85882"/>
              </a:srgbClr>
            </a:solidFill>
          </p:spPr>
          <p:txBody>
            <a:bodyPr/>
            <a:lstStyle/>
            <a:p/>
          </p:txBody>
        </p:sp>
      </p:grpSp>
      <p:grpSp>
        <p:nvGrpSpPr>
          <p:cNvPr id="5" name="Group 5"/>
          <p:cNvGrpSpPr/>
          <p:nvPr/>
        </p:nvGrpSpPr>
        <p:grpSpPr>
          <a:xfrm>
            <a:off x="4524571"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07800"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72722">
                <a:alpha val="85882"/>
              </a:srgbClr>
            </a:solidFill>
          </p:spPr>
          <p:txBody>
            <a:bodyPr/>
            <a:lstStyle/>
            <a:p/>
          </p:txBody>
        </p:sp>
      </p:grpSp>
      <p:grpSp>
        <p:nvGrpSpPr>
          <p:cNvPr id="9" name="Group 9"/>
          <p:cNvGrpSpPr/>
          <p:nvPr/>
        </p:nvGrpSpPr>
        <p:grpSpPr>
          <a:xfrm>
            <a:off x="2907800"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00433"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72722">
                <a:alpha val="85882"/>
              </a:srgbClr>
            </a:solidFill>
          </p:spPr>
          <p:txBody>
            <a:bodyPr/>
            <a:lstStyle/>
            <a:p/>
          </p:txBody>
        </p:sp>
      </p:grpSp>
      <p:grpSp>
        <p:nvGrpSpPr>
          <p:cNvPr id="13" name="Group 13"/>
          <p:cNvGrpSpPr>
            <a:grpSpLocks noChangeAspect="1"/>
          </p:cNvGrpSpPr>
          <p:nvPr/>
        </p:nvGrpSpPr>
        <p:grpSpPr>
          <a:xfrm rot="5400000">
            <a:off x="5700433"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24459"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22354"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84065" y="1548372"/>
            <a:ext cx="8490211" cy="3138134"/>
          </a:xfrm>
          <a:prstGeom prst="rect">
            <a:avLst/>
          </a:prstGeom>
        </p:spPr>
        <p:txBody>
          <a:bodyPr lIns="0" tIns="0" rIns="0" bIns="0" rtlCol="0" anchor="t">
            <a:spAutoFit/>
          </a:bodyPr>
          <a:lstStyle/>
          <a:p>
            <a:pPr marL="749486" lvl="1" indent="-374743" algn="l">
              <a:lnSpc>
                <a:spcPts val="4131"/>
              </a:lnSpc>
              <a:buFont typeface="Arial"/>
              <a:buChar char="•"/>
            </a:pPr>
            <a:r>
              <a:rPr lang="en-US" sz="3471" spc="111">
                <a:solidFill>
                  <a:srgbClr val="FFFFFF"/>
                </a:solidFill>
                <a:latin typeface="Canva Sans"/>
              </a:rPr>
              <a:t>Health Benefits Associated with Consumption of Millet Flour to Increase the Demand Globally</a:t>
            </a:r>
          </a:p>
          <a:p>
            <a:pPr marL="749486" lvl="1" indent="-374743" algn="l">
              <a:lnSpc>
                <a:spcPts val="4131"/>
              </a:lnSpc>
              <a:buFont typeface="Arial"/>
              <a:buChar char="•"/>
            </a:pPr>
            <a:r>
              <a:rPr lang="en-US" sz="3471" spc="111">
                <a:solidFill>
                  <a:srgbClr val="FFFFFF"/>
                </a:solidFill>
                <a:latin typeface="Canva Sans"/>
              </a:rPr>
              <a:t>Increasing Consumer Preference for Gluten-Free Food Products to Propel Market Growth</a:t>
            </a:r>
          </a:p>
        </p:txBody>
      </p:sp>
      <p:sp>
        <p:nvSpPr>
          <p:cNvPr id="19" name="TextBox 19"/>
          <p:cNvSpPr txBox="1"/>
          <p:nvPr/>
        </p:nvSpPr>
        <p:spPr>
          <a:xfrm>
            <a:off x="6889955" y="6489823"/>
            <a:ext cx="7784321" cy="1042634"/>
          </a:xfrm>
          <a:prstGeom prst="rect">
            <a:avLst/>
          </a:prstGeom>
        </p:spPr>
        <p:txBody>
          <a:bodyPr lIns="0" tIns="0" rIns="0" bIns="0" rtlCol="0" anchor="t">
            <a:spAutoFit/>
          </a:bodyPr>
          <a:lstStyle/>
          <a:p>
            <a:pPr algn="l">
              <a:lnSpc>
                <a:spcPts val="4130"/>
              </a:lnSpc>
            </a:pPr>
            <a:r>
              <a:rPr lang="en-US" sz="3471" spc="111">
                <a:solidFill>
                  <a:srgbClr val="FFFFFF"/>
                </a:solidFill>
                <a:latin typeface="Canva Sans"/>
              </a:rPr>
              <a:t>Competition from Other Gluten-Free Alternatives to Limit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903266" y="1772935"/>
            <a:ext cx="16510840" cy="7104365"/>
            <a:chExt cx="4519799" cy="1944801"/>
          </a:xfrm>
        </p:grpSpPr>
        <p:sp>
          <p:nvSpPr>
            <p:cNvPr id="4" name="Freeform 4"/>
            <p:cNvSpPr/>
            <p:nvPr/>
          </p:nvSpPr>
          <p:spPr>
            <a:xfrm>
              <a:off x="0" y="0"/>
              <a:ext cx="4519799" cy="1944801"/>
            </a:xfrm>
            <a:custGeom>
              <a:rect l="l" t="t" r="r" b="b"/>
              <a:pathLst>
                <a:path w="4519799" h="1944801">
                  <a:moveTo>
                    <a:pt x="0" y="0"/>
                  </a:moveTo>
                  <a:lnTo>
                    <a:pt x="4519799" y="0"/>
                  </a:lnTo>
                  <a:lnTo>
                    <a:pt x="4519799" y="1944801"/>
                  </a:lnTo>
                  <a:lnTo>
                    <a:pt x="0" y="1944801"/>
                  </a:lnTo>
                  <a:close/>
                </a:path>
              </a:pathLst>
            </a:custGeom>
            <a:solidFill>
              <a:srgbClr val="000000">
                <a:alpha val="73725"/>
              </a:srgbClr>
            </a:solidFill>
          </p:spPr>
          <p:txBody>
            <a:bodyPr/>
            <a:lstStyle/>
            <a:p/>
          </p:txBody>
        </p:sp>
        <p:sp>
          <p:nvSpPr>
            <p:cNvPr id="5" name="TextBox 5"/>
            <p:cNvSpPr txBox="1"/>
            <p:nvPr/>
          </p:nvSpPr>
          <p:spPr>
            <a:xfrm>
              <a:off x="0" y="-38100"/>
              <a:ext cx="4519799" cy="1982901"/>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32654" y="751178"/>
            <a:ext cx="1887808" cy="2256332"/>
          </a:xfrm>
          <a:prstGeom prst="rect">
            <a:avLst/>
          </a:prstGeom>
        </p:spPr>
      </p:pic>
      <p:sp>
        <p:nvSpPr>
          <p:cNvPr id="7" name="TextBox 7"/>
          <p:cNvSpPr txBox="1"/>
          <p:nvPr/>
        </p:nvSpPr>
        <p:spPr>
          <a:xfrm>
            <a:off x="1184517" y="3271035"/>
            <a:ext cx="15868166" cy="508063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FFFFFF"/>
                </a:solidFill>
                <a:latin typeface="Canva Sans"/>
              </a:rPr>
              <a:t>The global organic millet flour market will expand significantly by 4.40% CAGR between 2024 to 2031.</a:t>
            </a:r>
          </a:p>
          <a:p>
            <a:pPr marL="777240" lvl="1" indent="-388620" algn="l">
              <a:lnSpc>
                <a:spcPts val="5040"/>
              </a:lnSpc>
              <a:buFont typeface="Arial"/>
              <a:buChar char="•"/>
            </a:pPr>
            <a:r>
              <a:rPr lang="en-US" sz="3600">
                <a:solidFill>
                  <a:srgbClr val="FFFFFF"/>
                </a:solidFill>
                <a:latin typeface="Canva Sans"/>
              </a:rPr>
              <a:t>Hypermarkets and supermarkets are the dominant category due to health-conscious consumers seeking diverse, gluten-free options.</a:t>
            </a:r>
          </a:p>
          <a:p>
            <a:pPr marL="777240" lvl="1" indent="-388620" algn="l">
              <a:lnSpc>
                <a:spcPts val="5040"/>
              </a:lnSpc>
              <a:buFont typeface="Arial"/>
              <a:buChar char="•"/>
            </a:pPr>
            <a:r>
              <a:rPr lang="en-US" sz="3600">
                <a:solidFill>
                  <a:srgbClr val="FFFFFF"/>
                </a:solidFill>
                <a:latin typeface="Canva Sans"/>
              </a:rPr>
              <a:t>Convenience, health awareness, and sustainability drive its growth.</a:t>
            </a:r>
          </a:p>
          <a:p>
            <a:pPr marL="777240" lvl="1" indent="-388620" algn="l">
              <a:lnSpc>
                <a:spcPts val="5040"/>
              </a:lnSpc>
              <a:buFont typeface="Arial"/>
              <a:buChar char="•"/>
            </a:pPr>
            <a:r>
              <a:rPr lang="en-US" sz="3600">
                <a:solidFill>
                  <a:srgbClr val="FFFFFF"/>
                </a:solidFill>
                <a:latin typeface="Canva Sans"/>
              </a:rPr>
              <a:t>The dominant category is pouches due to the growing demand for convenient, eco-friendly pouch packaging coupled with the rising popularity of organic millet flour.</a:t>
            </a:r>
          </a:p>
        </p:txBody>
      </p:sp>
      <p:sp>
        <p:nvSpPr>
          <p:cNvPr id="8" name="TextBox 8"/>
          <p:cNvSpPr txBox="1"/>
          <p:nvPr/>
        </p:nvSpPr>
        <p:spPr>
          <a:xfrm>
            <a:off x="4174516" y="2046299"/>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0"/>
            <a:ext cx="1837067" cy="1984756"/>
          </a:xfrm>
          <a:prstGeom prst="rect">
            <a:avLst/>
          </a:prstGeom>
        </p:spPr>
      </p:pic>
      <p:sp>
        <p:nvSpPr>
          <p:cNvPr id="3" name="Freeform 3"/>
          <p:cNvSpPr/>
          <p:nvPr/>
        </p:nvSpPr>
        <p:spPr>
          <a:xfrm>
            <a:off x="0" y="1984756"/>
            <a:ext cx="10015037" cy="8454644"/>
          </a:xfrm>
          <a:custGeom>
            <a:rect l="l" t="t" r="r" b="b"/>
            <a:pathLst>
              <a:path w="10015037" h="8454644">
                <a:moveTo>
                  <a:pt x="0" y="0"/>
                </a:moveTo>
                <a:lnTo>
                  <a:pt x="10015037" y="0"/>
                </a:lnTo>
                <a:lnTo>
                  <a:pt x="10015037" y="8454644"/>
                </a:lnTo>
                <a:lnTo>
                  <a:pt x="0" y="8454644"/>
                </a:lnTo>
                <a:lnTo>
                  <a:pt x="0" y="0"/>
                </a:lnTo>
                <a:close/>
              </a:path>
            </a:pathLst>
          </a:custGeom>
          <a:blipFill>
            <a:blip r:embed="rId3"/>
            <a:stretch>
              <a:fillRect l="-17046" r="0"/>
            </a:stretch>
          </a:blipFill>
        </p:spPr>
        <p:txBody>
          <a:bodyPr/>
          <a:lstStyle/>
          <a:p/>
        </p:txBody>
      </p:sp>
      <p:sp>
        <p:nvSpPr>
          <p:cNvPr id="4" name="Freeform 4"/>
          <p:cNvSpPr/>
          <p:nvPr/>
        </p:nvSpPr>
        <p:spPr>
          <a:xfrm>
            <a:off x="6494535" y="1984756"/>
            <a:ext cx="3524712" cy="1949166"/>
          </a:xfrm>
          <a:custGeom>
            <a:rect l="l" t="t" r="r" b="b"/>
            <a:pathLst>
              <a:path w="3524712" h="1949166">
                <a:moveTo>
                  <a:pt x="0" y="0"/>
                </a:moveTo>
                <a:lnTo>
                  <a:pt x="3524711" y="0"/>
                </a:lnTo>
                <a:lnTo>
                  <a:pt x="3524711" y="1949166"/>
                </a:lnTo>
                <a:lnTo>
                  <a:pt x="0" y="1949166"/>
                </a:lnTo>
                <a:lnTo>
                  <a:pt x="0" y="0"/>
                </a:lnTo>
                <a:close/>
              </a:path>
            </a:pathLst>
          </a:custGeom>
          <a:blipFill>
            <a:blip r:embed="rId4"/>
            <a:stretch>
              <a:fillRect/>
            </a:stretch>
          </a:blipFill>
        </p:spPr>
        <p:txBody>
          <a:bodyPr/>
          <a:lstStyle/>
          <a:p/>
        </p:txBody>
      </p:sp>
      <p:sp>
        <p:nvSpPr>
          <p:cNvPr id="5" name="Freeform 5"/>
          <p:cNvSpPr/>
          <p:nvPr/>
        </p:nvSpPr>
        <p:spPr>
          <a:xfrm>
            <a:off x="10400246" y="2395764"/>
            <a:ext cx="4589884" cy="960514"/>
          </a:xfrm>
          <a:custGeom>
            <a:rect l="l" t="t" r="r" b="b"/>
            <a:pathLst>
              <a:path w="4589884" h="960513">
                <a:moveTo>
                  <a:pt x="0" y="0"/>
                </a:moveTo>
                <a:lnTo>
                  <a:pt x="4589884" y="0"/>
                </a:lnTo>
                <a:lnTo>
                  <a:pt x="4589884" y="960514"/>
                </a:lnTo>
                <a:lnTo>
                  <a:pt x="0" y="960514"/>
                </a:lnTo>
                <a:lnTo>
                  <a:pt x="0" y="0"/>
                </a:lnTo>
                <a:close/>
              </a:path>
            </a:pathLst>
          </a:custGeom>
          <a:blipFill>
            <a:blip r:embed="rId5"/>
            <a:stretch>
              <a:fillRect/>
            </a:stretch>
          </a:blipFill>
        </p:spPr>
        <p:txBody>
          <a:bodyPr/>
          <a:lstStyle/>
          <a:p/>
        </p:txBody>
      </p:sp>
      <p:sp>
        <p:nvSpPr>
          <p:cNvPr id="6" name="Freeform 6"/>
          <p:cNvSpPr/>
          <p:nvPr/>
        </p:nvSpPr>
        <p:spPr>
          <a:xfrm>
            <a:off x="7224558" y="4312198"/>
            <a:ext cx="2563587" cy="2550769"/>
          </a:xfrm>
          <a:custGeom>
            <a:rect l="l" t="t" r="r" b="b"/>
            <a:pathLst>
              <a:path w="2563587" h="2550769">
                <a:moveTo>
                  <a:pt x="0" y="0"/>
                </a:moveTo>
                <a:lnTo>
                  <a:pt x="2563587" y="0"/>
                </a:lnTo>
                <a:lnTo>
                  <a:pt x="2563587" y="2550770"/>
                </a:lnTo>
                <a:lnTo>
                  <a:pt x="0" y="2550770"/>
                </a:lnTo>
                <a:lnTo>
                  <a:pt x="0" y="0"/>
                </a:lnTo>
                <a:close/>
              </a:path>
            </a:pathLst>
          </a:custGeom>
          <a:blipFill>
            <a:blip r:embed="rId6"/>
            <a:stretch>
              <a:fillRect/>
            </a:stretch>
          </a:blipFill>
        </p:spPr>
        <p:txBody>
          <a:bodyPr/>
          <a:lstStyle/>
          <a:p/>
        </p:txBody>
      </p:sp>
      <p:sp>
        <p:nvSpPr>
          <p:cNvPr id="7" name="Freeform 7"/>
          <p:cNvSpPr/>
          <p:nvPr/>
        </p:nvSpPr>
        <p:spPr>
          <a:xfrm>
            <a:off x="10678934" y="4045515"/>
            <a:ext cx="4311197" cy="1783758"/>
          </a:xfrm>
          <a:custGeom>
            <a:rect l="l" t="t" r="r" b="b"/>
            <a:pathLst>
              <a:path w="4311197" h="1783758">
                <a:moveTo>
                  <a:pt x="0" y="0"/>
                </a:moveTo>
                <a:lnTo>
                  <a:pt x="4311196" y="0"/>
                </a:lnTo>
                <a:lnTo>
                  <a:pt x="4311196" y="1783757"/>
                </a:lnTo>
                <a:lnTo>
                  <a:pt x="0" y="1783757"/>
                </a:lnTo>
                <a:lnTo>
                  <a:pt x="0" y="0"/>
                </a:lnTo>
                <a:close/>
              </a:path>
            </a:pathLst>
          </a:custGeom>
          <a:blipFill>
            <a:blip r:embed="rId7"/>
            <a:stretch>
              <a:fillRect/>
            </a:stretch>
          </a:blipFill>
        </p:spPr>
        <p:txBody>
          <a:bodyPr/>
          <a:lstStyle/>
          <a:p/>
        </p:txBody>
      </p:sp>
      <p:sp>
        <p:nvSpPr>
          <p:cNvPr id="8" name="Freeform 8"/>
          <p:cNvSpPr/>
          <p:nvPr/>
        </p:nvSpPr>
        <p:spPr>
          <a:xfrm>
            <a:off x="15375341" y="1796684"/>
            <a:ext cx="2512591" cy="2512591"/>
          </a:xfrm>
          <a:custGeom>
            <a:rect l="l" t="t" r="r" b="b"/>
            <a:pathLst>
              <a:path w="2512591" h="2512591">
                <a:moveTo>
                  <a:pt x="0" y="0"/>
                </a:moveTo>
                <a:lnTo>
                  <a:pt x="2512590" y="0"/>
                </a:lnTo>
                <a:lnTo>
                  <a:pt x="2512590" y="2512591"/>
                </a:lnTo>
                <a:lnTo>
                  <a:pt x="0" y="2512591"/>
                </a:lnTo>
                <a:lnTo>
                  <a:pt x="0" y="0"/>
                </a:lnTo>
                <a:close/>
              </a:path>
            </a:pathLst>
          </a:custGeom>
          <a:blipFill>
            <a:blip r:embed="rId8"/>
            <a:stretch>
              <a:fillRect/>
            </a:stretch>
          </a:blipFill>
        </p:spPr>
        <p:txBody>
          <a:bodyPr/>
          <a:lstStyle/>
          <a:p/>
        </p:txBody>
      </p:sp>
      <p:sp>
        <p:nvSpPr>
          <p:cNvPr id="9" name="Freeform 9"/>
          <p:cNvSpPr/>
          <p:nvPr/>
        </p:nvSpPr>
        <p:spPr>
          <a:xfrm>
            <a:off x="7981173" y="7815468"/>
            <a:ext cx="4076147" cy="1993629"/>
          </a:xfrm>
          <a:custGeom>
            <a:rect l="l" t="t" r="r" b="b"/>
            <a:pathLst>
              <a:path w="4076147" h="1993629">
                <a:moveTo>
                  <a:pt x="0" y="0"/>
                </a:moveTo>
                <a:lnTo>
                  <a:pt x="4076147" y="0"/>
                </a:lnTo>
                <a:lnTo>
                  <a:pt x="4076147" y="1993629"/>
                </a:lnTo>
                <a:lnTo>
                  <a:pt x="0" y="1993629"/>
                </a:lnTo>
                <a:lnTo>
                  <a:pt x="0" y="0"/>
                </a:lnTo>
                <a:close/>
              </a:path>
            </a:pathLst>
          </a:custGeom>
          <a:blipFill>
            <a:blip r:embed="rId9"/>
            <a:stretch>
              <a:fillRect/>
            </a:stretch>
          </a:blipFill>
        </p:spPr>
        <p:txBody>
          <a:bodyPr/>
          <a:lstStyle/>
          <a:p/>
        </p:txBody>
      </p:sp>
      <p:sp>
        <p:nvSpPr>
          <p:cNvPr id="10" name="Freeform 10"/>
          <p:cNvSpPr/>
          <p:nvPr/>
        </p:nvSpPr>
        <p:spPr>
          <a:xfrm>
            <a:off x="11375890" y="6212078"/>
            <a:ext cx="3796250" cy="2146463"/>
          </a:xfrm>
          <a:custGeom>
            <a:rect l="l" t="t" r="r" b="b"/>
            <a:pathLst>
              <a:path w="3796250" h="2146463">
                <a:moveTo>
                  <a:pt x="0" y="0"/>
                </a:moveTo>
                <a:lnTo>
                  <a:pt x="3796250" y="0"/>
                </a:lnTo>
                <a:lnTo>
                  <a:pt x="3796250" y="2146463"/>
                </a:lnTo>
                <a:lnTo>
                  <a:pt x="0" y="2146463"/>
                </a:lnTo>
                <a:lnTo>
                  <a:pt x="0" y="0"/>
                </a:lnTo>
                <a:close/>
              </a:path>
            </a:pathLst>
          </a:custGeom>
          <a:blipFill>
            <a:blip r:embed="rId10"/>
            <a:stretch>
              <a:fillRect/>
            </a:stretch>
          </a:blipFill>
        </p:spPr>
        <p:txBody>
          <a:bodyPr/>
          <a:lstStyle/>
          <a:p/>
        </p:txBody>
      </p:sp>
      <p:sp>
        <p:nvSpPr>
          <p:cNvPr id="11" name="Freeform 11"/>
          <p:cNvSpPr/>
          <p:nvPr/>
        </p:nvSpPr>
        <p:spPr>
          <a:xfrm>
            <a:off x="15375341" y="4564963"/>
            <a:ext cx="2720347" cy="2720347"/>
          </a:xfrm>
          <a:custGeom>
            <a:rect l="l" t="t" r="r" b="b"/>
            <a:pathLst>
              <a:path w="2720347" h="2720347">
                <a:moveTo>
                  <a:pt x="0" y="0"/>
                </a:moveTo>
                <a:lnTo>
                  <a:pt x="2720347" y="0"/>
                </a:lnTo>
                <a:lnTo>
                  <a:pt x="2720347" y="2720347"/>
                </a:lnTo>
                <a:lnTo>
                  <a:pt x="0" y="2720347"/>
                </a:lnTo>
                <a:lnTo>
                  <a:pt x="0" y="0"/>
                </a:lnTo>
                <a:close/>
              </a:path>
            </a:pathLst>
          </a:custGeom>
          <a:blipFill>
            <a:blip r:embed="rId11"/>
            <a:stretch>
              <a:fillRect/>
            </a:stretch>
          </a:blipFill>
        </p:spPr>
        <p:txBody>
          <a:bodyPr/>
          <a:lstStyle/>
          <a:p/>
        </p:txBody>
      </p:sp>
      <p:sp>
        <p:nvSpPr>
          <p:cNvPr id="12" name="Freeform 12"/>
          <p:cNvSpPr/>
          <p:nvPr/>
        </p:nvSpPr>
        <p:spPr>
          <a:xfrm>
            <a:off x="15467930" y="7548768"/>
            <a:ext cx="2514658" cy="2502022"/>
          </a:xfrm>
          <a:custGeom>
            <a:rect l="l" t="t" r="r" b="b"/>
            <a:pathLst>
              <a:path w="2514658" h="2502022">
                <a:moveTo>
                  <a:pt x="0" y="0"/>
                </a:moveTo>
                <a:lnTo>
                  <a:pt x="2514658" y="0"/>
                </a:lnTo>
                <a:lnTo>
                  <a:pt x="2514658" y="2502022"/>
                </a:lnTo>
                <a:lnTo>
                  <a:pt x="0" y="2502022"/>
                </a:lnTo>
                <a:lnTo>
                  <a:pt x="0" y="0"/>
                </a:lnTo>
                <a:close/>
              </a:path>
            </a:pathLst>
          </a:custGeom>
          <a:blipFill>
            <a:blip r:embed="rId12"/>
            <a:stretch>
              <a:fillRect t="-252" b="-252"/>
            </a:stretch>
          </a:blipFill>
        </p:spPr>
        <p:txBody>
          <a:bodyPr/>
          <a:lstStyle/>
          <a:p/>
        </p:txBody>
      </p:sp>
      <p:sp>
        <p:nvSpPr>
          <p:cNvPr id="13" name="TextBox 13"/>
          <p:cNvSpPr txBox="1"/>
          <p:nvPr/>
        </p:nvSpPr>
        <p:spPr>
          <a:xfrm>
            <a:off x="5715833"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3vcuc3wd"/>
              </a:rPr>
              <a:t>https://tinyurl.com/3vcuc3wd</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62</Paragraphs>
  <Slides>10</Slides>
  <Notes>0</Notes>
  <HiddenSlides>0</HiddenSlides>
  <MMClips>0</MMClips>
  <ScaleCrop>0</ScaleCrop>
  <HeadingPairs>
    <vt:vector baseType="variant" size="4">
      <vt:variant>
        <vt:lpstr>Theme</vt:lpstr>
      </vt:variant>
      <vt:variant>
        <vt:i4>1</vt:i4>
      </vt:variant>
      <vt:variant>
        <vt:lpstr>Slide Titles</vt:lpstr>
      </vt:variant>
      <vt:variant>
        <vt:i4>10</vt:i4>
      </vt:variant>
    </vt:vector>
  </HeadingPairs>
  <TitlesOfParts>
    <vt:vector baseType="lpstr" size="11">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Millet Flour Market Report 2024</dc:title>
  <cp:lastModifiedBy>decipher market</cp:lastModifiedBy>
  <cp:revision>2</cp:revision>
  <dcterms:created xsi:type="dcterms:W3CDTF">2006-08-16T00:00:00Z</dcterms:created>
  <dcterms:modified xsi:type="dcterms:W3CDTF">2024-05-18T06:44:22Z</dcterms:modified>
</cp:coreProperties>
</file>