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5xambdz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331731" y="9437705"/>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331730" y="3809366"/>
            <a:ext cx="15136868" cy="2923877"/>
          </a:xfrm>
          <a:prstGeom prst="rect">
            <a:avLst/>
          </a:prstGeom>
        </p:spPr>
        <p:txBody>
          <a:bodyPr wrap="square" lIns="0" tIns="0" rIns="0" bIns="0" rtlCol="0" anchor="t">
            <a:spAutoFit/>
          </a:bodyPr>
          <a:lstStyle/>
          <a:p>
            <a:pPr>
              <a:lnSpc>
                <a:spcPts val="5683"/>
              </a:lnSpc>
            </a:pPr>
            <a:r>
              <a:rPr lang="en-US" sz="5799">
                <a:solidFill>
                  <a:srgbClr val="000000"/>
                </a:solidFill>
                <a:latin typeface="Arimo"/>
              </a:rPr>
              <a:t>GLOBAL </a:t>
            </a:r>
          </a:p>
          <a:p>
            <a:pPr>
              <a:lnSpc>
                <a:spcPts val="5683"/>
              </a:lnSpc>
            </a:pPr>
            <a:r>
              <a:rPr lang="en-US" sz="5799">
                <a:solidFill>
                  <a:srgbClr val="000000"/>
                </a:solidFill>
                <a:latin typeface="Arimo"/>
              </a:rPr>
              <a:t>ORGANIC HERBS &amp; SPICES</a:t>
            </a:r>
          </a:p>
          <a:p>
            <a:pPr>
              <a:lnSpc>
                <a:spcPts val="5683"/>
              </a:lnSpc>
            </a:pPr>
            <a:r>
              <a:rPr lang="en-US" sz="5799">
                <a:solidFill>
                  <a:srgbClr val="000000"/>
                </a:solidFill>
                <a:latin typeface="Arimo"/>
              </a:rPr>
              <a:t>MARKET REPORT </a:t>
            </a:r>
          </a:p>
          <a:p>
            <a:pPr>
              <a:lnSpc>
                <a:spcPts val="5683"/>
              </a:lnSpc>
            </a:pPr>
            <a:r>
              <a:rPr lang="en-US" sz="5799">
                <a:solidFill>
                  <a:srgbClr val="000000"/>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1028700" y="650557"/>
            <a:ext cx="8127807"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INTRODUCTION</a:t>
            </a:r>
          </a:p>
        </p:txBody>
      </p:sp>
      <p:sp>
        <p:nvSpPr>
          <p:cNvPr id="4" name="TextBox 4"/>
          <p:cNvSpPr txBox="1"/>
          <p:nvPr/>
        </p:nvSpPr>
        <p:spPr>
          <a:xfrm>
            <a:off x="344669" y="2263970"/>
            <a:ext cx="10949208" cy="6781801"/>
          </a:xfrm>
          <a:prstGeom prst="rect">
            <a:avLst/>
          </a:prstGeom>
        </p:spPr>
        <p:txBody>
          <a:bodyPr lIns="0" tIns="0" rIns="0" bIns="0" rtlCol="0" anchor="t">
            <a:spAutoFit/>
          </a:bodyPr>
          <a:lstStyle/>
          <a:p>
            <a:pPr>
              <a:lnSpc>
                <a:spcPts val="4199"/>
              </a:lnSpc>
              <a:spcBef>
                <a:spcPct val="0"/>
              </a:spcBef>
            </a:pPr>
            <a:r>
              <a:rPr lang="en-US" sz="2999">
                <a:solidFill>
                  <a:srgbClr val="000000"/>
                </a:solidFill>
                <a:latin typeface="Canva Sans"/>
              </a:rPr>
              <a:t>The organic herbs and spices market is witnessing steady growth and evolving consumer preferences driven by a rising demand for natural, chemical-free, and sustainably sourced ingredients. With increasing awareness of the health benefits associated with organic products and growing concerns about the environmental impact of conventional farming practices, consumers are turning to organic herbs and spices as preferred choices for enhancing flavor and nutrition in their culinary endeavors. This shift towards organic alternatives is underpinned by a broader movement towards healthier and more conscious living, where consumers prioritize products that align with their values of health, sustainability, and ethical sourcing.</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405871" y="5831425"/>
            <a:ext cx="8674335" cy="2626148"/>
            <a:chExt cx="860407" cy="260488"/>
          </a:xfrm>
        </p:grpSpPr>
        <p:sp>
          <p:nvSpPr>
            <p:cNvPr id="4" name="Freeform 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A4431D"/>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62955" y="6154092"/>
            <a:ext cx="2118725" cy="2116076"/>
          </a:xfrm>
          <a:custGeom>
            <a:rect l="l" t="t" r="r" b="b"/>
            <a:pathLst>
              <a:path w="2118725" h="2116076">
                <a:moveTo>
                  <a:pt x="0" y="0"/>
                </a:moveTo>
                <a:lnTo>
                  <a:pt x="2118725" y="0"/>
                </a:lnTo>
                <a:lnTo>
                  <a:pt x="2118725" y="2116077"/>
                </a:lnTo>
                <a:lnTo>
                  <a:pt x="0" y="2116077"/>
                </a:lnTo>
                <a:lnTo>
                  <a:pt x="0" y="0"/>
                </a:lnTo>
                <a:close/>
              </a:path>
            </a:pathLst>
          </a:custGeom>
          <a:blipFill>
            <a:blip r:embed="rId3"/>
            <a:stretch>
              <a:fillRect/>
            </a:stretch>
          </a:blipFill>
        </p:spPr>
        <p:txBody>
          <a:bodyPr/>
          <a:lstStyle/>
          <a:p/>
        </p:txBody>
      </p:sp>
      <p:grpSp>
        <p:nvGrpSpPr>
          <p:cNvPr id="7" name="Group 7"/>
          <p:cNvGrpSpPr/>
          <p:nvPr/>
        </p:nvGrpSpPr>
        <p:grpSpPr>
          <a:xfrm>
            <a:off x="713557" y="6069411"/>
            <a:ext cx="2087522" cy="208752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05871" y="2952088"/>
            <a:ext cx="8674335" cy="2626148"/>
            <a:chExt cx="860407" cy="260488"/>
          </a:xfrm>
        </p:grpSpPr>
        <p:sp>
          <p:nvSpPr>
            <p:cNvPr id="14" name="Freeform 1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A4431D"/>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62955" y="3274756"/>
            <a:ext cx="2118725" cy="2116076"/>
          </a:xfrm>
          <a:custGeom>
            <a:rect l="l" t="t" r="r" b="b"/>
            <a:pathLst>
              <a:path w="2118725" h="2116076">
                <a:moveTo>
                  <a:pt x="0" y="0"/>
                </a:moveTo>
                <a:lnTo>
                  <a:pt x="2118725" y="0"/>
                </a:lnTo>
                <a:lnTo>
                  <a:pt x="2118725" y="2116076"/>
                </a:lnTo>
                <a:lnTo>
                  <a:pt x="0" y="2116076"/>
                </a:lnTo>
                <a:lnTo>
                  <a:pt x="0" y="0"/>
                </a:lnTo>
                <a:close/>
              </a:path>
            </a:pathLst>
          </a:custGeom>
          <a:blipFill>
            <a:blip r:embed="rId3"/>
            <a:stretch>
              <a:fillRect/>
            </a:stretch>
          </a:blipFill>
        </p:spPr>
        <p:txBody>
          <a:bodyPr/>
          <a:lstStyle/>
          <a:p/>
        </p:txBody>
      </p:sp>
      <p:grpSp>
        <p:nvGrpSpPr>
          <p:cNvPr id="17" name="Group 17"/>
          <p:cNvGrpSpPr/>
          <p:nvPr/>
        </p:nvGrpSpPr>
        <p:grpSpPr>
          <a:xfrm>
            <a:off x="713557" y="3190074"/>
            <a:ext cx="2087522" cy="208752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92718" y="6608209"/>
            <a:ext cx="1529200" cy="1280154"/>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2024- 2031</a:t>
            </a:r>
          </a:p>
        </p:txBody>
      </p:sp>
      <p:sp>
        <p:nvSpPr>
          <p:cNvPr id="21" name="TextBox 21"/>
          <p:cNvSpPr txBox="1"/>
          <p:nvPr/>
        </p:nvSpPr>
        <p:spPr>
          <a:xfrm>
            <a:off x="2801079" y="6157738"/>
            <a:ext cx="5828226"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CAGR</a:t>
            </a:r>
          </a:p>
          <a:p>
            <a:pPr algn="ctr">
              <a:lnSpc>
                <a:spcPts val="6757"/>
              </a:lnSpc>
              <a:spcBef>
                <a:spcPct val="0"/>
              </a:spcBef>
            </a:pPr>
            <a:r>
              <a:rPr lang="en-US" sz="4827">
                <a:solidFill>
                  <a:srgbClr val="FFFFFF"/>
                </a:solidFill>
                <a:latin typeface="Poppins"/>
              </a:rPr>
              <a:t>4.30%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92718" y="4072159"/>
            <a:ext cx="1529200" cy="504326"/>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2024</a:t>
            </a:r>
          </a:p>
        </p:txBody>
      </p:sp>
      <p:sp>
        <p:nvSpPr>
          <p:cNvPr id="24" name="TextBox 24"/>
          <p:cNvSpPr txBox="1"/>
          <p:nvPr/>
        </p:nvSpPr>
        <p:spPr>
          <a:xfrm>
            <a:off x="2801079" y="3278401"/>
            <a:ext cx="6279127"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MARKET SIZE</a:t>
            </a:r>
          </a:p>
          <a:p>
            <a:pPr algn="ctr">
              <a:lnSpc>
                <a:spcPts val="6757"/>
              </a:lnSpc>
              <a:spcBef>
                <a:spcPct val="0"/>
              </a:spcBef>
            </a:pPr>
            <a:r>
              <a:rPr lang="en-US" sz="4827">
                <a:solidFill>
                  <a:srgbClr val="FFFFFF"/>
                </a:solidFill>
                <a:latin typeface="Poppins"/>
              </a:rPr>
              <a:t>USD 239.2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5500" y="1621265"/>
            <a:ext cx="6586935" cy="4209436"/>
            <a:chExt cx="8147208" cy="5206541"/>
          </a:xfrm>
        </p:grpSpPr>
        <p:sp>
          <p:nvSpPr>
            <p:cNvPr id="7" name="Freeform 7"/>
            <p:cNvSpPr/>
            <p:nvPr/>
          </p:nvSpPr>
          <p:spPr>
            <a:xfrm>
              <a:off x="0" y="0"/>
              <a:ext cx="8147208" cy="5206541"/>
            </a:xfrm>
            <a:custGeom>
              <a:rect l="l" t="t" r="r" b="b"/>
              <a:pathLst>
                <a:path w="8147208" h="5206541">
                  <a:moveTo>
                    <a:pt x="8022748" y="5206541"/>
                  </a:moveTo>
                  <a:lnTo>
                    <a:pt x="124460" y="5206541"/>
                  </a:lnTo>
                  <a:cubicBezTo>
                    <a:pt x="55880" y="5206541"/>
                    <a:pt x="0" y="5150661"/>
                    <a:pt x="0" y="5082081"/>
                  </a:cubicBezTo>
                  <a:lnTo>
                    <a:pt x="0" y="124460"/>
                  </a:lnTo>
                  <a:cubicBezTo>
                    <a:pt x="0" y="55880"/>
                    <a:pt x="55880" y="0"/>
                    <a:pt x="124460" y="0"/>
                  </a:cubicBezTo>
                  <a:lnTo>
                    <a:pt x="8022748" y="0"/>
                  </a:lnTo>
                  <a:cubicBezTo>
                    <a:pt x="8091328" y="0"/>
                    <a:pt x="8147208" y="55880"/>
                    <a:pt x="8147208" y="124460"/>
                  </a:cubicBezTo>
                  <a:lnTo>
                    <a:pt x="8147208" y="5082081"/>
                  </a:lnTo>
                  <a:cubicBezTo>
                    <a:pt x="8147208" y="5150661"/>
                    <a:pt x="8091328" y="5206541"/>
                    <a:pt x="8022748" y="5206541"/>
                  </a:cubicBezTo>
                  <a:close/>
                </a:path>
              </a:pathLst>
            </a:custGeom>
            <a:solidFill>
              <a:srgbClr val="452619"/>
            </a:solidFill>
          </p:spPr>
          <p:txBody>
            <a:bodyPr/>
            <a:lstStyle/>
            <a:p/>
          </p:txBody>
        </p:sp>
      </p:grpSp>
      <p:grpSp>
        <p:nvGrpSpPr>
          <p:cNvPr id="8" name="Group 8"/>
          <p:cNvGrpSpPr/>
          <p:nvPr/>
        </p:nvGrpSpPr>
        <p:grpSpPr>
          <a:xfrm rot="5400000">
            <a:off x="1357539" y="1593960"/>
            <a:ext cx="831613" cy="354669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55500" y="6181249"/>
            <a:ext cx="6586935" cy="3708350"/>
            <a:chExt cx="8147208" cy="4586761"/>
          </a:xfrm>
        </p:grpSpPr>
        <p:sp>
          <p:nvSpPr>
            <p:cNvPr id="11" name="Freeform 11"/>
            <p:cNvSpPr/>
            <p:nvPr/>
          </p:nvSpPr>
          <p:spPr>
            <a:xfrm>
              <a:off x="0" y="0"/>
              <a:ext cx="8147208" cy="4586761"/>
            </a:xfrm>
            <a:custGeom>
              <a:rect l="l" t="t" r="r" b="b"/>
              <a:pathLst>
                <a:path w="8147208" h="4586761">
                  <a:moveTo>
                    <a:pt x="8022748" y="4586760"/>
                  </a:moveTo>
                  <a:lnTo>
                    <a:pt x="124460" y="4586760"/>
                  </a:lnTo>
                  <a:cubicBezTo>
                    <a:pt x="55880" y="4586760"/>
                    <a:pt x="0" y="4530880"/>
                    <a:pt x="0" y="4462300"/>
                  </a:cubicBezTo>
                  <a:lnTo>
                    <a:pt x="0" y="124460"/>
                  </a:lnTo>
                  <a:cubicBezTo>
                    <a:pt x="0" y="55880"/>
                    <a:pt x="55880" y="0"/>
                    <a:pt x="124460" y="0"/>
                  </a:cubicBezTo>
                  <a:lnTo>
                    <a:pt x="8022748" y="0"/>
                  </a:lnTo>
                  <a:cubicBezTo>
                    <a:pt x="8091328" y="0"/>
                    <a:pt x="8147208" y="55880"/>
                    <a:pt x="8147208" y="124460"/>
                  </a:cubicBezTo>
                  <a:lnTo>
                    <a:pt x="8147208" y="4462300"/>
                  </a:lnTo>
                  <a:cubicBezTo>
                    <a:pt x="8147208" y="4530880"/>
                    <a:pt x="8091328" y="4586761"/>
                    <a:pt x="8022748" y="4586761"/>
                  </a:cubicBezTo>
                  <a:close/>
                </a:path>
              </a:pathLst>
            </a:custGeom>
            <a:solidFill>
              <a:srgbClr val="7B5037"/>
            </a:solidFill>
          </p:spPr>
          <p:txBody>
            <a:bodyPr/>
            <a:lstStyle/>
            <a:p/>
          </p:txBody>
        </p:sp>
      </p:grpSp>
      <p:grpSp>
        <p:nvGrpSpPr>
          <p:cNvPr id="12" name="Group 12"/>
          <p:cNvGrpSpPr/>
          <p:nvPr/>
        </p:nvGrpSpPr>
        <p:grpSpPr>
          <a:xfrm rot="5400000">
            <a:off x="1357539" y="6335621"/>
            <a:ext cx="831613" cy="354669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460649" y="2039952"/>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291E18"/>
            </a:solidFill>
          </p:spPr>
          <p:txBody>
            <a:bodyPr/>
            <a:lstStyle/>
            <a:p/>
          </p:txBody>
        </p:sp>
      </p:grpSp>
      <p:grpSp>
        <p:nvGrpSpPr>
          <p:cNvPr id="16" name="Group 16"/>
          <p:cNvGrpSpPr/>
          <p:nvPr/>
        </p:nvGrpSpPr>
        <p:grpSpPr>
          <a:xfrm rot="5400000">
            <a:off x="10538343" y="1685125"/>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0" y="3203459"/>
            <a:ext cx="3042971" cy="375317"/>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Type Segment</a:t>
            </a:r>
          </a:p>
        </p:txBody>
      </p:sp>
      <p:sp>
        <p:nvSpPr>
          <p:cNvPr id="20" name="TextBox 20"/>
          <p:cNvSpPr txBox="1"/>
          <p:nvPr/>
        </p:nvSpPr>
        <p:spPr>
          <a:xfrm>
            <a:off x="3546690" y="1795562"/>
            <a:ext cx="4924563" cy="3927475"/>
          </a:xfrm>
          <a:prstGeom prst="rect">
            <a:avLst/>
          </a:prstGeom>
        </p:spPr>
        <p:txBody>
          <a:bodyPr lIns="0" tIns="0" rIns="0" bIns="0" rtlCol="0" anchor="t">
            <a:spAutoFit/>
          </a:bodyPr>
          <a:lstStyle/>
          <a:p>
            <a:pPr marL="539753" lvl="1" indent="-269876">
              <a:lnSpc>
                <a:spcPts val="3500"/>
              </a:lnSpc>
              <a:buFont typeface="Arial"/>
              <a:buChar char="•"/>
            </a:pPr>
            <a:r>
              <a:rPr lang="en-US" sz="2500">
                <a:solidFill>
                  <a:srgbClr val="FFFFFF"/>
                </a:solidFill>
                <a:latin typeface="Montserrat"/>
              </a:rPr>
              <a:t>Chilies</a:t>
            </a:r>
          </a:p>
          <a:p>
            <a:pPr marL="539753" lvl="1" indent="-269876">
              <a:lnSpc>
                <a:spcPts val="3500"/>
              </a:lnSpc>
              <a:buFont typeface="Arial"/>
              <a:buChar char="•"/>
            </a:pPr>
            <a:r>
              <a:rPr lang="en-US" sz="2500">
                <a:solidFill>
                  <a:srgbClr val="FFFFFF"/>
                </a:solidFill>
                <a:latin typeface="Montserrat"/>
              </a:rPr>
              <a:t>Garlic</a:t>
            </a:r>
          </a:p>
          <a:p>
            <a:pPr marL="539753" lvl="1" indent="-269876">
              <a:lnSpc>
                <a:spcPts val="3500"/>
              </a:lnSpc>
              <a:buFont typeface="Arial"/>
              <a:buChar char="•"/>
            </a:pPr>
            <a:r>
              <a:rPr lang="en-US" sz="2500">
                <a:solidFill>
                  <a:srgbClr val="FFFFFF"/>
                </a:solidFill>
                <a:latin typeface="Montserrat"/>
              </a:rPr>
              <a:t>Ginger</a:t>
            </a:r>
          </a:p>
          <a:p>
            <a:pPr marL="539753" lvl="1" indent="-269876">
              <a:lnSpc>
                <a:spcPts val="3500"/>
              </a:lnSpc>
              <a:buFont typeface="Arial"/>
              <a:buChar char="•"/>
            </a:pPr>
            <a:r>
              <a:rPr lang="en-US" sz="2500">
                <a:solidFill>
                  <a:srgbClr val="FFFFFF"/>
                </a:solidFill>
                <a:latin typeface="Montserrat"/>
              </a:rPr>
              <a:t>Turmeric</a:t>
            </a:r>
          </a:p>
          <a:p>
            <a:pPr marL="539753" lvl="1" indent="-269876">
              <a:lnSpc>
                <a:spcPts val="3500"/>
              </a:lnSpc>
              <a:buFont typeface="Arial"/>
              <a:buChar char="•"/>
            </a:pPr>
            <a:r>
              <a:rPr lang="en-US" sz="2500">
                <a:solidFill>
                  <a:srgbClr val="FFFFFF"/>
                </a:solidFill>
                <a:latin typeface="Montserrat"/>
              </a:rPr>
              <a:t>Cumin</a:t>
            </a:r>
          </a:p>
          <a:p>
            <a:pPr marL="539753" lvl="1" indent="-269876">
              <a:lnSpc>
                <a:spcPts val="3500"/>
              </a:lnSpc>
              <a:buFont typeface="Arial"/>
              <a:buChar char="•"/>
            </a:pPr>
            <a:r>
              <a:rPr lang="en-US" sz="2500">
                <a:solidFill>
                  <a:srgbClr val="FFFFFF"/>
                </a:solidFill>
                <a:latin typeface="Montserrat"/>
              </a:rPr>
              <a:t>Pepper</a:t>
            </a:r>
          </a:p>
          <a:p>
            <a:pPr marL="539753" lvl="1" indent="-269876">
              <a:lnSpc>
                <a:spcPts val="3500"/>
              </a:lnSpc>
              <a:buFont typeface="Arial"/>
              <a:buChar char="•"/>
            </a:pPr>
            <a:r>
              <a:rPr lang="en-US" sz="2500">
                <a:solidFill>
                  <a:srgbClr val="FFFFFF"/>
                </a:solidFill>
                <a:latin typeface="Montserrat"/>
              </a:rPr>
              <a:t>Cinnamon</a:t>
            </a:r>
          </a:p>
          <a:p>
            <a:pPr marL="539753" lvl="1" indent="-269876">
              <a:lnSpc>
                <a:spcPts val="3500"/>
              </a:lnSpc>
              <a:buFont typeface="Arial"/>
              <a:buChar char="•"/>
            </a:pPr>
            <a:r>
              <a:rPr lang="en-US" sz="2500">
                <a:solidFill>
                  <a:srgbClr val="FFFFFF"/>
                </a:solidFill>
                <a:latin typeface="Montserrat"/>
              </a:rPr>
              <a:t>Cloves</a:t>
            </a:r>
          </a:p>
          <a:p>
            <a:pPr marL="539753" lvl="1" indent="-269876">
              <a:lnSpc>
                <a:spcPts val="3500"/>
              </a:lnSpc>
              <a:buFont typeface="Arial"/>
              <a:buChar char="•"/>
            </a:pPr>
            <a:r>
              <a:rPr lang="en-US" sz="2500">
                <a:solidFill>
                  <a:srgbClr val="FFFFFF"/>
                </a:solidFill>
                <a:latin typeface="Montserrat"/>
              </a:rPr>
              <a:t>Cardamom</a:t>
            </a:r>
          </a:p>
        </p:txBody>
      </p:sp>
      <p:sp>
        <p:nvSpPr>
          <p:cNvPr id="21" name="TextBox 21"/>
          <p:cNvSpPr txBox="1"/>
          <p:nvPr/>
        </p:nvSpPr>
        <p:spPr>
          <a:xfrm>
            <a:off x="0" y="7740784"/>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Herbs Type Segment</a:t>
            </a:r>
          </a:p>
        </p:txBody>
      </p:sp>
      <p:sp>
        <p:nvSpPr>
          <p:cNvPr id="22" name="TextBox 22"/>
          <p:cNvSpPr txBox="1"/>
          <p:nvPr/>
        </p:nvSpPr>
        <p:spPr>
          <a:xfrm>
            <a:off x="3735076" y="6383151"/>
            <a:ext cx="5056499" cy="3328035"/>
          </a:xfrm>
          <a:prstGeom prst="rect">
            <a:avLst/>
          </a:prstGeom>
        </p:spPr>
        <p:txBody>
          <a:bodyPr lIns="0" tIns="0" rIns="0" bIns="0" rtlCol="0" anchor="t">
            <a:spAutoFit/>
          </a:bodyPr>
          <a:lstStyle/>
          <a:p>
            <a:pPr marL="453392" lvl="1" indent="-226696">
              <a:lnSpc>
                <a:spcPts val="2940"/>
              </a:lnSpc>
              <a:buFont typeface="Arial"/>
              <a:buChar char="•"/>
            </a:pPr>
            <a:r>
              <a:rPr lang="en-US" sz="2100">
                <a:solidFill>
                  <a:srgbClr val="FFFFFF"/>
                </a:solidFill>
                <a:latin typeface="Montserrat"/>
              </a:rPr>
              <a:t>Basil</a:t>
            </a:r>
          </a:p>
          <a:p>
            <a:pPr marL="453392" lvl="1" indent="-226696">
              <a:lnSpc>
                <a:spcPts val="2940"/>
              </a:lnSpc>
              <a:buFont typeface="Arial"/>
              <a:buChar char="•"/>
            </a:pPr>
            <a:r>
              <a:rPr lang="en-US" sz="2100">
                <a:solidFill>
                  <a:srgbClr val="FFFFFF"/>
                </a:solidFill>
                <a:latin typeface="Montserrat"/>
              </a:rPr>
              <a:t>Mint</a:t>
            </a:r>
          </a:p>
          <a:p>
            <a:pPr marL="453392" lvl="1" indent="-226696">
              <a:lnSpc>
                <a:spcPts val="2940"/>
              </a:lnSpc>
              <a:buFont typeface="Arial"/>
              <a:buChar char="•"/>
            </a:pPr>
            <a:r>
              <a:rPr lang="en-US" sz="2100">
                <a:solidFill>
                  <a:srgbClr val="FFFFFF"/>
                </a:solidFill>
                <a:latin typeface="Montserrat"/>
              </a:rPr>
              <a:t>Marjoram</a:t>
            </a:r>
          </a:p>
          <a:p>
            <a:pPr marL="453392" lvl="1" indent="-226696">
              <a:lnSpc>
                <a:spcPts val="2940"/>
              </a:lnSpc>
              <a:buFont typeface="Arial"/>
              <a:buChar char="•"/>
            </a:pPr>
            <a:r>
              <a:rPr lang="en-US" sz="2100">
                <a:solidFill>
                  <a:srgbClr val="FFFFFF"/>
                </a:solidFill>
                <a:latin typeface="Montserrat"/>
              </a:rPr>
              <a:t>Parsley</a:t>
            </a:r>
          </a:p>
          <a:p>
            <a:pPr marL="453392" lvl="1" indent="-226696">
              <a:lnSpc>
                <a:spcPts val="2940"/>
              </a:lnSpc>
              <a:buFont typeface="Arial"/>
              <a:buChar char="•"/>
            </a:pPr>
            <a:r>
              <a:rPr lang="en-US" sz="2100">
                <a:solidFill>
                  <a:srgbClr val="FFFFFF"/>
                </a:solidFill>
                <a:latin typeface="Montserrat"/>
              </a:rPr>
              <a:t>Oregano</a:t>
            </a:r>
          </a:p>
          <a:p>
            <a:pPr marL="453392" lvl="1" indent="-226696">
              <a:lnSpc>
                <a:spcPts val="2940"/>
              </a:lnSpc>
              <a:buFont typeface="Arial"/>
              <a:buChar char="•"/>
            </a:pPr>
            <a:r>
              <a:rPr lang="en-US" sz="2100">
                <a:solidFill>
                  <a:srgbClr val="FFFFFF"/>
                </a:solidFill>
                <a:latin typeface="Montserrat"/>
              </a:rPr>
              <a:t>Sage</a:t>
            </a:r>
          </a:p>
          <a:p>
            <a:pPr marL="453392" lvl="1" indent="-226696">
              <a:lnSpc>
                <a:spcPts val="2940"/>
              </a:lnSpc>
              <a:buFont typeface="Arial"/>
              <a:buChar char="•"/>
            </a:pPr>
            <a:r>
              <a:rPr lang="en-US" sz="2100">
                <a:solidFill>
                  <a:srgbClr val="FFFFFF"/>
                </a:solidFill>
                <a:latin typeface="Montserrat"/>
              </a:rPr>
              <a:t>Bay Leaves</a:t>
            </a:r>
          </a:p>
          <a:p>
            <a:pPr marL="453392" lvl="1" indent="-226696">
              <a:lnSpc>
                <a:spcPts val="2940"/>
              </a:lnSpc>
              <a:buFont typeface="Arial"/>
              <a:buChar char="•"/>
            </a:pPr>
            <a:r>
              <a:rPr lang="en-US" sz="2100">
                <a:solidFill>
                  <a:srgbClr val="FFFFFF"/>
                </a:solidFill>
                <a:latin typeface="Montserrat"/>
              </a:rPr>
              <a:t>Dill</a:t>
            </a:r>
          </a:p>
          <a:p>
            <a:pPr marL="453392" lvl="1" indent="-226696">
              <a:lnSpc>
                <a:spcPts val="2940"/>
              </a:lnSpc>
              <a:buFont typeface="Arial"/>
              <a:buChar char="•"/>
            </a:pPr>
            <a:r>
              <a:rPr lang="en-US" sz="2100">
                <a:solidFill>
                  <a:srgbClr val="FFFFFF"/>
                </a:solidFill>
                <a:latin typeface="Montserrat"/>
              </a:rPr>
              <a:t>Thyme</a:t>
            </a:r>
          </a:p>
        </p:txBody>
      </p:sp>
      <p:sp>
        <p:nvSpPr>
          <p:cNvPr id="23" name="TextBox 23"/>
          <p:cNvSpPr txBox="1"/>
          <p:nvPr/>
        </p:nvSpPr>
        <p:spPr>
          <a:xfrm>
            <a:off x="9402688" y="3336969"/>
            <a:ext cx="3125469" cy="386784"/>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Nature Segment </a:t>
            </a:r>
          </a:p>
        </p:txBody>
      </p:sp>
      <p:sp>
        <p:nvSpPr>
          <p:cNvPr id="24" name="TextBox 24"/>
          <p:cNvSpPr txBox="1"/>
          <p:nvPr/>
        </p:nvSpPr>
        <p:spPr>
          <a:xfrm>
            <a:off x="12878183" y="2483877"/>
            <a:ext cx="4916617"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Organic Spices and Herbs</a:t>
            </a:r>
          </a:p>
          <a:p>
            <a:pPr marL="647700" lvl="1" indent="-323850">
              <a:lnSpc>
                <a:spcPts val="4200"/>
              </a:lnSpc>
              <a:buFont typeface="Arial"/>
              <a:buChar char="•"/>
            </a:pPr>
            <a:r>
              <a:rPr lang="en-US" sz="3000">
                <a:solidFill>
                  <a:srgbClr val="FFFFFF"/>
                </a:solidFill>
                <a:latin typeface="Montserrat"/>
              </a:rPr>
              <a:t>Conventional Spices and Herbs</a:t>
            </a:r>
          </a:p>
        </p:txBody>
      </p:sp>
      <p:grpSp>
        <p:nvGrpSpPr>
          <p:cNvPr id="25" name="Group 25"/>
          <p:cNvGrpSpPr/>
          <p:nvPr/>
        </p:nvGrpSpPr>
        <p:grpSpPr>
          <a:xfrm>
            <a:off x="11522486" y="6181249"/>
            <a:ext cx="6765514" cy="3077649"/>
            <a:chExt cx="8147208" cy="3706185"/>
          </a:xfrm>
        </p:grpSpPr>
        <p:sp>
          <p:nvSpPr>
            <p:cNvPr id="26" name="Freeform 26"/>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C56722"/>
            </a:solidFill>
          </p:spPr>
          <p:txBody>
            <a:bodyPr/>
            <a:lstStyle/>
            <a:p/>
          </p:txBody>
        </p:sp>
      </p:grpSp>
      <p:grpSp>
        <p:nvGrpSpPr>
          <p:cNvPr id="27" name="Group 27"/>
          <p:cNvGrpSpPr/>
          <p:nvPr/>
        </p:nvGrpSpPr>
        <p:grpSpPr>
          <a:xfrm rot="5400000">
            <a:off x="10600180" y="5826423"/>
            <a:ext cx="854159" cy="3642845"/>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9464525" y="7478266"/>
            <a:ext cx="3125469" cy="386784"/>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Form Segment</a:t>
            </a:r>
          </a:p>
        </p:txBody>
      </p:sp>
      <p:sp>
        <p:nvSpPr>
          <p:cNvPr id="30" name="TextBox 30"/>
          <p:cNvSpPr txBox="1"/>
          <p:nvPr/>
        </p:nvSpPr>
        <p:spPr>
          <a:xfrm>
            <a:off x="12940020" y="6625175"/>
            <a:ext cx="4916617"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Whole</a:t>
            </a:r>
          </a:p>
          <a:p>
            <a:pPr marL="647700" lvl="1" indent="-323850">
              <a:lnSpc>
                <a:spcPts val="4200"/>
              </a:lnSpc>
              <a:buFont typeface="Arial"/>
              <a:buChar char="•"/>
            </a:pPr>
            <a:r>
              <a:rPr lang="en-US" sz="3000">
                <a:solidFill>
                  <a:srgbClr val="FFFFFF"/>
                </a:solidFill>
                <a:latin typeface="Montserrat"/>
              </a:rPr>
              <a:t>Powder</a:t>
            </a:r>
          </a:p>
          <a:p>
            <a:pPr marL="647700" lvl="1" indent="-323850">
              <a:lnSpc>
                <a:spcPts val="4200"/>
              </a:lnSpc>
              <a:buFont typeface="Arial"/>
              <a:buChar char="•"/>
            </a:pPr>
            <a:r>
              <a:rPr lang="en-US" sz="3000">
                <a:solidFill>
                  <a:srgbClr val="FFFFFF"/>
                </a:solidFill>
                <a:latin typeface="Montserrat"/>
              </a:rPr>
              <a:t>Crushed/Chopped</a:t>
            </a:r>
          </a:p>
          <a:p>
            <a:pPr marL="647700" lvl="1" indent="-323850">
              <a:lnSpc>
                <a:spcPts val="4200"/>
              </a:lnSpc>
              <a:buFont typeface="Arial"/>
              <a:buChar char="•"/>
            </a:pPr>
            <a:r>
              <a:rPr lang="en-US" sz="3000">
                <a:solidFill>
                  <a:srgbClr val="FFFFFF"/>
                </a:solidFill>
                <a:latin typeface="Montserrat"/>
              </a:rPr>
              <a:t>Essential oil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44669"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Organic Herbs and Spices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000000"/>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A361C"/>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A361C"/>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A361C"/>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02233" y="2007587"/>
            <a:ext cx="7415330" cy="2343150"/>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Preference for Natural and Chemical-Free Products to Increase the Demand Globally</a:t>
            </a:r>
          </a:p>
          <a:p>
            <a:pPr marL="755652" lvl="1" indent="-377826">
              <a:lnSpc>
                <a:spcPts val="3675"/>
              </a:lnSpc>
              <a:buFont typeface="Arial"/>
              <a:buChar char="•"/>
            </a:pPr>
            <a:r>
              <a:rPr lang="en-US" sz="3500" spc="112">
                <a:solidFill>
                  <a:srgbClr val="FFFFFF"/>
                </a:solidFill>
                <a:latin typeface="Barlow"/>
              </a:rPr>
              <a:t>Rising Demand for Organic Food to Propel Market Growth</a:t>
            </a:r>
          </a:p>
        </p:txBody>
      </p:sp>
      <p:sp>
        <p:nvSpPr>
          <p:cNvPr id="18" name="TextBox 18"/>
          <p:cNvSpPr txBox="1"/>
          <p:nvPr/>
        </p:nvSpPr>
        <p:spPr>
          <a:xfrm>
            <a:off x="6909502" y="6299701"/>
            <a:ext cx="7108062"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Perceived Quality Variability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032" b="-8486"/>
            </a:stretch>
          </a:blipFill>
        </p:spPr>
        <p:txBody>
          <a:bodyPr/>
          <a:lstStyle/>
          <a:p/>
        </p:txBody>
      </p:sp>
      <p:sp>
        <p:nvSpPr>
          <p:cNvPr id="3" name="TextBox 3"/>
          <p:cNvSpPr txBox="1"/>
          <p:nvPr/>
        </p:nvSpPr>
        <p:spPr>
          <a:xfrm>
            <a:off x="7439277" y="688022"/>
            <a:ext cx="9242305" cy="757555"/>
          </a:xfrm>
          <a:prstGeom prst="rect">
            <a:avLst/>
          </a:prstGeom>
        </p:spPr>
        <p:txBody>
          <a:bodyPr lIns="0" tIns="0" rIns="0" bIns="0" rtlCol="0" anchor="t">
            <a:spAutoFit/>
          </a:bodyPr>
          <a:lstStyle/>
          <a:p>
            <a:pPr algn="ctr">
              <a:lnSpc>
                <a:spcPts val="5885"/>
              </a:lnSpc>
            </a:pPr>
            <a:r>
              <a:rPr lang="en-US" sz="5500">
                <a:solidFill>
                  <a:srgbClr val="000000"/>
                </a:solidFill>
                <a:latin typeface="Canva Sans"/>
              </a:rPr>
              <a:t>AUTHOR'S PERSPECTIVE</a:t>
            </a:r>
          </a:p>
        </p:txBody>
      </p:sp>
      <p:sp>
        <p:nvSpPr>
          <p:cNvPr id="4" name="TextBox 4"/>
          <p:cNvSpPr txBox="1"/>
          <p:nvPr/>
        </p:nvSpPr>
        <p:spPr>
          <a:xfrm>
            <a:off x="6755506" y="1960312"/>
            <a:ext cx="11140105" cy="79819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000000"/>
                </a:solidFill>
                <a:latin typeface="Montserrat"/>
              </a:rPr>
              <a:t>The global Organic Herbs and Spices Market will expand significantly by 4.30% CAGR between 2024 to 2031.</a:t>
            </a:r>
          </a:p>
          <a:p>
            <a:pPr marL="647700" lvl="1" indent="-323850">
              <a:lnSpc>
                <a:spcPts val="4200"/>
              </a:lnSpc>
              <a:buFont typeface="Arial"/>
              <a:buChar char="•"/>
            </a:pPr>
            <a:r>
              <a:rPr lang="en-US" sz="3000">
                <a:solidFill>
                  <a:srgbClr val="000000"/>
                </a:solidFill>
                <a:latin typeface="Montserrat"/>
              </a:rPr>
              <a:t>The Chilies segment is set to rise. Chilies, also known as hot peppers or chili peppers, are a staple ingredient in many cuisines worldwide, adding heat, flavor, and depth to dishes. </a:t>
            </a:r>
          </a:p>
          <a:p>
            <a:pPr marL="647700" lvl="1" indent="-323850">
              <a:lnSpc>
                <a:spcPts val="4200"/>
              </a:lnSpc>
              <a:buFont typeface="Arial"/>
              <a:buChar char="•"/>
            </a:pPr>
            <a:r>
              <a:rPr lang="en-US" sz="3000">
                <a:solidFill>
                  <a:srgbClr val="000000"/>
                </a:solidFill>
                <a:latin typeface="Montserrat"/>
              </a:rPr>
              <a:t>Within the organic sector, the demand for organic chilies is on the rise, driven by several key factors.</a:t>
            </a:r>
          </a:p>
          <a:p>
            <a:pPr marL="647700" lvl="1" indent="-323850">
              <a:lnSpc>
                <a:spcPts val="4200"/>
              </a:lnSpc>
              <a:buFont typeface="Arial"/>
              <a:buChar char="•"/>
            </a:pPr>
            <a:r>
              <a:rPr lang="en-US" sz="3000">
                <a:solidFill>
                  <a:srgbClr val="000000"/>
                </a:solidFill>
                <a:latin typeface="Montserrat"/>
              </a:rPr>
              <a:t>Increasing awareness among consumers about the health benefits of organic products, including herbs and spices, is a significant driver. </a:t>
            </a:r>
          </a:p>
          <a:p>
            <a:pPr marL="647700" lvl="1" indent="-323850">
              <a:lnSpc>
                <a:spcPts val="4200"/>
              </a:lnSpc>
              <a:buFont typeface="Arial"/>
              <a:buChar char="•"/>
            </a:pPr>
            <a:r>
              <a:rPr lang="en-US" sz="3000">
                <a:solidFill>
                  <a:srgbClr val="000000"/>
                </a:solidFill>
                <a:latin typeface="Montserrat"/>
              </a:rPr>
              <a:t>Organic herbs and spices are perceived as healthier options due to their lack of synthetic pesticides, herbicides, and GMOs.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2074" b="0"/>
            </a:stretch>
          </a:blipFill>
        </p:spPr>
        <p:txBody>
          <a:bodyPr/>
          <a:lstStyle/>
          <a:p/>
        </p:txBody>
      </p:sp>
      <p:sp>
        <p:nvSpPr>
          <p:cNvPr id="3" name="Freeform 3"/>
          <p:cNvSpPr/>
          <p:nvPr/>
        </p:nvSpPr>
        <p:spPr>
          <a:xfrm>
            <a:off x="3559948" y="2444284"/>
            <a:ext cx="3535627" cy="1452997"/>
          </a:xfrm>
          <a:custGeom>
            <a:rect l="l" t="t" r="r" b="b"/>
            <a:pathLst>
              <a:path w="3535627" h="1452997">
                <a:moveTo>
                  <a:pt x="0" y="0"/>
                </a:moveTo>
                <a:lnTo>
                  <a:pt x="3535627" y="0"/>
                </a:lnTo>
                <a:lnTo>
                  <a:pt x="3535627" y="1452997"/>
                </a:lnTo>
                <a:lnTo>
                  <a:pt x="0" y="1452997"/>
                </a:lnTo>
                <a:lnTo>
                  <a:pt x="0" y="0"/>
                </a:lnTo>
                <a:close/>
              </a:path>
            </a:pathLst>
          </a:custGeom>
          <a:blipFill>
            <a:blip r:embed="rId3"/>
            <a:stretch>
              <a:fillRect l="-3881" t="-18333" r="-3424" b="0"/>
            </a:stretch>
          </a:blipFill>
        </p:spPr>
        <p:txBody>
          <a:bodyPr/>
          <a:lstStyle/>
          <a:p/>
        </p:txBody>
      </p:sp>
      <p:sp>
        <p:nvSpPr>
          <p:cNvPr id="4" name="Freeform 4"/>
          <p:cNvSpPr/>
          <p:nvPr/>
        </p:nvSpPr>
        <p:spPr>
          <a:xfrm>
            <a:off x="3559948" y="4468781"/>
            <a:ext cx="2412089" cy="2412089"/>
          </a:xfrm>
          <a:custGeom>
            <a:rect l="l" t="t" r="r" b="b"/>
            <a:pathLst>
              <a:path w="2412089" h="2412089">
                <a:moveTo>
                  <a:pt x="0" y="0"/>
                </a:moveTo>
                <a:lnTo>
                  <a:pt x="2412090" y="0"/>
                </a:lnTo>
                <a:lnTo>
                  <a:pt x="2412090" y="2412090"/>
                </a:lnTo>
                <a:lnTo>
                  <a:pt x="0" y="2412090"/>
                </a:lnTo>
                <a:lnTo>
                  <a:pt x="0" y="0"/>
                </a:lnTo>
                <a:close/>
              </a:path>
            </a:pathLst>
          </a:custGeom>
          <a:blipFill>
            <a:blip r:embed="rId4"/>
            <a:stretch>
              <a:fillRect/>
            </a:stretch>
          </a:blipFill>
        </p:spPr>
        <p:txBody>
          <a:bodyPr/>
          <a:lstStyle/>
          <a:p/>
        </p:txBody>
      </p:sp>
      <p:sp>
        <p:nvSpPr>
          <p:cNvPr id="5" name="Freeform 5"/>
          <p:cNvSpPr/>
          <p:nvPr/>
        </p:nvSpPr>
        <p:spPr>
          <a:xfrm>
            <a:off x="7814494" y="2444284"/>
            <a:ext cx="3030195" cy="1585802"/>
          </a:xfrm>
          <a:custGeom>
            <a:rect l="l" t="t" r="r" b="b"/>
            <a:pathLst>
              <a:path w="3030195" h="1585802">
                <a:moveTo>
                  <a:pt x="0" y="0"/>
                </a:moveTo>
                <a:lnTo>
                  <a:pt x="3030194" y="0"/>
                </a:lnTo>
                <a:lnTo>
                  <a:pt x="3030194" y="1585802"/>
                </a:lnTo>
                <a:lnTo>
                  <a:pt x="0" y="1585802"/>
                </a:lnTo>
                <a:lnTo>
                  <a:pt x="0" y="0"/>
                </a:lnTo>
                <a:close/>
              </a:path>
            </a:pathLst>
          </a:custGeom>
          <a:blipFill>
            <a:blip r:embed="rId5"/>
            <a:stretch>
              <a:fillRect/>
            </a:stretch>
          </a:blipFill>
        </p:spPr>
        <p:txBody>
          <a:bodyPr/>
          <a:lstStyle/>
          <a:p/>
        </p:txBody>
      </p:sp>
      <p:sp>
        <p:nvSpPr>
          <p:cNvPr id="6" name="Freeform 6"/>
          <p:cNvSpPr/>
          <p:nvPr/>
        </p:nvSpPr>
        <p:spPr>
          <a:xfrm>
            <a:off x="11386542" y="2214114"/>
            <a:ext cx="2815974" cy="1913337"/>
          </a:xfrm>
          <a:custGeom>
            <a:rect l="l" t="t" r="r" b="b"/>
            <a:pathLst>
              <a:path w="2815974" h="1913337">
                <a:moveTo>
                  <a:pt x="0" y="0"/>
                </a:moveTo>
                <a:lnTo>
                  <a:pt x="2815974" y="0"/>
                </a:lnTo>
                <a:lnTo>
                  <a:pt x="2815974" y="1913337"/>
                </a:lnTo>
                <a:lnTo>
                  <a:pt x="0" y="1913337"/>
                </a:lnTo>
                <a:lnTo>
                  <a:pt x="0" y="0"/>
                </a:lnTo>
                <a:close/>
              </a:path>
            </a:pathLst>
          </a:custGeom>
          <a:blipFill>
            <a:blip r:embed="rId6"/>
            <a:stretch>
              <a:fillRect t="-25207" b="-21968"/>
            </a:stretch>
          </a:blipFill>
        </p:spPr>
        <p:txBody>
          <a:bodyPr/>
          <a:lstStyle/>
          <a:p/>
        </p:txBody>
      </p:sp>
      <p:sp>
        <p:nvSpPr>
          <p:cNvPr id="7" name="Freeform 7"/>
          <p:cNvSpPr/>
          <p:nvPr/>
        </p:nvSpPr>
        <p:spPr>
          <a:xfrm>
            <a:off x="6410936" y="4601586"/>
            <a:ext cx="4168622" cy="1373148"/>
          </a:xfrm>
          <a:custGeom>
            <a:rect l="l" t="t" r="r" b="b"/>
            <a:pathLst>
              <a:path w="4168622" h="1373148">
                <a:moveTo>
                  <a:pt x="0" y="0"/>
                </a:moveTo>
                <a:lnTo>
                  <a:pt x="4168622" y="0"/>
                </a:lnTo>
                <a:lnTo>
                  <a:pt x="4168622" y="1373148"/>
                </a:lnTo>
                <a:lnTo>
                  <a:pt x="0" y="1373148"/>
                </a:lnTo>
                <a:lnTo>
                  <a:pt x="0" y="0"/>
                </a:lnTo>
                <a:close/>
              </a:path>
            </a:pathLst>
          </a:custGeom>
          <a:blipFill>
            <a:blip r:embed="rId7"/>
            <a:stretch>
              <a:fillRect l="-16482" t="-72565" r="-16971" b="-75694"/>
            </a:stretch>
          </a:blipFill>
        </p:spPr>
        <p:txBody>
          <a:bodyPr/>
          <a:lstStyle/>
          <a:p/>
        </p:txBody>
      </p:sp>
      <p:sp>
        <p:nvSpPr>
          <p:cNvPr id="8" name="Freeform 8"/>
          <p:cNvSpPr/>
          <p:nvPr/>
        </p:nvSpPr>
        <p:spPr>
          <a:xfrm>
            <a:off x="6542908" y="6422409"/>
            <a:ext cx="6414395" cy="1128934"/>
          </a:xfrm>
          <a:custGeom>
            <a:rect l="l" t="t" r="r" b="b"/>
            <a:pathLst>
              <a:path w="6414395" h="1128934">
                <a:moveTo>
                  <a:pt x="0" y="0"/>
                </a:moveTo>
                <a:lnTo>
                  <a:pt x="6414395" y="0"/>
                </a:lnTo>
                <a:lnTo>
                  <a:pt x="6414395" y="1128934"/>
                </a:lnTo>
                <a:lnTo>
                  <a:pt x="0" y="1128934"/>
                </a:lnTo>
                <a:lnTo>
                  <a:pt x="0" y="0"/>
                </a:lnTo>
                <a:close/>
              </a:path>
            </a:pathLst>
          </a:custGeom>
          <a:blipFill>
            <a:blip r:embed="rId8"/>
            <a:stretch>
              <a:fillRect/>
            </a:stretch>
          </a:blipFill>
        </p:spPr>
        <p:txBody>
          <a:bodyPr/>
          <a:lstStyle/>
          <a:p/>
        </p:txBody>
      </p:sp>
      <p:sp>
        <p:nvSpPr>
          <p:cNvPr id="9" name="Freeform 9"/>
          <p:cNvSpPr/>
          <p:nvPr/>
        </p:nvSpPr>
        <p:spPr>
          <a:xfrm>
            <a:off x="11282525" y="4601586"/>
            <a:ext cx="3412621" cy="1518616"/>
          </a:xfrm>
          <a:custGeom>
            <a:rect l="l" t="t" r="r" b="b"/>
            <a:pathLst>
              <a:path w="3412621" h="1518616">
                <a:moveTo>
                  <a:pt x="0" y="0"/>
                </a:moveTo>
                <a:lnTo>
                  <a:pt x="3412621" y="0"/>
                </a:lnTo>
                <a:lnTo>
                  <a:pt x="3412621" y="1518616"/>
                </a:lnTo>
                <a:lnTo>
                  <a:pt x="0" y="1518616"/>
                </a:lnTo>
                <a:lnTo>
                  <a:pt x="0" y="0"/>
                </a:lnTo>
                <a:close/>
              </a:path>
            </a:pathLst>
          </a:custGeom>
          <a:blipFill>
            <a:blip r:embed="rId9"/>
            <a:stretch>
              <a:fillRect/>
            </a:stretch>
          </a:blipFill>
        </p:spPr>
        <p:txBody>
          <a:bodyPr/>
          <a:lstStyle/>
          <a:p/>
        </p:txBody>
      </p:sp>
      <p:sp>
        <p:nvSpPr>
          <p:cNvPr id="10" name="TextBox 10"/>
          <p:cNvSpPr txBox="1"/>
          <p:nvPr/>
        </p:nvSpPr>
        <p:spPr>
          <a:xfrm>
            <a:off x="5457575" y="1018243"/>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5xambdzt"/>
              </a:rPr>
              <a:t>https://tinyurl.com/5xambdzt</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Organic Herbs and Spices Market Report 2024</dc:title>
  <cp:lastModifiedBy>decipher market</cp:lastModifiedBy>
  <cp:revision>2</cp:revision>
  <dcterms:created xsi:type="dcterms:W3CDTF">2006-08-16T00:00:00Z</dcterms:created>
  <dcterms:modified xsi:type="dcterms:W3CDTF">2024-04-13T02:29:29Z</dcterms:modified>
</cp:coreProperties>
</file>