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Arimo Bold" panose="020B0604020202020204"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Garet" panose="020B0604020202020204"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2" Type="http://schemas.openxmlformats.org/officeDocument/2006/relationships/image" Target="../media/image11.jpeg" /><Relationship Id="rId3" Type="http://schemas.openxmlformats.org/officeDocument/2006/relationships/image" Target="../media/image2.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yj7kbshw"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6603" r="-6603"/>
            </a:stretch>
          </a:blipFill>
        </p:spPr>
        <p:txBody>
          <a:bodyPr/>
          <a:lstStyle/>
          <a:p/>
        </p:txBody>
      </p:sp>
      <p:pic>
        <p:nvPicPr>
          <p:cNvPr id="3" name="Picture 3"/>
          <p:cNvPicPr>
            <a:picLocks noChangeAspect="1"/>
          </p:cNvPicPr>
          <p:nvPr/>
        </p:nvPicPr>
        <p:blipFill>
          <a:blip r:embed="rId3"/>
          <a:srcRect l="36500" t="25150" r="38480" b="29571"/>
          <a:stretch>
            <a:fillRect/>
          </a:stretch>
        </p:blipFill>
        <p:spPr>
          <a:xfrm>
            <a:off x="0" y="-43763"/>
            <a:ext cx="2107061" cy="2144926"/>
          </a:xfrm>
          <a:prstGeom prst="rect">
            <a:avLst/>
          </a:prstGeom>
        </p:spPr>
      </p:pic>
      <p:sp>
        <p:nvSpPr>
          <p:cNvPr id="4" name="TextBox 4"/>
          <p:cNvSpPr txBox="1"/>
          <p:nvPr/>
        </p:nvSpPr>
        <p:spPr>
          <a:xfrm>
            <a:off x="-280235" y="9430242"/>
            <a:ext cx="11715395" cy="596899"/>
          </a:xfrm>
          <a:prstGeom prst="rect">
            <a:avLst/>
          </a:prstGeom>
        </p:spPr>
        <p:txBody>
          <a:bodyPr lIns="0" tIns="0" rIns="0" bIns="0" rtlCol="0" anchor="t">
            <a:spAutoFit/>
          </a:bodyPr>
          <a:lstStyle/>
          <a:p>
            <a:pPr algn="ctr">
              <a:lnSpc>
                <a:spcPts val="4900"/>
              </a:lnSpc>
            </a:pPr>
            <a:r>
              <a:rPr lang="en-US" sz="3500">
                <a:solidFill>
                  <a:srgbClr val="FFFFFF"/>
                </a:solidFill>
                <a:latin typeface="Garet"/>
              </a:rPr>
              <a:t>Qualitative Analysis + Quantitative Analysis</a:t>
            </a:r>
          </a:p>
        </p:txBody>
      </p:sp>
      <p:sp>
        <p:nvSpPr>
          <p:cNvPr id="5" name="TextBox 5"/>
          <p:cNvSpPr txBox="1"/>
          <p:nvPr/>
        </p:nvSpPr>
        <p:spPr>
          <a:xfrm>
            <a:off x="238616" y="4084132"/>
            <a:ext cx="14010784" cy="3434210"/>
          </a:xfrm>
          <a:prstGeom prst="rect">
            <a:avLst/>
          </a:prstGeom>
        </p:spPr>
        <p:txBody>
          <a:bodyPr wrap="square" lIns="0" tIns="0" rIns="0" bIns="0" rtlCol="0" anchor="t">
            <a:spAutoFit/>
          </a:bodyPr>
          <a:lstStyle/>
          <a:p>
            <a:pPr>
              <a:lnSpc>
                <a:spcPts val="8771"/>
              </a:lnSpc>
            </a:pPr>
            <a:r>
              <a:rPr lang="en-US" sz="8599">
                <a:solidFill>
                  <a:srgbClr val="FFFFFF"/>
                </a:solidFill>
                <a:latin typeface="Garet"/>
              </a:rPr>
              <a:t>ORGANIC BEER</a:t>
            </a:r>
          </a:p>
          <a:p>
            <a:pPr>
              <a:lnSpc>
                <a:spcPts val="8771"/>
              </a:lnSpc>
            </a:pPr>
            <a:r>
              <a:rPr lang="en-US" sz="8599">
                <a:solidFill>
                  <a:srgbClr val="FFFFFF"/>
                </a:solidFill>
                <a:latin typeface="Garet"/>
              </a:rPr>
              <a:t>MARKET REPORT </a:t>
            </a:r>
          </a:p>
          <a:p>
            <a:pPr>
              <a:lnSpc>
                <a:spcPts val="8771"/>
              </a:lnSpc>
            </a:pPr>
            <a:r>
              <a:rPr lang="en-US" sz="8599">
                <a:solidFill>
                  <a:srgbClr val="FFFFFF"/>
                </a:solidFill>
                <a:latin typeface="Garet"/>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1022756" y="1948679"/>
            <a:ext cx="16236544" cy="6979006"/>
            <a:chExt cx="4276291" cy="1838092"/>
          </a:xfrm>
        </p:grpSpPr>
        <p:sp>
          <p:nvSpPr>
            <p:cNvPr id="4" name="Freeform 4"/>
            <p:cNvSpPr/>
            <p:nvPr/>
          </p:nvSpPr>
          <p:spPr>
            <a:xfrm>
              <a:off x="0" y="0"/>
              <a:ext cx="4276291" cy="1838092"/>
            </a:xfrm>
            <a:custGeom>
              <a:rect l="l" t="t" r="r" b="b"/>
              <a:pathLst>
                <a:path w="4276291" h="1838092">
                  <a:moveTo>
                    <a:pt x="0" y="0"/>
                  </a:moveTo>
                  <a:lnTo>
                    <a:pt x="4276291" y="0"/>
                  </a:lnTo>
                  <a:lnTo>
                    <a:pt x="4276291" y="1838092"/>
                  </a:lnTo>
                  <a:lnTo>
                    <a:pt x="0" y="1838092"/>
                  </a:lnTo>
                  <a:close/>
                </a:path>
              </a:pathLst>
            </a:custGeom>
            <a:solidFill>
              <a:srgbClr val="4E2715">
                <a:alpha val="82745"/>
              </a:srgbClr>
            </a:solidFill>
          </p:spPr>
          <p:txBody>
            <a:bodyPr/>
            <a:lstStyle/>
            <a:p/>
          </p:txBody>
        </p:sp>
        <p:sp>
          <p:nvSpPr>
            <p:cNvPr id="5" name="TextBox 5"/>
            <p:cNvSpPr txBox="1"/>
            <p:nvPr/>
          </p:nvSpPr>
          <p:spPr>
            <a:xfrm>
              <a:off x="0" y="-47625"/>
              <a:ext cx="4276291" cy="1885717"/>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468131" y="653102"/>
            <a:ext cx="2094509" cy="2132148"/>
          </a:xfrm>
          <a:prstGeom prst="rect">
            <a:avLst/>
          </a:prstGeom>
        </p:spPr>
      </p:pic>
      <p:sp>
        <p:nvSpPr>
          <p:cNvPr id="7" name="TextBox 7"/>
          <p:cNvSpPr txBox="1"/>
          <p:nvPr/>
        </p:nvSpPr>
        <p:spPr>
          <a:xfrm>
            <a:off x="1430051" y="3182442"/>
            <a:ext cx="15421953" cy="5407660"/>
          </a:xfrm>
          <a:prstGeom prst="rect">
            <a:avLst/>
          </a:prstGeom>
        </p:spPr>
        <p:txBody>
          <a:bodyPr lIns="0" tIns="0" rIns="0" bIns="0" rtlCol="0" anchor="t">
            <a:spAutoFit/>
          </a:bodyPr>
          <a:lstStyle/>
          <a:p>
            <a:pPr>
              <a:lnSpc>
                <a:spcPts val="4339"/>
              </a:lnSpc>
              <a:spcBef>
                <a:spcPct val="0"/>
              </a:spcBef>
            </a:pPr>
            <a:r>
              <a:rPr lang="en-US" sz="3099">
                <a:solidFill>
                  <a:srgbClr val="FFFFFF"/>
                </a:solidFill>
                <a:latin typeface="Garet"/>
              </a:rPr>
              <a:t>Organic beer is brewed using ingredients grown without synthetic pesticides, herbicides, or fertilizers. It adheres to strict organic farming standards, ensuring environmental sustainability and minimizing chemical residues in the final product. Organic certification guarantees the beer is made with organic malt, hops, yeast, and water, meeting organic production criteria. One of the key drivers propelling the growth of the organic beer market is the growth of the craft beer segment. Craft beer's popularity stems from its artisanal quality, diverse flavors, and unique brewing techniques, appealing to consumers seeking authentic and high-quality beverages.</a:t>
            </a:r>
          </a:p>
        </p:txBody>
      </p:sp>
      <p:sp>
        <p:nvSpPr>
          <p:cNvPr id="8" name="TextBox 8"/>
          <p:cNvSpPr txBox="1"/>
          <p:nvPr/>
        </p:nvSpPr>
        <p:spPr>
          <a:xfrm>
            <a:off x="5077124" y="2221516"/>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Garet"/>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777" b="-9777"/>
            </a:stretch>
          </a:blipFill>
        </p:spPr>
        <p:txBody>
          <a:bodyPr/>
          <a:lstStyle/>
          <a:p/>
        </p:txBody>
      </p:sp>
      <p:grpSp>
        <p:nvGrpSpPr>
          <p:cNvPr id="3" name="Group 3"/>
          <p:cNvGrpSpPr/>
          <p:nvPr/>
        </p:nvGrpSpPr>
        <p:grpSpPr>
          <a:xfrm>
            <a:off x="746067" y="5797938"/>
            <a:ext cx="8629651" cy="2612619"/>
            <a:chExt cx="860407" cy="260488"/>
          </a:xfrm>
        </p:grpSpPr>
        <p:sp>
          <p:nvSpPr>
            <p:cNvPr id="4" name="Freeform 4"/>
            <p:cNvSpPr/>
            <p:nvPr/>
          </p:nvSpPr>
          <p:spPr>
            <a:xfrm>
              <a:off x="0" y="0"/>
              <a:ext cx="860407" cy="260488"/>
            </a:xfrm>
            <a:custGeom>
              <a:rect l="l" t="t" r="r" b="b"/>
              <a:pathLst>
                <a:path w="860407" h="260488">
                  <a:moveTo>
                    <a:pt x="89713" y="0"/>
                  </a:moveTo>
                  <a:lnTo>
                    <a:pt x="770694" y="0"/>
                  </a:lnTo>
                  <a:cubicBezTo>
                    <a:pt x="820241" y="0"/>
                    <a:pt x="860407" y="40166"/>
                    <a:pt x="860407" y="89713"/>
                  </a:cubicBezTo>
                  <a:lnTo>
                    <a:pt x="860407" y="170775"/>
                  </a:lnTo>
                  <a:cubicBezTo>
                    <a:pt x="860407" y="220322"/>
                    <a:pt x="820241" y="260488"/>
                    <a:pt x="770694" y="260488"/>
                  </a:cubicBezTo>
                  <a:lnTo>
                    <a:pt x="89713" y="260488"/>
                  </a:lnTo>
                  <a:cubicBezTo>
                    <a:pt x="40166" y="260488"/>
                    <a:pt x="0" y="220322"/>
                    <a:pt x="0" y="170775"/>
                  </a:cubicBezTo>
                  <a:lnTo>
                    <a:pt x="0" y="89713"/>
                  </a:lnTo>
                  <a:cubicBezTo>
                    <a:pt x="0" y="40166"/>
                    <a:pt x="40166" y="0"/>
                    <a:pt x="89713" y="0"/>
                  </a:cubicBezTo>
                  <a:close/>
                </a:path>
              </a:pathLst>
            </a:custGeom>
            <a:solidFill>
              <a:srgbClr val="B83E29">
                <a:alpha val="74902"/>
              </a:srgbClr>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107826" y="6176418"/>
            <a:ext cx="2146463" cy="2143780"/>
          </a:xfrm>
          <a:custGeom>
            <a:rect l="l" t="t" r="r" b="b"/>
            <a:pathLst>
              <a:path w="2146463" h="2143780">
                <a:moveTo>
                  <a:pt x="0" y="0"/>
                </a:moveTo>
                <a:lnTo>
                  <a:pt x="2146463" y="0"/>
                </a:lnTo>
                <a:lnTo>
                  <a:pt x="2146463" y="2143780"/>
                </a:lnTo>
                <a:lnTo>
                  <a:pt x="0" y="2143780"/>
                </a:lnTo>
                <a:lnTo>
                  <a:pt x="0" y="0"/>
                </a:lnTo>
                <a:close/>
              </a:path>
            </a:pathLst>
          </a:custGeom>
          <a:blipFill>
            <a:blip r:embed="rId3"/>
            <a:stretch>
              <a:fillRect/>
            </a:stretch>
          </a:blipFill>
        </p:spPr>
        <p:txBody>
          <a:bodyPr/>
          <a:lstStyle/>
          <a:p/>
        </p:txBody>
      </p:sp>
      <p:grpSp>
        <p:nvGrpSpPr>
          <p:cNvPr id="7" name="Group 7"/>
          <p:cNvGrpSpPr/>
          <p:nvPr/>
        </p:nvGrpSpPr>
        <p:grpSpPr>
          <a:xfrm>
            <a:off x="1057781" y="6090628"/>
            <a:ext cx="2114851" cy="211485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1038"/>
          <a:stretch>
            <a:fillRect/>
          </a:stretch>
        </p:blipFill>
        <p:spPr>
          <a:xfrm>
            <a:off x="-59414" y="-24686"/>
            <a:ext cx="1610961" cy="1948979"/>
          </a:xfrm>
          <a:prstGeom prst="rect">
            <a:avLst/>
          </a:prstGeom>
        </p:spPr>
      </p:pic>
      <p:grpSp>
        <p:nvGrpSpPr>
          <p:cNvPr id="11" name="Group 11"/>
          <p:cNvGrpSpPr/>
          <p:nvPr/>
        </p:nvGrpSpPr>
        <p:grpSpPr>
          <a:xfrm>
            <a:off x="746067" y="2984750"/>
            <a:ext cx="8629651" cy="2612619"/>
            <a:chExt cx="860407" cy="260488"/>
          </a:xfrm>
        </p:grpSpPr>
        <p:sp>
          <p:nvSpPr>
            <p:cNvPr id="12" name="Freeform 12"/>
            <p:cNvSpPr/>
            <p:nvPr/>
          </p:nvSpPr>
          <p:spPr>
            <a:xfrm>
              <a:off x="0" y="0"/>
              <a:ext cx="860407" cy="260488"/>
            </a:xfrm>
            <a:custGeom>
              <a:rect l="l" t="t" r="r" b="b"/>
              <a:pathLst>
                <a:path w="860407" h="260488">
                  <a:moveTo>
                    <a:pt x="89713" y="0"/>
                  </a:moveTo>
                  <a:lnTo>
                    <a:pt x="770694" y="0"/>
                  </a:lnTo>
                  <a:cubicBezTo>
                    <a:pt x="820241" y="0"/>
                    <a:pt x="860407" y="40166"/>
                    <a:pt x="860407" y="89713"/>
                  </a:cubicBezTo>
                  <a:lnTo>
                    <a:pt x="860407" y="170775"/>
                  </a:lnTo>
                  <a:cubicBezTo>
                    <a:pt x="860407" y="220322"/>
                    <a:pt x="820241" y="260488"/>
                    <a:pt x="770694" y="260488"/>
                  </a:cubicBezTo>
                  <a:lnTo>
                    <a:pt x="89713" y="260488"/>
                  </a:lnTo>
                  <a:cubicBezTo>
                    <a:pt x="40166" y="260488"/>
                    <a:pt x="0" y="220322"/>
                    <a:pt x="0" y="170775"/>
                  </a:cubicBezTo>
                  <a:lnTo>
                    <a:pt x="0" y="89713"/>
                  </a:lnTo>
                  <a:cubicBezTo>
                    <a:pt x="0" y="40166"/>
                    <a:pt x="40166" y="0"/>
                    <a:pt x="89713" y="0"/>
                  </a:cubicBezTo>
                  <a:close/>
                </a:path>
              </a:pathLst>
            </a:custGeom>
            <a:solidFill>
              <a:srgbClr val="B83E29">
                <a:alpha val="74902"/>
              </a:srgbClr>
            </a:solidFill>
          </p:spPr>
          <p:txBody>
            <a:bodyPr/>
            <a:lstStyle/>
            <a:p/>
          </p:txBody>
        </p:sp>
        <p:sp>
          <p:nvSpPr>
            <p:cNvPr id="13" name="TextBox 13"/>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4" name="Freeform 14"/>
          <p:cNvSpPr/>
          <p:nvPr/>
        </p:nvSpPr>
        <p:spPr>
          <a:xfrm>
            <a:off x="1107826" y="3311641"/>
            <a:ext cx="2146463" cy="2143780"/>
          </a:xfrm>
          <a:custGeom>
            <a:rect l="l" t="t" r="r" b="b"/>
            <a:pathLst>
              <a:path w="2146463" h="2143780">
                <a:moveTo>
                  <a:pt x="0" y="0"/>
                </a:moveTo>
                <a:lnTo>
                  <a:pt x="2146463" y="0"/>
                </a:lnTo>
                <a:lnTo>
                  <a:pt x="2146463" y="2143780"/>
                </a:lnTo>
                <a:lnTo>
                  <a:pt x="0" y="2143780"/>
                </a:lnTo>
                <a:lnTo>
                  <a:pt x="0" y="0"/>
                </a:lnTo>
                <a:close/>
              </a:path>
            </a:pathLst>
          </a:custGeom>
          <a:blipFill>
            <a:blip r:embed="rId3"/>
            <a:stretch>
              <a:fillRect/>
            </a:stretch>
          </a:blipFill>
        </p:spPr>
        <p:txBody>
          <a:bodyPr/>
          <a:lstStyle/>
          <a:p/>
        </p:txBody>
      </p:sp>
      <p:grpSp>
        <p:nvGrpSpPr>
          <p:cNvPr id="15" name="Group 15"/>
          <p:cNvGrpSpPr/>
          <p:nvPr/>
        </p:nvGrpSpPr>
        <p:grpSpPr>
          <a:xfrm>
            <a:off x="1057781" y="3225852"/>
            <a:ext cx="2114851" cy="2114851"/>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5425834" y="595744"/>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Garet"/>
              </a:rPr>
              <a:t>KEY INSIGHTS</a:t>
            </a:r>
          </a:p>
        </p:txBody>
      </p:sp>
      <p:sp>
        <p:nvSpPr>
          <p:cNvPr id="19" name="TextBox 19"/>
          <p:cNvSpPr txBox="1"/>
          <p:nvPr/>
        </p:nvSpPr>
        <p:spPr>
          <a:xfrm>
            <a:off x="1340597" y="6700785"/>
            <a:ext cx="1549221" cy="1168450"/>
          </a:xfrm>
          <a:prstGeom prst="rect">
            <a:avLst/>
          </a:prstGeom>
        </p:spPr>
        <p:txBody>
          <a:bodyPr lIns="0" tIns="0" rIns="0" bIns="0" rtlCol="0" anchor="t">
            <a:spAutoFit/>
          </a:bodyPr>
          <a:lstStyle/>
          <a:p>
            <a:pPr algn="ctr">
              <a:lnSpc>
                <a:spcPts val="2874"/>
              </a:lnSpc>
            </a:pPr>
            <a:r>
              <a:rPr lang="en-US" sz="4562">
                <a:solidFill>
                  <a:srgbClr val="1E3048"/>
                </a:solidFill>
                <a:latin typeface="Garet Bold"/>
              </a:rPr>
              <a:t>2024- 2031</a:t>
            </a:r>
          </a:p>
        </p:txBody>
      </p:sp>
      <p:sp>
        <p:nvSpPr>
          <p:cNvPr id="20" name="TextBox 20"/>
          <p:cNvSpPr txBox="1"/>
          <p:nvPr/>
        </p:nvSpPr>
        <p:spPr>
          <a:xfrm>
            <a:off x="3128936" y="6241969"/>
            <a:ext cx="5798203" cy="1659200"/>
          </a:xfrm>
          <a:prstGeom prst="rect">
            <a:avLst/>
          </a:prstGeom>
        </p:spPr>
        <p:txBody>
          <a:bodyPr lIns="0" tIns="0" rIns="0" bIns="0" rtlCol="0" anchor="t">
            <a:spAutoFit/>
          </a:bodyPr>
          <a:lstStyle/>
          <a:p>
            <a:pPr algn="ctr">
              <a:lnSpc>
                <a:spcPts val="6723"/>
              </a:lnSpc>
            </a:pPr>
            <a:r>
              <a:rPr lang="en-US" sz="4802">
                <a:solidFill>
                  <a:srgbClr val="FFFFFF"/>
                </a:solidFill>
                <a:latin typeface="Garet"/>
              </a:rPr>
              <a:t>CAGR</a:t>
            </a:r>
          </a:p>
          <a:p>
            <a:pPr algn="ctr">
              <a:lnSpc>
                <a:spcPts val="6723"/>
              </a:lnSpc>
              <a:spcBef>
                <a:spcPct val="0"/>
              </a:spcBef>
            </a:pPr>
            <a:r>
              <a:rPr lang="en-US" sz="4802">
                <a:solidFill>
                  <a:srgbClr val="FFFFFF"/>
                </a:solidFill>
                <a:latin typeface="Garet"/>
              </a:rPr>
              <a:t>7.90%</a:t>
            </a:r>
          </a:p>
        </p:txBody>
      </p:sp>
      <p:sp>
        <p:nvSpPr>
          <p:cNvPr id="21" name="TextBox 21"/>
          <p:cNvSpPr txBox="1"/>
          <p:nvPr/>
        </p:nvSpPr>
        <p:spPr>
          <a:xfrm>
            <a:off x="1340597" y="4025848"/>
            <a:ext cx="1549221" cy="472731"/>
          </a:xfrm>
          <a:prstGeom prst="rect">
            <a:avLst/>
          </a:prstGeom>
        </p:spPr>
        <p:txBody>
          <a:bodyPr lIns="0" tIns="0" rIns="0" bIns="0" rtlCol="0" anchor="t">
            <a:spAutoFit/>
          </a:bodyPr>
          <a:lstStyle/>
          <a:p>
            <a:pPr algn="ctr">
              <a:lnSpc>
                <a:spcPts val="3102"/>
              </a:lnSpc>
            </a:pPr>
            <a:r>
              <a:rPr lang="en-US" sz="4562">
                <a:solidFill>
                  <a:srgbClr val="1E3048"/>
                </a:solidFill>
                <a:latin typeface="Garet Bold"/>
              </a:rPr>
              <a:t>2024</a:t>
            </a:r>
          </a:p>
        </p:txBody>
      </p:sp>
      <p:sp>
        <p:nvSpPr>
          <p:cNvPr id="22" name="TextBox 22"/>
          <p:cNvSpPr txBox="1"/>
          <p:nvPr/>
        </p:nvSpPr>
        <p:spPr>
          <a:xfrm>
            <a:off x="2889817" y="3413413"/>
            <a:ext cx="6517768" cy="1659200"/>
          </a:xfrm>
          <a:prstGeom prst="rect">
            <a:avLst/>
          </a:prstGeom>
        </p:spPr>
        <p:txBody>
          <a:bodyPr lIns="0" tIns="0" rIns="0" bIns="0" rtlCol="0" anchor="t">
            <a:spAutoFit/>
          </a:bodyPr>
          <a:lstStyle/>
          <a:p>
            <a:pPr algn="ctr">
              <a:lnSpc>
                <a:spcPts val="6723"/>
              </a:lnSpc>
            </a:pPr>
            <a:r>
              <a:rPr lang="en-US" sz="4802">
                <a:solidFill>
                  <a:srgbClr val="FFFFFF"/>
                </a:solidFill>
                <a:latin typeface="Garet"/>
              </a:rPr>
              <a:t>MARKET SIZE</a:t>
            </a:r>
          </a:p>
          <a:p>
            <a:pPr algn="ctr">
              <a:lnSpc>
                <a:spcPts val="6723"/>
              </a:lnSpc>
              <a:spcBef>
                <a:spcPct val="0"/>
              </a:spcBef>
            </a:pPr>
            <a:r>
              <a:rPr lang="en-US" sz="4802">
                <a:solidFill>
                  <a:srgbClr val="FFFFFF"/>
                </a:solidFill>
                <a:latin typeface="Garet"/>
              </a:rPr>
              <a:t>USD 8695.2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945" b="-12646"/>
            </a:stretch>
          </a:blipFill>
        </p:spPr>
        <p:txBody>
          <a:bodyPr/>
          <a:lstStyle/>
          <a:p/>
        </p:txBody>
      </p:sp>
      <p:grpSp>
        <p:nvGrpSpPr>
          <p:cNvPr id="3" name="Group 3"/>
          <p:cNvGrpSpPr/>
          <p:nvPr/>
        </p:nvGrpSpPr>
        <p:grpSpPr>
          <a:xfrm>
            <a:off x="2530458" y="2410213"/>
            <a:ext cx="7631167" cy="3103618"/>
            <a:chExt cx="8835954" cy="3593608"/>
          </a:xfrm>
        </p:grpSpPr>
        <p:sp>
          <p:nvSpPr>
            <p:cNvPr id="4" name="Freeform 4"/>
            <p:cNvSpPr/>
            <p:nvPr/>
          </p:nvSpPr>
          <p:spPr>
            <a:xfrm>
              <a:off x="0" y="0"/>
              <a:ext cx="8835954" cy="3593608"/>
            </a:xfrm>
            <a:custGeom>
              <a:rect l="l" t="t" r="r" b="b"/>
              <a:pathLst>
                <a:path w="8835954" h="3593607">
                  <a:moveTo>
                    <a:pt x="8711494" y="3593608"/>
                  </a:moveTo>
                  <a:lnTo>
                    <a:pt x="124460" y="3593608"/>
                  </a:lnTo>
                  <a:cubicBezTo>
                    <a:pt x="55880" y="3593608"/>
                    <a:pt x="0" y="3537728"/>
                    <a:pt x="0" y="3469148"/>
                  </a:cubicBezTo>
                  <a:lnTo>
                    <a:pt x="0" y="124460"/>
                  </a:lnTo>
                  <a:cubicBezTo>
                    <a:pt x="0" y="55880"/>
                    <a:pt x="55880" y="0"/>
                    <a:pt x="124460" y="0"/>
                  </a:cubicBezTo>
                  <a:lnTo>
                    <a:pt x="8711494" y="0"/>
                  </a:lnTo>
                  <a:cubicBezTo>
                    <a:pt x="8780074" y="0"/>
                    <a:pt x="8835954" y="55880"/>
                    <a:pt x="8835954" y="124460"/>
                  </a:cubicBezTo>
                  <a:lnTo>
                    <a:pt x="8835954" y="3469148"/>
                  </a:lnTo>
                  <a:cubicBezTo>
                    <a:pt x="8835954" y="3537728"/>
                    <a:pt x="8780074" y="3593608"/>
                    <a:pt x="8711494" y="3593608"/>
                  </a:cubicBezTo>
                  <a:close/>
                </a:path>
              </a:pathLst>
            </a:custGeom>
            <a:solidFill>
              <a:srgbClr val="54210E">
                <a:alpha val="82745"/>
              </a:srgbClr>
            </a:solidFill>
          </p:spPr>
          <p:txBody>
            <a:bodyPr/>
            <a:lstStyle/>
            <a:p/>
          </p:txBody>
        </p:sp>
      </p:grpSp>
      <p:grpSp>
        <p:nvGrpSpPr>
          <p:cNvPr id="5" name="Group 5"/>
          <p:cNvGrpSpPr/>
          <p:nvPr/>
        </p:nvGrpSpPr>
        <p:grpSpPr>
          <a:xfrm rot="5400000">
            <a:off x="1294469" y="2034675"/>
            <a:ext cx="918189" cy="3507127"/>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0" y="0"/>
            <a:ext cx="18288000" cy="1028700"/>
            <a:chExt cx="4816593" cy="270933"/>
          </a:xfrm>
        </p:grpSpPr>
        <p:sp>
          <p:nvSpPr>
            <p:cNvPr id="8" name="Freeform 8"/>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2745"/>
              </a:srgbClr>
            </a:solidFill>
          </p:spPr>
          <p:txBody>
            <a:bodyPr/>
            <a:lstStyle/>
            <a:p/>
          </p:txBody>
        </p:sp>
        <p:sp>
          <p:nvSpPr>
            <p:cNvPr id="9" name="TextBox 9"/>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1198505" y="16562"/>
            <a:ext cx="17301600" cy="932182"/>
          </a:xfrm>
          <a:prstGeom prst="rect">
            <a:avLst/>
          </a:prstGeom>
        </p:spPr>
        <p:txBody>
          <a:bodyPr lIns="0" tIns="0" rIns="0" bIns="0" rtlCol="0" anchor="t">
            <a:spAutoFit/>
          </a:bodyPr>
          <a:lstStyle/>
          <a:p>
            <a:pPr algn="ctr">
              <a:lnSpc>
                <a:spcPts val="7419"/>
              </a:lnSpc>
            </a:pPr>
            <a:r>
              <a:rPr lang="en-US" sz="5299">
                <a:solidFill>
                  <a:srgbClr val="FFFFFF"/>
                </a:solidFill>
                <a:latin typeface="Arimo"/>
              </a:rPr>
              <a:t>REVENUE MARKET SHARE BY SEGMENTS 2024</a:t>
            </a:r>
          </a:p>
        </p:txBody>
      </p:sp>
      <p:pic>
        <p:nvPicPr>
          <p:cNvPr id="11" name="Picture 11"/>
          <p:cNvPicPr>
            <a:picLocks noChangeAspect="1"/>
          </p:cNvPicPr>
          <p:nvPr/>
        </p:nvPicPr>
        <p:blipFill>
          <a:blip r:embed="rId3"/>
          <a:srcRect l="36500" t="25150" r="38480" b="24564"/>
          <a:stretch>
            <a:fillRect/>
          </a:stretch>
        </p:blipFill>
        <p:spPr>
          <a:xfrm>
            <a:off x="57127" y="0"/>
            <a:ext cx="1943147" cy="2196813"/>
          </a:xfrm>
          <a:prstGeom prst="rect">
            <a:avLst/>
          </a:prstGeom>
        </p:spPr>
      </p:pic>
      <p:sp>
        <p:nvSpPr>
          <p:cNvPr id="12" name="TextBox 12"/>
          <p:cNvSpPr txBox="1"/>
          <p:nvPr/>
        </p:nvSpPr>
        <p:spPr>
          <a:xfrm>
            <a:off x="3507127" y="2742542"/>
            <a:ext cx="6442393" cy="2079626"/>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Garet"/>
              </a:rPr>
              <a:t>Popular Price</a:t>
            </a:r>
          </a:p>
          <a:p>
            <a:pPr marL="863595" lvl="1" indent="-431797">
              <a:lnSpc>
                <a:spcPts val="5599"/>
              </a:lnSpc>
              <a:buFont typeface="Arial"/>
              <a:buChar char="•"/>
            </a:pPr>
            <a:r>
              <a:rPr lang="en-US" sz="3999">
                <a:solidFill>
                  <a:srgbClr val="FFFFFF"/>
                </a:solidFill>
                <a:latin typeface="Garet"/>
              </a:rPr>
              <a:t>Premium Price</a:t>
            </a:r>
          </a:p>
          <a:p>
            <a:pPr marL="863595" lvl="1" indent="-431797">
              <a:lnSpc>
                <a:spcPts val="5599"/>
              </a:lnSpc>
              <a:buFont typeface="Arial"/>
              <a:buChar char="•"/>
            </a:pPr>
            <a:r>
              <a:rPr lang="en-US" sz="3999">
                <a:solidFill>
                  <a:srgbClr val="FFFFFF"/>
                </a:solidFill>
                <a:latin typeface="Garet"/>
              </a:rPr>
              <a:t>Super Premium Price</a:t>
            </a:r>
          </a:p>
        </p:txBody>
      </p:sp>
      <p:sp>
        <p:nvSpPr>
          <p:cNvPr id="13" name="TextBox 13"/>
          <p:cNvSpPr txBox="1"/>
          <p:nvPr/>
        </p:nvSpPr>
        <p:spPr>
          <a:xfrm>
            <a:off x="0" y="3430911"/>
            <a:ext cx="3359762" cy="799090"/>
          </a:xfrm>
          <a:prstGeom prst="rect">
            <a:avLst/>
          </a:prstGeom>
        </p:spPr>
        <p:txBody>
          <a:bodyPr lIns="0" tIns="0" rIns="0" bIns="0" rtlCol="0" anchor="t">
            <a:spAutoFit/>
          </a:bodyPr>
          <a:lstStyle/>
          <a:p>
            <a:pPr algn="ctr">
              <a:lnSpc>
                <a:spcPts val="3147"/>
              </a:lnSpc>
            </a:pPr>
            <a:r>
              <a:rPr lang="en-US" sz="3116">
                <a:solidFill>
                  <a:srgbClr val="43B4BE"/>
                </a:solidFill>
                <a:latin typeface="Garet"/>
              </a:rPr>
              <a:t>Category </a:t>
            </a:r>
          </a:p>
          <a:p>
            <a:pPr algn="ctr">
              <a:lnSpc>
                <a:spcPts val="3147"/>
              </a:lnSpc>
            </a:pPr>
            <a:r>
              <a:rPr lang="en-US" sz="3116">
                <a:solidFill>
                  <a:srgbClr val="43B4BE"/>
                </a:solidFill>
                <a:latin typeface="Garet"/>
              </a:rPr>
              <a:t>Segment</a:t>
            </a:r>
          </a:p>
        </p:txBody>
      </p:sp>
      <p:grpSp>
        <p:nvGrpSpPr>
          <p:cNvPr id="14" name="Group 14"/>
          <p:cNvGrpSpPr/>
          <p:nvPr/>
        </p:nvGrpSpPr>
        <p:grpSpPr>
          <a:xfrm>
            <a:off x="2530458" y="5986660"/>
            <a:ext cx="7631167" cy="3103618"/>
            <a:chExt cx="8835954" cy="3593608"/>
          </a:xfrm>
        </p:grpSpPr>
        <p:sp>
          <p:nvSpPr>
            <p:cNvPr id="15" name="Freeform 15"/>
            <p:cNvSpPr/>
            <p:nvPr/>
          </p:nvSpPr>
          <p:spPr>
            <a:xfrm>
              <a:off x="0" y="0"/>
              <a:ext cx="8835954" cy="3593608"/>
            </a:xfrm>
            <a:custGeom>
              <a:rect l="l" t="t" r="r" b="b"/>
              <a:pathLst>
                <a:path w="8835954" h="3593607">
                  <a:moveTo>
                    <a:pt x="8711494" y="3593608"/>
                  </a:moveTo>
                  <a:lnTo>
                    <a:pt x="124460" y="3593608"/>
                  </a:lnTo>
                  <a:cubicBezTo>
                    <a:pt x="55880" y="3593608"/>
                    <a:pt x="0" y="3537728"/>
                    <a:pt x="0" y="3469148"/>
                  </a:cubicBezTo>
                  <a:lnTo>
                    <a:pt x="0" y="124460"/>
                  </a:lnTo>
                  <a:cubicBezTo>
                    <a:pt x="0" y="55880"/>
                    <a:pt x="55880" y="0"/>
                    <a:pt x="124460" y="0"/>
                  </a:cubicBezTo>
                  <a:lnTo>
                    <a:pt x="8711494" y="0"/>
                  </a:lnTo>
                  <a:cubicBezTo>
                    <a:pt x="8780074" y="0"/>
                    <a:pt x="8835954" y="55880"/>
                    <a:pt x="8835954" y="124460"/>
                  </a:cubicBezTo>
                  <a:lnTo>
                    <a:pt x="8835954" y="3469148"/>
                  </a:lnTo>
                  <a:cubicBezTo>
                    <a:pt x="8835954" y="3537728"/>
                    <a:pt x="8780074" y="3593608"/>
                    <a:pt x="8711494" y="3593608"/>
                  </a:cubicBezTo>
                  <a:close/>
                </a:path>
              </a:pathLst>
            </a:custGeom>
            <a:solidFill>
              <a:srgbClr val="B83E29">
                <a:alpha val="82745"/>
              </a:srgbClr>
            </a:solidFill>
          </p:spPr>
          <p:txBody>
            <a:bodyPr/>
            <a:lstStyle/>
            <a:p/>
          </p:txBody>
        </p:sp>
      </p:grpSp>
      <p:grpSp>
        <p:nvGrpSpPr>
          <p:cNvPr id="16" name="Group 16"/>
          <p:cNvGrpSpPr/>
          <p:nvPr/>
        </p:nvGrpSpPr>
        <p:grpSpPr>
          <a:xfrm rot="5400000">
            <a:off x="1294469" y="5611122"/>
            <a:ext cx="918189" cy="3507127"/>
            <a:chExt cx="3130550" cy="11957493"/>
          </a:xfrm>
        </p:grpSpPr>
        <p:sp>
          <p:nvSpPr>
            <p:cNvPr id="17" name="Freeform 17"/>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8" name="TextBox 18"/>
          <p:cNvSpPr txBox="1"/>
          <p:nvPr/>
        </p:nvSpPr>
        <p:spPr>
          <a:xfrm>
            <a:off x="3784701" y="6465319"/>
            <a:ext cx="5887245" cy="2079626"/>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Garet"/>
              </a:rPr>
              <a:t>Glass</a:t>
            </a:r>
          </a:p>
          <a:p>
            <a:pPr marL="863595" lvl="1" indent="-431797">
              <a:lnSpc>
                <a:spcPts val="5599"/>
              </a:lnSpc>
              <a:buFont typeface="Arial"/>
              <a:buChar char="•"/>
            </a:pPr>
            <a:r>
              <a:rPr lang="en-US" sz="3999">
                <a:solidFill>
                  <a:srgbClr val="FFFFFF"/>
                </a:solidFill>
                <a:latin typeface="Garet"/>
              </a:rPr>
              <a:t>Metal Can</a:t>
            </a:r>
          </a:p>
          <a:p>
            <a:pPr marL="863595" lvl="1" indent="-431797">
              <a:lnSpc>
                <a:spcPts val="5599"/>
              </a:lnSpc>
              <a:buFont typeface="Arial"/>
              <a:buChar char="•"/>
            </a:pPr>
            <a:r>
              <a:rPr lang="en-US" sz="3999">
                <a:solidFill>
                  <a:srgbClr val="FFFFFF"/>
                </a:solidFill>
                <a:latin typeface="Garet"/>
              </a:rPr>
              <a:t>Others</a:t>
            </a:r>
          </a:p>
        </p:txBody>
      </p:sp>
      <p:sp>
        <p:nvSpPr>
          <p:cNvPr id="19" name="TextBox 19"/>
          <p:cNvSpPr txBox="1"/>
          <p:nvPr/>
        </p:nvSpPr>
        <p:spPr>
          <a:xfrm>
            <a:off x="57127" y="7078442"/>
            <a:ext cx="3148846" cy="745338"/>
          </a:xfrm>
          <a:prstGeom prst="rect">
            <a:avLst/>
          </a:prstGeom>
        </p:spPr>
        <p:txBody>
          <a:bodyPr lIns="0" tIns="0" rIns="0" bIns="0" rtlCol="0" anchor="t">
            <a:spAutoFit/>
          </a:bodyPr>
          <a:lstStyle/>
          <a:p>
            <a:pPr algn="ctr">
              <a:lnSpc>
                <a:spcPts val="2949"/>
              </a:lnSpc>
            </a:pPr>
            <a:r>
              <a:rPr lang="en-US" sz="2920">
                <a:solidFill>
                  <a:srgbClr val="43B4BE"/>
                </a:solidFill>
                <a:latin typeface="Garet"/>
              </a:rPr>
              <a:t>Distribution Channel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sp>
        <p:nvSpPr>
          <p:cNvPr id="3" name="Freeform 3"/>
          <p:cNvSpPr/>
          <p:nvPr/>
        </p:nvSpPr>
        <p:spPr>
          <a:xfrm>
            <a:off x="-26513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Freeform 4"/>
          <p:cNvSpPr/>
          <p:nvPr/>
        </p:nvSpPr>
        <p:spPr>
          <a:xfrm>
            <a:off x="-531005" y="1042042"/>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4">
              <a:extLst>
                <a:ext uri="{96DAC541-7B7A-43D3-8B79-37D633B846F1}">
                  <asvg:svgBlip xmlns:asvg="http://schemas.microsoft.com/office/drawing/2016/SVG/main" r:embed="rId6"/>
                </a:ext>
              </a:extLst>
            </a:blip>
            <a:stretch>
              <a:fillRect/>
            </a:stretch>
          </a:blipFill>
        </p:spPr>
        <p:txBody>
          <a:bodyPr/>
          <a:lstStyle/>
          <a:p/>
        </p:txBody>
      </p:sp>
      <p:pic>
        <p:nvPicPr>
          <p:cNvPr id="5" name="Picture 5"/>
          <p:cNvPicPr>
            <a:picLocks noChangeAspect="1"/>
          </p:cNvPicPr>
          <p:nvPr/>
        </p:nvPicPr>
        <p:blipFill>
          <a:blip r:embed="rId5"/>
          <a:srcRect l="36500" t="25150" r="38480" b="21038"/>
          <a:stretch>
            <a:fillRect/>
          </a:stretch>
        </p:blipFill>
        <p:spPr>
          <a:xfrm>
            <a:off x="0" y="0"/>
            <a:ext cx="1542502" cy="1866155"/>
          </a:xfrm>
          <a:prstGeom prst="rect">
            <a:avLst/>
          </a:prstGeom>
        </p:spPr>
      </p:pic>
      <p:sp>
        <p:nvSpPr>
          <p:cNvPr id="6" name="TextBox 6"/>
          <p:cNvSpPr txBox="1"/>
          <p:nvPr/>
        </p:nvSpPr>
        <p:spPr>
          <a:xfrm>
            <a:off x="9466195" y="5506509"/>
            <a:ext cx="8291545" cy="2282825"/>
          </a:xfrm>
          <a:prstGeom prst="rect">
            <a:avLst/>
          </a:prstGeom>
        </p:spPr>
        <p:txBody>
          <a:bodyPr lIns="0" tIns="0" rIns="0" bIns="0" rtlCol="0" anchor="t">
            <a:spAutoFit/>
          </a:bodyPr>
          <a:lstStyle/>
          <a:p>
            <a:pPr>
              <a:lnSpc>
                <a:spcPts val="5949"/>
              </a:lnSpc>
            </a:pPr>
            <a:r>
              <a:rPr lang="en-US" sz="4999" spc="159">
                <a:solidFill>
                  <a:srgbClr val="000000"/>
                </a:solidFill>
                <a:latin typeface="Arimo"/>
              </a:rPr>
              <a:t>North America Organic Beer Market Revenue share for 2024 is </a:t>
            </a:r>
            <a:r>
              <a:rPr lang="en-US" sz="4999" spc="159">
                <a:solidFill>
                  <a:srgbClr val="B83E29"/>
                </a:solidFill>
                <a:latin typeface="Arimo Bold"/>
              </a:rPr>
              <a:t>40%</a:t>
            </a:r>
          </a:p>
        </p:txBody>
      </p:sp>
      <p:sp>
        <p:nvSpPr>
          <p:cNvPr id="7" name="TextBox 7"/>
          <p:cNvSpPr txBox="1"/>
          <p:nvPr/>
        </p:nvSpPr>
        <p:spPr>
          <a:xfrm>
            <a:off x="3152809" y="3907156"/>
            <a:ext cx="4016812" cy="1236344"/>
          </a:xfrm>
          <a:prstGeom prst="rect">
            <a:avLst/>
          </a:prstGeom>
        </p:spPr>
        <p:txBody>
          <a:bodyPr lIns="0" tIns="0" rIns="0" bIns="0" rtlCol="0" anchor="t">
            <a:spAutoFit/>
          </a:bodyPr>
          <a:lstStyle/>
          <a:p>
            <a:pPr algn="ctr">
              <a:lnSpc>
                <a:spcPts val="4814"/>
              </a:lnSpc>
            </a:pPr>
            <a:r>
              <a:rPr lang="en-US" sz="4499">
                <a:solidFill>
                  <a:srgbClr val="000000"/>
                </a:solidFill>
                <a:latin typeface="Canva Sans"/>
              </a:rPr>
              <a:t>North America</a:t>
            </a:r>
          </a:p>
          <a:p>
            <a:pPr algn="ctr">
              <a:lnSpc>
                <a:spcPts val="4814"/>
              </a:lnSpc>
            </a:pPr>
            <a:r>
              <a:rPr lang="en-US" sz="4499">
                <a:solidFill>
                  <a:srgbClr val="000000"/>
                </a:solidFill>
                <a:latin typeface="Canva Sans"/>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EDB523">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83922"/>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EDB523">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83922"/>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EDB523">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98081"/>
            <a:ext cx="2506553" cy="578409"/>
          </a:xfrm>
          <a:prstGeom prst="rect">
            <a:avLst/>
          </a:prstGeom>
        </p:spPr>
        <p:txBody>
          <a:bodyPr lIns="0" tIns="0" rIns="0" bIns="0" rtlCol="0" anchor="t">
            <a:spAutoFit/>
          </a:bodyPr>
          <a:lstStyle/>
          <a:p>
            <a:pPr algn="ctr">
              <a:lnSpc>
                <a:spcPts val="4869"/>
              </a:lnSpc>
              <a:spcBef>
                <a:spcPct val="0"/>
              </a:spcBef>
            </a:pPr>
            <a:r>
              <a:rPr lang="en-US" sz="3477" spc="111">
                <a:solidFill>
                  <a:srgbClr val="000000"/>
                </a:solidFill>
                <a:latin typeface="Garet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Garet Bold"/>
              </a:rPr>
              <a:t>Restraints</a:t>
            </a:r>
          </a:p>
        </p:txBody>
      </p:sp>
      <p:sp>
        <p:nvSpPr>
          <p:cNvPr id="18" name="TextBox 18"/>
          <p:cNvSpPr txBox="1"/>
          <p:nvPr/>
        </p:nvSpPr>
        <p:spPr>
          <a:xfrm>
            <a:off x="6542365" y="1689486"/>
            <a:ext cx="7643613" cy="3276600"/>
          </a:xfrm>
          <a:prstGeom prst="rect">
            <a:avLst/>
          </a:prstGeom>
        </p:spPr>
        <p:txBody>
          <a:bodyPr lIns="0" tIns="0" rIns="0" bIns="0" rtlCol="0" anchor="t">
            <a:spAutoFit/>
          </a:bodyPr>
          <a:lstStyle/>
          <a:p>
            <a:pPr marL="755652" lvl="1" indent="-377826">
              <a:lnSpc>
                <a:spcPts val="3675"/>
              </a:lnSpc>
              <a:buFont typeface="Arial"/>
              <a:buChar char="•"/>
            </a:pPr>
            <a:r>
              <a:rPr lang="en-US" sz="3500" spc="112">
                <a:solidFill>
                  <a:srgbClr val="FFFFFF"/>
                </a:solidFill>
                <a:latin typeface="Garet"/>
              </a:rPr>
              <a:t>Growing Environmental Awareness among Consumers to Increase the Demand Globally</a:t>
            </a:r>
          </a:p>
          <a:p>
            <a:pPr marL="755652" lvl="1" indent="-377826">
              <a:lnSpc>
                <a:spcPts val="3675"/>
              </a:lnSpc>
              <a:buFont typeface="Arial"/>
              <a:buChar char="•"/>
            </a:pPr>
            <a:r>
              <a:rPr lang="en-US" sz="3500" spc="112">
                <a:solidFill>
                  <a:srgbClr val="FFFFFF"/>
                </a:solidFill>
                <a:latin typeface="Garet"/>
              </a:rPr>
              <a:t>Changing Consumer Preferences to Propel Market Growth</a:t>
            </a:r>
          </a:p>
        </p:txBody>
      </p:sp>
      <p:sp>
        <p:nvSpPr>
          <p:cNvPr id="19" name="TextBox 19"/>
          <p:cNvSpPr txBox="1"/>
          <p:nvPr/>
        </p:nvSpPr>
        <p:spPr>
          <a:xfrm>
            <a:off x="6765150" y="6491185"/>
            <a:ext cx="7704979" cy="942975"/>
          </a:xfrm>
          <a:prstGeom prst="rect">
            <a:avLst/>
          </a:prstGeom>
        </p:spPr>
        <p:txBody>
          <a:bodyPr lIns="0" tIns="0" rIns="0" bIns="0" rtlCol="0" anchor="t">
            <a:spAutoFit/>
          </a:bodyPr>
          <a:lstStyle/>
          <a:p>
            <a:pPr>
              <a:lnSpc>
                <a:spcPts val="3675"/>
              </a:lnSpc>
            </a:pPr>
            <a:r>
              <a:rPr lang="en-US" sz="3500" spc="112">
                <a:solidFill>
                  <a:srgbClr val="000000"/>
                </a:solidFill>
                <a:latin typeface="Garet"/>
              </a:rPr>
              <a:t>High Production Costs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r="-13207"/>
            </a:stretch>
          </a:blipFill>
        </p:spPr>
        <p:txBody>
          <a:bodyPr/>
          <a:lstStyle/>
          <a:p/>
        </p:txBody>
      </p:sp>
      <p:pic>
        <p:nvPicPr>
          <p:cNvPr id="3" name="Picture 3"/>
          <p:cNvPicPr>
            <a:picLocks noChangeAspect="1"/>
          </p:cNvPicPr>
          <p:nvPr/>
        </p:nvPicPr>
        <p:blipFill>
          <a:blip r:embed="rId3"/>
          <a:srcRect l="36500" t="25150" r="38480" b="21038"/>
          <a:stretch>
            <a:fillRect/>
          </a:stretch>
        </p:blipFill>
        <p:spPr>
          <a:xfrm>
            <a:off x="0" y="0"/>
            <a:ext cx="1804623" cy="2183275"/>
          </a:xfrm>
          <a:prstGeom prst="rect">
            <a:avLst/>
          </a:prstGeom>
        </p:spPr>
      </p:pic>
      <p:sp>
        <p:nvSpPr>
          <p:cNvPr id="4" name="TextBox 4"/>
          <p:cNvSpPr txBox="1"/>
          <p:nvPr/>
        </p:nvSpPr>
        <p:spPr>
          <a:xfrm>
            <a:off x="1956655" y="715962"/>
            <a:ext cx="10528187" cy="767080"/>
          </a:xfrm>
          <a:prstGeom prst="rect">
            <a:avLst/>
          </a:prstGeom>
        </p:spPr>
        <p:txBody>
          <a:bodyPr lIns="0" tIns="0" rIns="0" bIns="0" rtlCol="0" anchor="t">
            <a:spAutoFit/>
          </a:bodyPr>
          <a:lstStyle/>
          <a:p>
            <a:pPr algn="ctr">
              <a:lnSpc>
                <a:spcPts val="5885"/>
              </a:lnSpc>
            </a:pPr>
            <a:r>
              <a:rPr lang="en-US" sz="5500">
                <a:solidFill>
                  <a:srgbClr val="FFFFFF"/>
                </a:solidFill>
                <a:latin typeface="Garet"/>
              </a:rPr>
              <a:t>AUTHOR'S PERSPECTIVE</a:t>
            </a:r>
          </a:p>
        </p:txBody>
      </p:sp>
      <p:sp>
        <p:nvSpPr>
          <p:cNvPr id="5" name="TextBox 5"/>
          <p:cNvSpPr txBox="1"/>
          <p:nvPr/>
        </p:nvSpPr>
        <p:spPr>
          <a:xfrm>
            <a:off x="185591" y="2291257"/>
            <a:ext cx="11818830" cy="7397750"/>
          </a:xfrm>
          <a:prstGeom prst="rect">
            <a:avLst/>
          </a:prstGeom>
        </p:spPr>
        <p:txBody>
          <a:bodyPr lIns="0" tIns="0" rIns="0" bIns="0" rtlCol="0" anchor="t">
            <a:spAutoFit/>
          </a:bodyPr>
          <a:lstStyle/>
          <a:p>
            <a:pPr marL="755647" lvl="1" indent="-377824">
              <a:lnSpc>
                <a:spcPts val="4899"/>
              </a:lnSpc>
              <a:buFont typeface="Arial"/>
              <a:buChar char="•"/>
            </a:pPr>
            <a:r>
              <a:rPr lang="en-US" sz="3499">
                <a:solidFill>
                  <a:srgbClr val="FFFFFF"/>
                </a:solidFill>
                <a:latin typeface="Garet"/>
              </a:rPr>
              <a:t>The global Organic beer market will expand significantly by 7.90% CAGR between 2024 to 2031.</a:t>
            </a:r>
          </a:p>
          <a:p>
            <a:pPr marL="755647" lvl="1" indent="-377824">
              <a:lnSpc>
                <a:spcPts val="4899"/>
              </a:lnSpc>
              <a:buFont typeface="Arial"/>
              <a:buChar char="•"/>
            </a:pPr>
            <a:r>
              <a:rPr lang="en-US" sz="3499">
                <a:solidFill>
                  <a:srgbClr val="FFFFFF"/>
                </a:solidFill>
                <a:latin typeface="Garet"/>
              </a:rPr>
              <a:t> Lager is the dominating category. </a:t>
            </a:r>
          </a:p>
          <a:p>
            <a:pPr marL="755647" lvl="1" indent="-377824">
              <a:lnSpc>
                <a:spcPts val="4899"/>
              </a:lnSpc>
              <a:buFont typeface="Arial"/>
              <a:buChar char="•"/>
            </a:pPr>
            <a:r>
              <a:rPr lang="en-US" sz="3499">
                <a:solidFill>
                  <a:srgbClr val="FFFFFF"/>
                </a:solidFill>
                <a:latin typeface="Garet"/>
              </a:rPr>
              <a:t>They are known for their crisp, clean taste and are fermented at cooler temperatures using bottom-fermenting yeast strains, resulting in a smooth finish. </a:t>
            </a:r>
          </a:p>
          <a:p>
            <a:pPr marL="755647" lvl="1" indent="-377824">
              <a:lnSpc>
                <a:spcPts val="4899"/>
              </a:lnSpc>
              <a:buFont typeface="Arial"/>
              <a:buChar char="•"/>
            </a:pPr>
            <a:r>
              <a:rPr lang="en-US" sz="3499">
                <a:solidFill>
                  <a:srgbClr val="FFFFFF"/>
                </a:solidFill>
                <a:latin typeface="Garet"/>
              </a:rPr>
              <a:t>Cereal grains dominate the category. </a:t>
            </a:r>
          </a:p>
          <a:p>
            <a:pPr marL="755647" lvl="1" indent="-377824">
              <a:lnSpc>
                <a:spcPts val="4899"/>
              </a:lnSpc>
              <a:buFont typeface="Arial"/>
              <a:buChar char="•"/>
            </a:pPr>
            <a:r>
              <a:rPr lang="en-US" sz="3499">
                <a:solidFill>
                  <a:srgbClr val="FFFFFF"/>
                </a:solidFill>
                <a:latin typeface="Garet"/>
              </a:rPr>
              <a:t>These grains are the primary sources of fermentable sugars, contributing to the flavor, aroma, and character of organic beers.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pic>
        <p:nvPicPr>
          <p:cNvPr id="3" name="Picture 3"/>
          <p:cNvPicPr>
            <a:picLocks noChangeAspect="1"/>
          </p:cNvPicPr>
          <p:nvPr/>
        </p:nvPicPr>
        <p:blipFill>
          <a:blip r:embed="rId3"/>
          <a:srcRect l="36500" t="25150" r="38480" b="21038"/>
          <a:stretch>
            <a:fillRect/>
          </a:stretch>
        </p:blipFill>
        <p:spPr>
          <a:xfrm>
            <a:off x="0" y="-25212"/>
            <a:ext cx="1472293" cy="1781215"/>
          </a:xfrm>
          <a:prstGeom prst="rect">
            <a:avLst/>
          </a:prstGeom>
        </p:spPr>
      </p:pic>
      <p:sp>
        <p:nvSpPr>
          <p:cNvPr id="4" name="Freeform 4"/>
          <p:cNvSpPr/>
          <p:nvPr/>
        </p:nvSpPr>
        <p:spPr>
          <a:xfrm>
            <a:off x="159266" y="2189543"/>
            <a:ext cx="5568184" cy="1528385"/>
          </a:xfrm>
          <a:custGeom>
            <a:rect l="l" t="t" r="r" b="b"/>
            <a:pathLst>
              <a:path w="5568184" h="1528385">
                <a:moveTo>
                  <a:pt x="0" y="0"/>
                </a:moveTo>
                <a:lnTo>
                  <a:pt x="5568184" y="0"/>
                </a:lnTo>
                <a:lnTo>
                  <a:pt x="5568184" y="1528386"/>
                </a:lnTo>
                <a:lnTo>
                  <a:pt x="0" y="1528386"/>
                </a:lnTo>
                <a:lnTo>
                  <a:pt x="0" y="0"/>
                </a:lnTo>
                <a:close/>
              </a:path>
            </a:pathLst>
          </a:custGeom>
          <a:blipFill>
            <a:blip r:embed="rId4"/>
            <a:stretch>
              <a:fillRect t="-49950" b="-52448"/>
            </a:stretch>
          </a:blipFill>
        </p:spPr>
        <p:txBody>
          <a:bodyPr/>
          <a:lstStyle/>
          <a:p/>
        </p:txBody>
      </p:sp>
      <p:sp>
        <p:nvSpPr>
          <p:cNvPr id="5" name="Freeform 5"/>
          <p:cNvSpPr/>
          <p:nvPr/>
        </p:nvSpPr>
        <p:spPr>
          <a:xfrm>
            <a:off x="6335626" y="1791727"/>
            <a:ext cx="5616748" cy="2377875"/>
          </a:xfrm>
          <a:custGeom>
            <a:rect l="l" t="t" r="r" b="b"/>
            <a:pathLst>
              <a:path w="5616748" h="2377875">
                <a:moveTo>
                  <a:pt x="0" y="0"/>
                </a:moveTo>
                <a:lnTo>
                  <a:pt x="5616748" y="0"/>
                </a:lnTo>
                <a:lnTo>
                  <a:pt x="5616748" y="2377875"/>
                </a:lnTo>
                <a:lnTo>
                  <a:pt x="0" y="2377875"/>
                </a:lnTo>
                <a:lnTo>
                  <a:pt x="0" y="0"/>
                </a:lnTo>
                <a:close/>
              </a:path>
            </a:pathLst>
          </a:custGeom>
          <a:blipFill>
            <a:blip r:embed="rId5"/>
            <a:stretch>
              <a:fillRect/>
            </a:stretch>
          </a:blipFill>
        </p:spPr>
        <p:txBody>
          <a:bodyPr/>
          <a:lstStyle/>
          <a:p/>
        </p:txBody>
      </p:sp>
      <p:sp>
        <p:nvSpPr>
          <p:cNvPr id="6" name="Freeform 6"/>
          <p:cNvSpPr/>
          <p:nvPr/>
        </p:nvSpPr>
        <p:spPr>
          <a:xfrm>
            <a:off x="490529" y="3898947"/>
            <a:ext cx="4905659" cy="2014549"/>
          </a:xfrm>
          <a:custGeom>
            <a:rect l="l" t="t" r="r" b="b"/>
            <a:pathLst>
              <a:path w="4905659" h="2014549">
                <a:moveTo>
                  <a:pt x="0" y="0"/>
                </a:moveTo>
                <a:lnTo>
                  <a:pt x="4905659" y="0"/>
                </a:lnTo>
                <a:lnTo>
                  <a:pt x="4905659" y="2014549"/>
                </a:lnTo>
                <a:lnTo>
                  <a:pt x="0" y="2014549"/>
                </a:lnTo>
                <a:lnTo>
                  <a:pt x="0" y="0"/>
                </a:lnTo>
                <a:close/>
              </a:path>
            </a:pathLst>
          </a:custGeom>
          <a:blipFill>
            <a:blip r:embed="rId6"/>
            <a:stretch>
              <a:fillRect l="-2507" t="-3816" r="-2821" b="-10687"/>
            </a:stretch>
          </a:blipFill>
        </p:spPr>
        <p:txBody>
          <a:bodyPr/>
          <a:lstStyle/>
          <a:p/>
        </p:txBody>
      </p:sp>
      <p:sp>
        <p:nvSpPr>
          <p:cNvPr id="7" name="Freeform 7"/>
          <p:cNvSpPr/>
          <p:nvPr/>
        </p:nvSpPr>
        <p:spPr>
          <a:xfrm>
            <a:off x="6138551" y="4407727"/>
            <a:ext cx="5486158" cy="1509505"/>
          </a:xfrm>
          <a:custGeom>
            <a:rect l="l" t="t" r="r" b="b"/>
            <a:pathLst>
              <a:path w="5486158" h="1509505">
                <a:moveTo>
                  <a:pt x="0" y="0"/>
                </a:moveTo>
                <a:lnTo>
                  <a:pt x="5486158" y="0"/>
                </a:lnTo>
                <a:lnTo>
                  <a:pt x="5486158" y="1509505"/>
                </a:lnTo>
                <a:lnTo>
                  <a:pt x="0" y="1509505"/>
                </a:lnTo>
                <a:lnTo>
                  <a:pt x="0" y="0"/>
                </a:lnTo>
                <a:close/>
              </a:path>
            </a:pathLst>
          </a:custGeom>
          <a:blipFill>
            <a:blip r:embed="rId7"/>
            <a:stretch>
              <a:fillRect l="-7988" t="-46236" r="-6804" b="-49462"/>
            </a:stretch>
          </a:blipFill>
        </p:spPr>
        <p:txBody>
          <a:bodyPr/>
          <a:lstStyle/>
          <a:p/>
        </p:txBody>
      </p:sp>
      <p:sp>
        <p:nvSpPr>
          <p:cNvPr id="8" name="Freeform 8"/>
          <p:cNvSpPr/>
          <p:nvPr/>
        </p:nvSpPr>
        <p:spPr>
          <a:xfrm>
            <a:off x="357965" y="6692068"/>
            <a:ext cx="4485530" cy="1869249"/>
          </a:xfrm>
          <a:custGeom>
            <a:rect l="l" t="t" r="r" b="b"/>
            <a:pathLst>
              <a:path w="4485530" h="1869248">
                <a:moveTo>
                  <a:pt x="0" y="0"/>
                </a:moveTo>
                <a:lnTo>
                  <a:pt x="4485530" y="0"/>
                </a:lnTo>
                <a:lnTo>
                  <a:pt x="4485530" y="1869248"/>
                </a:lnTo>
                <a:lnTo>
                  <a:pt x="0" y="1869248"/>
                </a:lnTo>
                <a:lnTo>
                  <a:pt x="0" y="0"/>
                </a:lnTo>
                <a:close/>
              </a:path>
            </a:pathLst>
          </a:custGeom>
          <a:blipFill>
            <a:blip r:embed="rId8"/>
            <a:stretch>
              <a:fillRect l="-5302" t="-13247" r="-3787" b="-13329"/>
            </a:stretch>
          </a:blipFill>
        </p:spPr>
        <p:txBody>
          <a:bodyPr/>
          <a:lstStyle/>
          <a:p/>
        </p:txBody>
      </p:sp>
      <p:sp>
        <p:nvSpPr>
          <p:cNvPr id="9" name="Freeform 9"/>
          <p:cNvSpPr/>
          <p:nvPr/>
        </p:nvSpPr>
        <p:spPr>
          <a:xfrm>
            <a:off x="357965" y="8999466"/>
            <a:ext cx="7331339" cy="911437"/>
          </a:xfrm>
          <a:custGeom>
            <a:rect l="l" t="t" r="r" b="b"/>
            <a:pathLst>
              <a:path w="7331339" h="911437">
                <a:moveTo>
                  <a:pt x="0" y="0"/>
                </a:moveTo>
                <a:lnTo>
                  <a:pt x="7331339" y="0"/>
                </a:lnTo>
                <a:lnTo>
                  <a:pt x="7331339" y="911437"/>
                </a:lnTo>
                <a:lnTo>
                  <a:pt x="0" y="911437"/>
                </a:lnTo>
                <a:lnTo>
                  <a:pt x="0" y="0"/>
                </a:lnTo>
                <a:close/>
              </a:path>
            </a:pathLst>
          </a:custGeom>
          <a:blipFill>
            <a:blip r:embed="rId9"/>
            <a:stretch>
              <a:fillRect/>
            </a:stretch>
          </a:blipFill>
        </p:spPr>
        <p:txBody>
          <a:bodyPr/>
          <a:lstStyle/>
          <a:p/>
        </p:txBody>
      </p:sp>
      <p:sp>
        <p:nvSpPr>
          <p:cNvPr id="10" name="Freeform 10"/>
          <p:cNvSpPr/>
          <p:nvPr/>
        </p:nvSpPr>
        <p:spPr>
          <a:xfrm>
            <a:off x="5715833" y="6545882"/>
            <a:ext cx="5274289" cy="1819630"/>
          </a:xfrm>
          <a:custGeom>
            <a:rect l="l" t="t" r="r" b="b"/>
            <a:pathLst>
              <a:path w="5274289" h="1819630">
                <a:moveTo>
                  <a:pt x="0" y="0"/>
                </a:moveTo>
                <a:lnTo>
                  <a:pt x="5274289" y="0"/>
                </a:lnTo>
                <a:lnTo>
                  <a:pt x="5274289" y="1819630"/>
                </a:lnTo>
                <a:lnTo>
                  <a:pt x="0" y="1819630"/>
                </a:lnTo>
                <a:lnTo>
                  <a:pt x="0" y="0"/>
                </a:lnTo>
                <a:close/>
              </a:path>
            </a:pathLst>
          </a:custGeom>
          <a:blipFill>
            <a:blip r:embed="rId10"/>
            <a:stretch>
              <a:fillRect/>
            </a:stretch>
          </a:blipFill>
        </p:spPr>
        <p:txBody>
          <a:bodyPr/>
          <a:lstStyle/>
          <a:p/>
        </p:txBody>
      </p:sp>
      <p:sp>
        <p:nvSpPr>
          <p:cNvPr id="11" name="TextBox 11"/>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Garet"/>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j7kbshw"/>
              </a:rPr>
              <a:t>https://tinyurl.com/yj7kbshw</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Organic Beer Market Report 2024</dc:title>
  <cp:lastModifiedBy>decipher market</cp:lastModifiedBy>
  <cp:revision>2</cp:revision>
  <dcterms:created xsi:type="dcterms:W3CDTF">2006-08-16T00:00:00Z</dcterms:created>
  <dcterms:modified xsi:type="dcterms:W3CDTF">2024-04-19T11:24:07Z</dcterms:modified>
</cp:coreProperties>
</file>