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mr4c35ph"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sp>
        <p:nvSpPr>
          <p:cNvPr id="3" name="TextBox 3"/>
          <p:cNvSpPr txBox="1"/>
          <p:nvPr/>
        </p:nvSpPr>
        <p:spPr>
          <a:xfrm>
            <a:off x="768877" y="9411192"/>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314522" y="3760342"/>
            <a:ext cx="15687478" cy="2821285"/>
          </a:xfrm>
          <a:prstGeom prst="rect">
            <a:avLst/>
          </a:prstGeom>
        </p:spPr>
        <p:txBody>
          <a:bodyPr wrap="square" lIns="0" tIns="0" rIns="0" bIns="0" rtlCol="0" anchor="t">
            <a:spAutoFit/>
          </a:bodyPr>
          <a:lstStyle/>
          <a:p>
            <a:pPr>
              <a:lnSpc>
                <a:spcPts val="5488"/>
              </a:lnSpc>
            </a:pPr>
            <a:r>
              <a:rPr lang="en-US" sz="5600">
                <a:solidFill>
                  <a:srgbClr val="000000"/>
                </a:solidFill>
                <a:latin typeface="Arimo"/>
              </a:rPr>
              <a:t>GLOBAL </a:t>
            </a:r>
          </a:p>
          <a:p>
            <a:pPr>
              <a:lnSpc>
                <a:spcPts val="5488"/>
              </a:lnSpc>
            </a:pPr>
            <a:r>
              <a:rPr lang="en-US" sz="5600">
                <a:solidFill>
                  <a:srgbClr val="000000"/>
                </a:solidFill>
                <a:latin typeface="Arimo"/>
              </a:rPr>
              <a:t>ORGANIC AVOCADO OIL </a:t>
            </a:r>
          </a:p>
          <a:p>
            <a:pPr>
              <a:lnSpc>
                <a:spcPts val="5488"/>
              </a:lnSpc>
            </a:pPr>
            <a:r>
              <a:rPr lang="en-US" sz="5600">
                <a:solidFill>
                  <a:srgbClr val="000000"/>
                </a:solidFill>
                <a:latin typeface="Arimo"/>
              </a:rPr>
              <a:t>MARKET REPORT </a:t>
            </a:r>
          </a:p>
          <a:p>
            <a:pPr>
              <a:lnSpc>
                <a:spcPts val="5488"/>
              </a:lnSpc>
            </a:pPr>
            <a:r>
              <a:rPr lang="en-US" sz="5600">
                <a:solidFill>
                  <a:srgbClr val="000000"/>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781348" y="1558939"/>
            <a:ext cx="14725304" cy="7699361"/>
            <a:chExt cx="3878269" cy="2027815"/>
          </a:xfrm>
        </p:grpSpPr>
        <p:sp>
          <p:nvSpPr>
            <p:cNvPr id="4" name="Freeform 4"/>
            <p:cNvSpPr/>
            <p:nvPr/>
          </p:nvSpPr>
          <p:spPr>
            <a:xfrm>
              <a:off x="0" y="0"/>
              <a:ext cx="3878269" cy="2027815"/>
            </a:xfrm>
            <a:custGeom>
              <a:rect l="l" t="t" r="r" b="b"/>
              <a:pathLst>
                <a:path w="3878269" h="2027815">
                  <a:moveTo>
                    <a:pt x="0" y="0"/>
                  </a:moveTo>
                  <a:lnTo>
                    <a:pt x="3878269" y="0"/>
                  </a:lnTo>
                  <a:lnTo>
                    <a:pt x="3878269" y="2027815"/>
                  </a:lnTo>
                  <a:lnTo>
                    <a:pt x="0" y="2027815"/>
                  </a:lnTo>
                  <a:close/>
                </a:path>
              </a:pathLst>
            </a:custGeom>
            <a:solidFill>
              <a:srgbClr val="324D11">
                <a:alpha val="80000"/>
              </a:srgbClr>
            </a:solidFill>
          </p:spPr>
          <p:txBody>
            <a:bodyPr/>
            <a:lstStyle/>
            <a:p/>
          </p:txBody>
        </p:sp>
        <p:sp>
          <p:nvSpPr>
            <p:cNvPr id="5" name="TextBox 5"/>
            <p:cNvSpPr txBox="1"/>
            <p:nvPr/>
          </p:nvSpPr>
          <p:spPr>
            <a:xfrm>
              <a:off x="0" y="-38100"/>
              <a:ext cx="3878269" cy="206591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80096" y="1843632"/>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2065196" y="3012255"/>
            <a:ext cx="14157609" cy="53149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Organic avocado oil is a premium culinary and cosmetic product derived from the fruit of the avocado tree (Persia Americana). Produced through a process of cold-pressing ripe avocados, this oil retains its natural nutrients, antioxidants, and beneficial fatty acids, such as oleic acid, which are renowned for their health and beauty benefits. As an organic product, it is cultivated without synthetic pesticides, herbicides, or fertilizers, ensuring a pure and environmentally friendly final product. With its rich, buttery texture and mild flavour, organic avocado oil is prized for its versatility in cooking, skincare, and haircare applications, making it a popular choice among health-conscious consumers.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916" b="-4639"/>
            </a:stretch>
          </a:blipFill>
        </p:spPr>
        <p:txBody>
          <a:bodyPr/>
          <a:lstStyle/>
          <a:p/>
        </p:txBody>
      </p:sp>
      <p:grpSp>
        <p:nvGrpSpPr>
          <p:cNvPr id="3" name="Group 3"/>
          <p:cNvGrpSpPr/>
          <p:nvPr/>
        </p:nvGrpSpPr>
        <p:grpSpPr>
          <a:xfrm>
            <a:off x="326332" y="4407372"/>
            <a:ext cx="8753874" cy="2650228"/>
            <a:chExt cx="860407" cy="260488"/>
          </a:xfrm>
        </p:grpSpPr>
        <p:sp>
          <p:nvSpPr>
            <p:cNvPr id="4" name="Freeform 4"/>
            <p:cNvSpPr/>
            <p:nvPr/>
          </p:nvSpPr>
          <p:spPr>
            <a:xfrm>
              <a:off x="0" y="0"/>
              <a:ext cx="860407" cy="260488"/>
            </a:xfrm>
            <a:custGeom>
              <a:rect l="l" t="t" r="r" b="b"/>
              <a:pathLst>
                <a:path w="860407" h="260488">
                  <a:moveTo>
                    <a:pt x="88440" y="0"/>
                  </a:moveTo>
                  <a:lnTo>
                    <a:pt x="771967" y="0"/>
                  </a:lnTo>
                  <a:cubicBezTo>
                    <a:pt x="795423" y="0"/>
                    <a:pt x="817918" y="9318"/>
                    <a:pt x="834504" y="25903"/>
                  </a:cubicBezTo>
                  <a:cubicBezTo>
                    <a:pt x="851090" y="42489"/>
                    <a:pt x="860407" y="64984"/>
                    <a:pt x="860407" y="88440"/>
                  </a:cubicBezTo>
                  <a:lnTo>
                    <a:pt x="860407" y="172048"/>
                  </a:lnTo>
                  <a:cubicBezTo>
                    <a:pt x="860407" y="195503"/>
                    <a:pt x="851090" y="217998"/>
                    <a:pt x="834504" y="234584"/>
                  </a:cubicBezTo>
                  <a:cubicBezTo>
                    <a:pt x="817918" y="251170"/>
                    <a:pt x="795423" y="260488"/>
                    <a:pt x="771967" y="260488"/>
                  </a:cubicBezTo>
                  <a:lnTo>
                    <a:pt x="88440" y="260488"/>
                  </a:lnTo>
                  <a:cubicBezTo>
                    <a:pt x="64984" y="260488"/>
                    <a:pt x="42489" y="251170"/>
                    <a:pt x="25903" y="234584"/>
                  </a:cubicBezTo>
                  <a:cubicBezTo>
                    <a:pt x="9318" y="217998"/>
                    <a:pt x="0" y="195503"/>
                    <a:pt x="0" y="172048"/>
                  </a:cubicBezTo>
                  <a:lnTo>
                    <a:pt x="0" y="88440"/>
                  </a:lnTo>
                  <a:cubicBezTo>
                    <a:pt x="0" y="64984"/>
                    <a:pt x="9318" y="42489"/>
                    <a:pt x="25903" y="25903"/>
                  </a:cubicBezTo>
                  <a:cubicBezTo>
                    <a:pt x="42489" y="9318"/>
                    <a:pt x="64984" y="0"/>
                    <a:pt x="88440" y="0"/>
                  </a:cubicBezTo>
                  <a:close/>
                </a:path>
              </a:pathLst>
            </a:custGeom>
            <a:solidFill>
              <a:srgbClr val="324D11"/>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86690" y="4732998"/>
            <a:ext cx="2138152" cy="2135480"/>
          </a:xfrm>
          <a:custGeom>
            <a:rect l="l" t="t" r="r" b="b"/>
            <a:pathLst>
              <a:path w="2138152" h="2135480">
                <a:moveTo>
                  <a:pt x="0" y="0"/>
                </a:moveTo>
                <a:lnTo>
                  <a:pt x="2138152" y="0"/>
                </a:lnTo>
                <a:lnTo>
                  <a:pt x="2138152" y="2135480"/>
                </a:lnTo>
                <a:lnTo>
                  <a:pt x="0" y="2135480"/>
                </a:lnTo>
                <a:lnTo>
                  <a:pt x="0" y="0"/>
                </a:lnTo>
                <a:close/>
              </a:path>
            </a:pathLst>
          </a:custGeom>
          <a:blipFill>
            <a:blip r:embed="rId3"/>
            <a:stretch>
              <a:fillRect/>
            </a:stretch>
          </a:blipFill>
        </p:spPr>
        <p:txBody>
          <a:bodyPr/>
          <a:lstStyle/>
          <a:p/>
        </p:txBody>
      </p:sp>
      <p:grpSp>
        <p:nvGrpSpPr>
          <p:cNvPr id="7" name="Group 7"/>
          <p:cNvGrpSpPr/>
          <p:nvPr/>
        </p:nvGrpSpPr>
        <p:grpSpPr>
          <a:xfrm>
            <a:off x="636840" y="4647541"/>
            <a:ext cx="2106663" cy="210666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918560" y="5189619"/>
            <a:ext cx="1543222" cy="1293552"/>
          </a:xfrm>
          <a:prstGeom prst="rect">
            <a:avLst/>
          </a:prstGeom>
        </p:spPr>
        <p:txBody>
          <a:bodyPr lIns="0" tIns="0" rIns="0" bIns="0" rtlCol="0" anchor="t">
            <a:spAutoFit/>
          </a:bodyPr>
          <a:lstStyle/>
          <a:p>
            <a:pPr algn="ctr">
              <a:lnSpc>
                <a:spcPts val="3090"/>
              </a:lnSpc>
            </a:pPr>
            <a:r>
              <a:rPr lang="en-US" sz="4544">
                <a:solidFill>
                  <a:srgbClr val="1E3048"/>
                </a:solidFill>
                <a:latin typeface="Poppins Bold"/>
              </a:rPr>
              <a:t>2024- 2031</a:t>
            </a:r>
          </a:p>
        </p:txBody>
      </p:sp>
      <p:sp>
        <p:nvSpPr>
          <p:cNvPr id="14" name="TextBox 14"/>
          <p:cNvSpPr txBox="1"/>
          <p:nvPr/>
        </p:nvSpPr>
        <p:spPr>
          <a:xfrm>
            <a:off x="2743503" y="4747512"/>
            <a:ext cx="5881668" cy="1735659"/>
          </a:xfrm>
          <a:prstGeom prst="rect">
            <a:avLst/>
          </a:prstGeom>
        </p:spPr>
        <p:txBody>
          <a:bodyPr lIns="0" tIns="0" rIns="0" bIns="0" rtlCol="0" anchor="t">
            <a:spAutoFit/>
          </a:bodyPr>
          <a:lstStyle/>
          <a:p>
            <a:pPr algn="ctr">
              <a:lnSpc>
                <a:spcPts val="6819"/>
              </a:lnSpc>
            </a:pPr>
            <a:r>
              <a:rPr lang="en-US" sz="4871">
                <a:solidFill>
                  <a:srgbClr val="FFFFFF"/>
                </a:solidFill>
                <a:latin typeface="Poppins"/>
              </a:rPr>
              <a:t>CAGR</a:t>
            </a:r>
          </a:p>
          <a:p>
            <a:pPr algn="ctr">
              <a:lnSpc>
                <a:spcPts val="6819"/>
              </a:lnSpc>
              <a:spcBef>
                <a:spcPct val="0"/>
              </a:spcBef>
            </a:pPr>
            <a:r>
              <a:rPr lang="en-US" sz="4871">
                <a:solidFill>
                  <a:srgbClr val="FFFFFF"/>
                </a:solidFill>
                <a:latin typeface="Poppins"/>
              </a:rPr>
              <a:t>6.00%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55" b="0"/>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917844" y="2922915"/>
            <a:ext cx="7014463" cy="2696507"/>
            <a:chExt cx="9189197" cy="3532520"/>
          </a:xfrm>
        </p:grpSpPr>
        <p:sp>
          <p:nvSpPr>
            <p:cNvPr id="7" name="Freeform 7"/>
            <p:cNvSpPr/>
            <p:nvPr/>
          </p:nvSpPr>
          <p:spPr>
            <a:xfrm>
              <a:off x="0" y="0"/>
              <a:ext cx="9189197" cy="3532520"/>
            </a:xfrm>
            <a:custGeom>
              <a:rect l="l" t="t" r="r" b="b"/>
              <a:pathLst>
                <a:path w="9189197" h="3532520">
                  <a:moveTo>
                    <a:pt x="9064737" y="3532520"/>
                  </a:moveTo>
                  <a:lnTo>
                    <a:pt x="124460" y="3532520"/>
                  </a:lnTo>
                  <a:cubicBezTo>
                    <a:pt x="55880" y="3532520"/>
                    <a:pt x="0" y="3476641"/>
                    <a:pt x="0" y="3408060"/>
                  </a:cubicBezTo>
                  <a:lnTo>
                    <a:pt x="0" y="124460"/>
                  </a:lnTo>
                  <a:cubicBezTo>
                    <a:pt x="0" y="55880"/>
                    <a:pt x="55880" y="0"/>
                    <a:pt x="124460" y="0"/>
                  </a:cubicBezTo>
                  <a:lnTo>
                    <a:pt x="9064737" y="0"/>
                  </a:lnTo>
                  <a:cubicBezTo>
                    <a:pt x="9133317" y="0"/>
                    <a:pt x="9189197" y="55880"/>
                    <a:pt x="9189197" y="124460"/>
                  </a:cubicBezTo>
                  <a:lnTo>
                    <a:pt x="9189197" y="3408061"/>
                  </a:lnTo>
                  <a:cubicBezTo>
                    <a:pt x="9189197" y="3476641"/>
                    <a:pt x="9133317" y="3532520"/>
                    <a:pt x="9064737" y="3532520"/>
                  </a:cubicBezTo>
                  <a:close/>
                </a:path>
              </a:pathLst>
            </a:custGeom>
            <a:solidFill>
              <a:srgbClr val="387D2B"/>
            </a:solidFill>
          </p:spPr>
          <p:txBody>
            <a:bodyPr/>
            <a:lstStyle/>
            <a:p/>
          </p:txBody>
        </p:sp>
      </p:grpSp>
      <p:grpSp>
        <p:nvGrpSpPr>
          <p:cNvPr id="8" name="Group 8"/>
          <p:cNvGrpSpPr/>
          <p:nvPr/>
        </p:nvGrpSpPr>
        <p:grpSpPr>
          <a:xfrm rot="5400000">
            <a:off x="1069283" y="2563749"/>
            <a:ext cx="785170" cy="3348618"/>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917844" y="5834609"/>
            <a:ext cx="7014463" cy="2696507"/>
            <a:chExt cx="9189197" cy="3532520"/>
          </a:xfrm>
        </p:grpSpPr>
        <p:sp>
          <p:nvSpPr>
            <p:cNvPr id="11" name="Freeform 11"/>
            <p:cNvSpPr/>
            <p:nvPr/>
          </p:nvSpPr>
          <p:spPr>
            <a:xfrm>
              <a:off x="0" y="0"/>
              <a:ext cx="9189197" cy="3532520"/>
            </a:xfrm>
            <a:custGeom>
              <a:rect l="l" t="t" r="r" b="b"/>
              <a:pathLst>
                <a:path w="9189197" h="3532520">
                  <a:moveTo>
                    <a:pt x="9064737" y="3532520"/>
                  </a:moveTo>
                  <a:lnTo>
                    <a:pt x="124460" y="3532520"/>
                  </a:lnTo>
                  <a:cubicBezTo>
                    <a:pt x="55880" y="3532520"/>
                    <a:pt x="0" y="3476641"/>
                    <a:pt x="0" y="3408060"/>
                  </a:cubicBezTo>
                  <a:lnTo>
                    <a:pt x="0" y="124460"/>
                  </a:lnTo>
                  <a:cubicBezTo>
                    <a:pt x="0" y="55880"/>
                    <a:pt x="55880" y="0"/>
                    <a:pt x="124460" y="0"/>
                  </a:cubicBezTo>
                  <a:lnTo>
                    <a:pt x="9064737" y="0"/>
                  </a:lnTo>
                  <a:cubicBezTo>
                    <a:pt x="9133317" y="0"/>
                    <a:pt x="9189197" y="55880"/>
                    <a:pt x="9189197" y="124460"/>
                  </a:cubicBezTo>
                  <a:lnTo>
                    <a:pt x="9189197" y="3408061"/>
                  </a:lnTo>
                  <a:cubicBezTo>
                    <a:pt x="9189197" y="3476641"/>
                    <a:pt x="9133317" y="3532520"/>
                    <a:pt x="9064737" y="3532520"/>
                  </a:cubicBezTo>
                  <a:close/>
                </a:path>
              </a:pathLst>
            </a:custGeom>
            <a:solidFill>
              <a:srgbClr val="171C1B"/>
            </a:solidFill>
          </p:spPr>
          <p:txBody>
            <a:bodyPr/>
            <a:lstStyle/>
            <a:p/>
          </p:txBody>
        </p:sp>
      </p:grpSp>
      <p:grpSp>
        <p:nvGrpSpPr>
          <p:cNvPr id="12" name="Group 12"/>
          <p:cNvGrpSpPr/>
          <p:nvPr/>
        </p:nvGrpSpPr>
        <p:grpSpPr>
          <a:xfrm rot="5400000">
            <a:off x="1069283" y="5475443"/>
            <a:ext cx="785170" cy="3348618"/>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248184" y="2762574"/>
            <a:ext cx="7014463" cy="2696507"/>
            <a:chExt cx="9189197" cy="3532520"/>
          </a:xfrm>
        </p:grpSpPr>
        <p:sp>
          <p:nvSpPr>
            <p:cNvPr id="15" name="Freeform 15"/>
            <p:cNvSpPr/>
            <p:nvPr/>
          </p:nvSpPr>
          <p:spPr>
            <a:xfrm>
              <a:off x="0" y="0"/>
              <a:ext cx="9189197" cy="3532520"/>
            </a:xfrm>
            <a:custGeom>
              <a:rect l="l" t="t" r="r" b="b"/>
              <a:pathLst>
                <a:path w="9189197" h="3532520">
                  <a:moveTo>
                    <a:pt x="9064737" y="3532520"/>
                  </a:moveTo>
                  <a:lnTo>
                    <a:pt x="124460" y="3532520"/>
                  </a:lnTo>
                  <a:cubicBezTo>
                    <a:pt x="55880" y="3532520"/>
                    <a:pt x="0" y="3476641"/>
                    <a:pt x="0" y="3408060"/>
                  </a:cubicBezTo>
                  <a:lnTo>
                    <a:pt x="0" y="124460"/>
                  </a:lnTo>
                  <a:cubicBezTo>
                    <a:pt x="0" y="55880"/>
                    <a:pt x="55880" y="0"/>
                    <a:pt x="124460" y="0"/>
                  </a:cubicBezTo>
                  <a:lnTo>
                    <a:pt x="9064737" y="0"/>
                  </a:lnTo>
                  <a:cubicBezTo>
                    <a:pt x="9133317" y="0"/>
                    <a:pt x="9189197" y="55880"/>
                    <a:pt x="9189197" y="124460"/>
                  </a:cubicBezTo>
                  <a:lnTo>
                    <a:pt x="9189197" y="3408061"/>
                  </a:lnTo>
                  <a:cubicBezTo>
                    <a:pt x="9189197" y="3476641"/>
                    <a:pt x="9133317" y="3532520"/>
                    <a:pt x="9064737" y="3532520"/>
                  </a:cubicBezTo>
                  <a:close/>
                </a:path>
              </a:pathLst>
            </a:custGeom>
            <a:solidFill>
              <a:srgbClr val="324D11"/>
            </a:solidFill>
          </p:spPr>
          <p:txBody>
            <a:bodyPr/>
            <a:lstStyle/>
            <a:p/>
          </p:txBody>
        </p:sp>
      </p:grpSp>
      <p:grpSp>
        <p:nvGrpSpPr>
          <p:cNvPr id="16" name="Group 16"/>
          <p:cNvGrpSpPr/>
          <p:nvPr/>
        </p:nvGrpSpPr>
        <p:grpSpPr>
          <a:xfrm rot="5400000">
            <a:off x="10399622" y="2403408"/>
            <a:ext cx="785170" cy="3348618"/>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247435" y="5779763"/>
            <a:ext cx="7014463" cy="2696507"/>
            <a:chExt cx="9189197" cy="3532520"/>
          </a:xfrm>
        </p:grpSpPr>
        <p:sp>
          <p:nvSpPr>
            <p:cNvPr id="19" name="Freeform 19"/>
            <p:cNvSpPr/>
            <p:nvPr/>
          </p:nvSpPr>
          <p:spPr>
            <a:xfrm>
              <a:off x="0" y="0"/>
              <a:ext cx="9189197" cy="3532520"/>
            </a:xfrm>
            <a:custGeom>
              <a:rect l="l" t="t" r="r" b="b"/>
              <a:pathLst>
                <a:path w="9189197" h="3532520">
                  <a:moveTo>
                    <a:pt x="9064737" y="3532520"/>
                  </a:moveTo>
                  <a:lnTo>
                    <a:pt x="124460" y="3532520"/>
                  </a:lnTo>
                  <a:cubicBezTo>
                    <a:pt x="55880" y="3532520"/>
                    <a:pt x="0" y="3476641"/>
                    <a:pt x="0" y="3408060"/>
                  </a:cubicBezTo>
                  <a:lnTo>
                    <a:pt x="0" y="124460"/>
                  </a:lnTo>
                  <a:cubicBezTo>
                    <a:pt x="0" y="55880"/>
                    <a:pt x="55880" y="0"/>
                    <a:pt x="124460" y="0"/>
                  </a:cubicBezTo>
                  <a:lnTo>
                    <a:pt x="9064737" y="0"/>
                  </a:lnTo>
                  <a:cubicBezTo>
                    <a:pt x="9133317" y="0"/>
                    <a:pt x="9189197" y="55880"/>
                    <a:pt x="9189197" y="124460"/>
                  </a:cubicBezTo>
                  <a:lnTo>
                    <a:pt x="9189197" y="3408061"/>
                  </a:lnTo>
                  <a:cubicBezTo>
                    <a:pt x="9189197" y="3476641"/>
                    <a:pt x="9133317" y="3532520"/>
                    <a:pt x="9064737" y="3532520"/>
                  </a:cubicBezTo>
                  <a:close/>
                </a:path>
              </a:pathLst>
            </a:custGeom>
            <a:solidFill>
              <a:srgbClr val="683A14"/>
            </a:solidFill>
          </p:spPr>
          <p:txBody>
            <a:bodyPr/>
            <a:lstStyle/>
            <a:p/>
          </p:txBody>
        </p:sp>
      </p:grpSp>
      <p:grpSp>
        <p:nvGrpSpPr>
          <p:cNvPr id="20" name="Group 20"/>
          <p:cNvGrpSpPr/>
          <p:nvPr/>
        </p:nvGrpSpPr>
        <p:grpSpPr>
          <a:xfrm rot="5400000">
            <a:off x="10399622" y="5315102"/>
            <a:ext cx="785170" cy="3348618"/>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25353" y="3918510"/>
            <a:ext cx="2873030" cy="686722"/>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Product Segment</a:t>
            </a:r>
          </a:p>
        </p:txBody>
      </p:sp>
      <p:sp>
        <p:nvSpPr>
          <p:cNvPr id="24" name="TextBox 24"/>
          <p:cNvSpPr txBox="1"/>
          <p:nvPr/>
        </p:nvSpPr>
        <p:spPr>
          <a:xfrm>
            <a:off x="3409049" y="3185234"/>
            <a:ext cx="5012592" cy="2114718"/>
          </a:xfrm>
          <a:prstGeom prst="rect">
            <a:avLst/>
          </a:prstGeom>
        </p:spPr>
        <p:txBody>
          <a:bodyPr lIns="0" tIns="0" rIns="0" bIns="0" rtlCol="0" anchor="t">
            <a:spAutoFit/>
          </a:bodyPr>
          <a:lstStyle/>
          <a:p>
            <a:pPr marL="647753" lvl="1" indent="-323877">
              <a:lnSpc>
                <a:spcPts val="4200"/>
              </a:lnSpc>
              <a:buFont typeface="Arial"/>
              <a:buChar char="•"/>
            </a:pPr>
            <a:r>
              <a:rPr lang="en-US" sz="3000">
                <a:solidFill>
                  <a:srgbClr val="FFFFFF"/>
                </a:solidFill>
                <a:latin typeface="Montserrat"/>
              </a:rPr>
              <a:t>Extra-virgin Oil</a:t>
            </a:r>
          </a:p>
          <a:p>
            <a:pPr marL="647753" lvl="1" indent="-323877">
              <a:lnSpc>
                <a:spcPts val="4200"/>
              </a:lnSpc>
              <a:buFont typeface="Arial"/>
              <a:buChar char="•"/>
            </a:pPr>
            <a:r>
              <a:rPr lang="en-US" sz="3000">
                <a:solidFill>
                  <a:srgbClr val="FFFFFF"/>
                </a:solidFill>
                <a:latin typeface="Montserrat"/>
              </a:rPr>
              <a:t>Virgin Oil</a:t>
            </a:r>
          </a:p>
          <a:p>
            <a:pPr marL="647753" lvl="1" indent="-323877">
              <a:lnSpc>
                <a:spcPts val="4200"/>
              </a:lnSpc>
              <a:buFont typeface="Arial"/>
              <a:buChar char="•"/>
            </a:pPr>
            <a:r>
              <a:rPr lang="en-US" sz="3000">
                <a:solidFill>
                  <a:srgbClr val="FFFFFF"/>
                </a:solidFill>
                <a:latin typeface="Montserrat"/>
              </a:rPr>
              <a:t>Pure Oil</a:t>
            </a:r>
          </a:p>
          <a:p>
            <a:pPr marL="647753" lvl="1" indent="-323877">
              <a:lnSpc>
                <a:spcPts val="4200"/>
              </a:lnSpc>
              <a:buFont typeface="Arial"/>
              <a:buChar char="•"/>
            </a:pPr>
            <a:r>
              <a:rPr lang="en-US" sz="3000">
                <a:solidFill>
                  <a:srgbClr val="FFFFFF"/>
                </a:solidFill>
                <a:latin typeface="Montserrat"/>
              </a:rPr>
              <a:t>Blends Oil</a:t>
            </a:r>
          </a:p>
        </p:txBody>
      </p:sp>
      <p:sp>
        <p:nvSpPr>
          <p:cNvPr id="25" name="TextBox 25"/>
          <p:cNvSpPr txBox="1"/>
          <p:nvPr/>
        </p:nvSpPr>
        <p:spPr>
          <a:xfrm>
            <a:off x="25353" y="6804792"/>
            <a:ext cx="2873030" cy="683886"/>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Application Segment </a:t>
            </a:r>
          </a:p>
        </p:txBody>
      </p:sp>
      <p:sp>
        <p:nvSpPr>
          <p:cNvPr id="26" name="TextBox 26"/>
          <p:cNvSpPr txBox="1"/>
          <p:nvPr/>
        </p:nvSpPr>
        <p:spPr>
          <a:xfrm>
            <a:off x="3272613" y="6096928"/>
            <a:ext cx="5285465" cy="2114718"/>
          </a:xfrm>
          <a:prstGeom prst="rect">
            <a:avLst/>
          </a:prstGeom>
        </p:spPr>
        <p:txBody>
          <a:bodyPr lIns="0" tIns="0" rIns="0" bIns="0" rtlCol="0" anchor="t">
            <a:spAutoFit/>
          </a:bodyPr>
          <a:lstStyle/>
          <a:p>
            <a:pPr marL="647753" lvl="1" indent="-323877">
              <a:lnSpc>
                <a:spcPts val="4200"/>
              </a:lnSpc>
              <a:buFont typeface="Arial"/>
              <a:buChar char="•"/>
            </a:pPr>
            <a:r>
              <a:rPr lang="en-US" sz="3000">
                <a:solidFill>
                  <a:srgbClr val="FFFFFF"/>
                </a:solidFill>
                <a:latin typeface="Montserrat"/>
              </a:rPr>
              <a:t>Retail</a:t>
            </a:r>
          </a:p>
          <a:p>
            <a:pPr marL="647753" lvl="1" indent="-323877">
              <a:lnSpc>
                <a:spcPts val="4200"/>
              </a:lnSpc>
              <a:buFont typeface="Arial"/>
              <a:buChar char="•"/>
            </a:pPr>
            <a:r>
              <a:rPr lang="en-US" sz="3000">
                <a:solidFill>
                  <a:srgbClr val="FFFFFF"/>
                </a:solidFill>
                <a:latin typeface="Montserrat"/>
              </a:rPr>
              <a:t>Cosmetics and Personal Care</a:t>
            </a:r>
          </a:p>
          <a:p>
            <a:pPr marL="647753" lvl="1" indent="-323877">
              <a:lnSpc>
                <a:spcPts val="4200"/>
              </a:lnSpc>
              <a:buFont typeface="Arial"/>
              <a:buChar char="•"/>
            </a:pPr>
            <a:r>
              <a:rPr lang="en-US" sz="3000">
                <a:solidFill>
                  <a:srgbClr val="FFFFFF"/>
                </a:solidFill>
                <a:latin typeface="Montserrat"/>
              </a:rPr>
              <a:t>Medicinal</a:t>
            </a:r>
          </a:p>
        </p:txBody>
      </p:sp>
      <p:sp>
        <p:nvSpPr>
          <p:cNvPr id="27" name="TextBox 27"/>
          <p:cNvSpPr txBox="1"/>
          <p:nvPr/>
        </p:nvSpPr>
        <p:spPr>
          <a:xfrm>
            <a:off x="9355692" y="3893098"/>
            <a:ext cx="2873030" cy="351697"/>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Source Segment</a:t>
            </a:r>
          </a:p>
        </p:txBody>
      </p:sp>
      <p:sp>
        <p:nvSpPr>
          <p:cNvPr id="28" name="TextBox 28"/>
          <p:cNvSpPr txBox="1"/>
          <p:nvPr/>
        </p:nvSpPr>
        <p:spPr>
          <a:xfrm>
            <a:off x="12885616" y="3492644"/>
            <a:ext cx="4694436" cy="1047831"/>
          </a:xfrm>
          <a:prstGeom prst="rect">
            <a:avLst/>
          </a:prstGeom>
        </p:spPr>
        <p:txBody>
          <a:bodyPr lIns="0" tIns="0" rIns="0" bIns="0" rtlCol="0" anchor="t">
            <a:spAutoFit/>
          </a:bodyPr>
          <a:lstStyle/>
          <a:p>
            <a:pPr marL="647753" lvl="1" indent="-323877">
              <a:lnSpc>
                <a:spcPts val="4200"/>
              </a:lnSpc>
              <a:buFont typeface="Arial"/>
              <a:buChar char="•"/>
            </a:pPr>
            <a:r>
              <a:rPr lang="en-US" sz="3000">
                <a:solidFill>
                  <a:srgbClr val="FFFFFF"/>
                </a:solidFill>
                <a:latin typeface="Montserrat"/>
              </a:rPr>
              <a:t>Hass</a:t>
            </a:r>
          </a:p>
          <a:p>
            <a:pPr marL="647753" lvl="1" indent="-323877">
              <a:lnSpc>
                <a:spcPts val="4200"/>
              </a:lnSpc>
              <a:buFont typeface="Arial"/>
              <a:buChar char="•"/>
            </a:pPr>
            <a:r>
              <a:rPr lang="en-US" sz="3000">
                <a:solidFill>
                  <a:srgbClr val="FFFFFF"/>
                </a:solidFill>
                <a:latin typeface="Montserrat"/>
              </a:rPr>
              <a:t>Fuertes</a:t>
            </a:r>
          </a:p>
        </p:txBody>
      </p:sp>
      <p:sp>
        <p:nvSpPr>
          <p:cNvPr id="29" name="TextBox 29"/>
          <p:cNvSpPr txBox="1"/>
          <p:nvPr/>
        </p:nvSpPr>
        <p:spPr>
          <a:xfrm>
            <a:off x="9355692" y="6644451"/>
            <a:ext cx="2873030" cy="683886"/>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Sales Channel Segment</a:t>
            </a:r>
          </a:p>
        </p:txBody>
      </p:sp>
      <p:sp>
        <p:nvSpPr>
          <p:cNvPr id="30" name="TextBox 30"/>
          <p:cNvSpPr txBox="1"/>
          <p:nvPr/>
        </p:nvSpPr>
        <p:spPr>
          <a:xfrm>
            <a:off x="12466516" y="6036989"/>
            <a:ext cx="6033925" cy="2114718"/>
          </a:xfrm>
          <a:prstGeom prst="rect">
            <a:avLst/>
          </a:prstGeom>
        </p:spPr>
        <p:txBody>
          <a:bodyPr lIns="0" tIns="0" rIns="0" bIns="0" rtlCol="0" anchor="t">
            <a:spAutoFit/>
          </a:bodyPr>
          <a:lstStyle/>
          <a:p>
            <a:pPr marL="647753" lvl="1" indent="-323877">
              <a:lnSpc>
                <a:spcPts val="4200"/>
              </a:lnSpc>
              <a:buFont typeface="Arial"/>
              <a:buChar char="•"/>
            </a:pPr>
            <a:r>
              <a:rPr lang="en-US" sz="3000">
                <a:solidFill>
                  <a:srgbClr val="FFFFFF"/>
                </a:solidFill>
                <a:latin typeface="Montserrat"/>
              </a:rPr>
              <a:t>Specialty Stores</a:t>
            </a:r>
          </a:p>
          <a:p>
            <a:pPr marL="647753" lvl="1" indent="-323877">
              <a:lnSpc>
                <a:spcPts val="4200"/>
              </a:lnSpc>
              <a:buFont typeface="Arial"/>
              <a:buChar char="•"/>
            </a:pPr>
            <a:r>
              <a:rPr lang="en-US" sz="3000">
                <a:solidFill>
                  <a:srgbClr val="FFFFFF"/>
                </a:solidFill>
                <a:latin typeface="Montserrat"/>
              </a:rPr>
              <a:t>Modern Trade</a:t>
            </a:r>
          </a:p>
          <a:p>
            <a:pPr marL="647753" lvl="1" indent="-323877">
              <a:lnSpc>
                <a:spcPts val="4200"/>
              </a:lnSpc>
              <a:buFont typeface="Arial"/>
              <a:buChar char="•"/>
            </a:pPr>
            <a:r>
              <a:rPr lang="en-US" sz="3000">
                <a:solidFill>
                  <a:srgbClr val="FFFFFF"/>
                </a:solidFill>
                <a:latin typeface="Montserrat"/>
              </a:rPr>
              <a:t>Drug Stores</a:t>
            </a:r>
          </a:p>
          <a:p>
            <a:pPr marL="647753" lvl="1" indent="-323877">
              <a:lnSpc>
                <a:spcPts val="4200"/>
              </a:lnSpc>
              <a:buFont typeface="Arial"/>
              <a:buChar char="•"/>
            </a:pPr>
            <a:r>
              <a:rPr lang="en-US" sz="3000">
                <a:solidFill>
                  <a:srgbClr val="FFFFFF"/>
                </a:solidFill>
                <a:latin typeface="Montserrat"/>
              </a:rPr>
              <a:t>Online Stores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36242"/>
            <a:ext cx="10832989" cy="8950758"/>
          </a:xfrm>
          <a:custGeom>
            <a:rect l="l" t="t" r="r" b="b"/>
            <a:pathLst>
              <a:path w="10832989" h="8950758">
                <a:moveTo>
                  <a:pt x="0" y="0"/>
                </a:moveTo>
                <a:lnTo>
                  <a:pt x="10832989" y="0"/>
                </a:lnTo>
                <a:lnTo>
                  <a:pt x="10832989" y="8950758"/>
                </a:lnTo>
                <a:lnTo>
                  <a:pt x="0" y="89507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0194"/>
            <a:ext cx="18016034" cy="738506"/>
          </a:xfrm>
          <a:prstGeom prst="rect">
            <a:avLst/>
          </a:prstGeom>
        </p:spPr>
        <p:txBody>
          <a:bodyPr lIns="0" tIns="0" rIns="0" bIns="0" rtlCol="0" anchor="t">
            <a:spAutoFit/>
          </a:bodyPr>
          <a:lstStyle/>
          <a:p>
            <a:pPr algn="ctr">
              <a:lnSpc>
                <a:spcPts val="6019"/>
              </a:lnSpc>
              <a:spcBef>
                <a:spcPct val="0"/>
              </a:spcBef>
            </a:pPr>
            <a:r>
              <a:rPr lang="en-US" sz="4299" spc="137">
                <a:solidFill>
                  <a:srgbClr val="000000"/>
                </a:solidFill>
                <a:latin typeface="Canva Sans"/>
              </a:rPr>
              <a:t>Global Organic Avocado Oil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3333" b="-33333"/>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83A14"/>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324D11"/>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83A14"/>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24D11"/>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83A14"/>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24D11"/>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507068" y="1838292"/>
            <a:ext cx="7415330" cy="2809875"/>
          </a:xfrm>
          <a:prstGeom prst="rect">
            <a:avLst/>
          </a:prstGeom>
        </p:spPr>
        <p:txBody>
          <a:bodyPr lIns="0" tIns="0" rIns="0" bIns="0" rtlCol="0" anchor="t">
            <a:spAutoFit/>
          </a:bodyPr>
          <a:lstStyle/>
          <a:p>
            <a:pPr marL="755652" lvl="1" indent="-377826">
              <a:lnSpc>
                <a:spcPts val="3675"/>
              </a:lnSpc>
              <a:buFont typeface="Arial"/>
              <a:buChar char="•"/>
            </a:pPr>
            <a:r>
              <a:rPr lang="en-US" sz="3500" spc="112">
                <a:solidFill>
                  <a:srgbClr val="FFFFFF"/>
                </a:solidFill>
                <a:latin typeface="Barlow"/>
              </a:rPr>
              <a:t>Growing Awareness of the Health Benefits to Increase Sales</a:t>
            </a:r>
          </a:p>
          <a:p>
            <a:pPr marL="755652" lvl="1" indent="-377826">
              <a:lnSpc>
                <a:spcPts val="3675"/>
              </a:lnSpc>
              <a:buFont typeface="Arial"/>
              <a:buChar char="•"/>
            </a:pPr>
            <a:r>
              <a:rPr lang="en-US" sz="3500" spc="112">
                <a:solidFill>
                  <a:srgbClr val="FFFFFF"/>
                </a:solidFill>
                <a:latin typeface="Barlow"/>
              </a:rPr>
              <a:t>Increasing Consumer Interest in Natural Skincare and Haircare Products to Propel the Market</a:t>
            </a:r>
          </a:p>
        </p:txBody>
      </p:sp>
      <p:sp>
        <p:nvSpPr>
          <p:cNvPr id="18" name="TextBox 18"/>
          <p:cNvSpPr txBox="1"/>
          <p:nvPr/>
        </p:nvSpPr>
        <p:spPr>
          <a:xfrm>
            <a:off x="6814337" y="6362368"/>
            <a:ext cx="7108062" cy="942975"/>
          </a:xfrm>
          <a:prstGeom prst="rect">
            <a:avLst/>
          </a:prstGeom>
        </p:spPr>
        <p:txBody>
          <a:bodyPr lIns="0" tIns="0" rIns="0" bIns="0" rtlCol="0" anchor="t">
            <a:spAutoFit/>
          </a:bodyPr>
          <a:lstStyle/>
          <a:p>
            <a:pPr>
              <a:lnSpc>
                <a:spcPts val="3675"/>
              </a:lnSpc>
            </a:pPr>
            <a:r>
              <a:rPr lang="en-US" sz="3500" spc="112">
                <a:solidFill>
                  <a:srgbClr val="FFFFFF"/>
                </a:solidFill>
                <a:latin typeface="Barlow"/>
              </a:rPr>
              <a:t>Seasonal Fluctuations in Avocado Production to Pose a Barrier</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821118" y="1664991"/>
            <a:ext cx="15016947" cy="7593309"/>
            <a:chExt cx="3955081" cy="1999884"/>
          </a:xfrm>
        </p:grpSpPr>
        <p:sp>
          <p:nvSpPr>
            <p:cNvPr id="4" name="Freeform 4"/>
            <p:cNvSpPr/>
            <p:nvPr/>
          </p:nvSpPr>
          <p:spPr>
            <a:xfrm>
              <a:off x="0" y="0"/>
              <a:ext cx="3955081" cy="1999884"/>
            </a:xfrm>
            <a:custGeom>
              <a:rect l="l" t="t" r="r" b="b"/>
              <a:pathLst>
                <a:path w="3955081" h="1999884">
                  <a:moveTo>
                    <a:pt x="0" y="0"/>
                  </a:moveTo>
                  <a:lnTo>
                    <a:pt x="3955081" y="0"/>
                  </a:lnTo>
                  <a:lnTo>
                    <a:pt x="3955081" y="1999884"/>
                  </a:lnTo>
                  <a:lnTo>
                    <a:pt x="0" y="1999884"/>
                  </a:lnTo>
                  <a:close/>
                </a:path>
              </a:pathLst>
            </a:custGeom>
            <a:solidFill>
              <a:srgbClr val="387D2B">
                <a:alpha val="86667"/>
              </a:srgbClr>
            </a:solidFill>
          </p:spPr>
          <p:txBody>
            <a:bodyPr/>
            <a:lstStyle/>
            <a:p/>
          </p:txBody>
        </p:sp>
        <p:sp>
          <p:nvSpPr>
            <p:cNvPr id="5" name="TextBox 5"/>
            <p:cNvSpPr txBox="1"/>
            <p:nvPr/>
          </p:nvSpPr>
          <p:spPr>
            <a:xfrm>
              <a:off x="0" y="-38100"/>
              <a:ext cx="3955081" cy="203798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53108" y="2013672"/>
            <a:ext cx="9242305" cy="757555"/>
          </a:xfrm>
          <a:prstGeom prst="rect">
            <a:avLst/>
          </a:prstGeom>
        </p:spPr>
        <p:txBody>
          <a:bodyPr lIns="0" tIns="0" rIns="0" bIns="0" rtlCol="0" anchor="t">
            <a:spAutoFit/>
          </a:bodyPr>
          <a:lstStyle/>
          <a:p>
            <a:pPr algn="ctr">
              <a:lnSpc>
                <a:spcPts val="5885"/>
              </a:lnSpc>
            </a:pPr>
            <a:r>
              <a:rPr lang="en-US" sz="5500">
                <a:solidFill>
                  <a:srgbClr val="FFFFFF"/>
                </a:solidFill>
                <a:latin typeface="Canva Sans"/>
              </a:rPr>
              <a:t>AUTHOR'S PERSPECTIVE</a:t>
            </a:r>
          </a:p>
        </p:txBody>
      </p:sp>
      <p:sp>
        <p:nvSpPr>
          <p:cNvPr id="7" name="TextBox 7"/>
          <p:cNvSpPr txBox="1"/>
          <p:nvPr/>
        </p:nvSpPr>
        <p:spPr>
          <a:xfrm>
            <a:off x="2049450" y="3051342"/>
            <a:ext cx="14560280" cy="5559419"/>
          </a:xfrm>
          <a:prstGeom prst="rect">
            <a:avLst/>
          </a:prstGeom>
        </p:spPr>
        <p:txBody>
          <a:bodyPr lIns="0" tIns="0" rIns="0" bIns="0" rtlCol="0" anchor="t">
            <a:spAutoFit/>
          </a:bodyPr>
          <a:lstStyle/>
          <a:p>
            <a:pPr marL="755701" lvl="1" indent="-377850">
              <a:lnSpc>
                <a:spcPts val="4900"/>
              </a:lnSpc>
              <a:buFont typeface="Arial"/>
              <a:buChar char="•"/>
            </a:pPr>
            <a:r>
              <a:rPr lang="en-US" sz="3500">
                <a:solidFill>
                  <a:srgbClr val="FFFFFF"/>
                </a:solidFill>
                <a:latin typeface="Montserrat"/>
              </a:rPr>
              <a:t>The global organic avocado oil market will expand significantly by 6.00% CAGR between 2024 to 2031.</a:t>
            </a:r>
          </a:p>
          <a:p>
            <a:pPr marL="755701" lvl="1" indent="-377850">
              <a:lnSpc>
                <a:spcPts val="4900"/>
              </a:lnSpc>
              <a:buFont typeface="Arial"/>
              <a:buChar char="•"/>
            </a:pPr>
            <a:r>
              <a:rPr lang="en-US" sz="3500">
                <a:solidFill>
                  <a:srgbClr val="FFFFFF"/>
                </a:solidFill>
                <a:latin typeface="Montserrat"/>
              </a:rPr>
              <a:t>The sales of extra-virgin oil are poised to increase due to growing consumer awareness of its superior quality, health benefits, and versatility in culinary and cosmetic applications.</a:t>
            </a:r>
          </a:p>
          <a:p>
            <a:pPr marL="755701" lvl="1" indent="-377850">
              <a:lnSpc>
                <a:spcPts val="4900"/>
              </a:lnSpc>
              <a:buFont typeface="Arial"/>
              <a:buChar char="•"/>
            </a:pPr>
            <a:r>
              <a:rPr lang="en-US" sz="3500">
                <a:solidFill>
                  <a:srgbClr val="FFFFFF"/>
                </a:solidFill>
                <a:latin typeface="Montserrat"/>
              </a:rPr>
              <a:t>Retail sales are anticipated to surge owing to increased consumer demand for convenience, accessibility, and diverse product offerings, catering to a wide range of preferences and needs in the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26729" y="3468304"/>
            <a:ext cx="7302486" cy="6818696"/>
          </a:xfrm>
          <a:custGeom>
            <a:rect l="l" t="t" r="r" b="b"/>
            <a:pathLst>
              <a:path w="7302486" h="6818696">
                <a:moveTo>
                  <a:pt x="0" y="0"/>
                </a:moveTo>
                <a:lnTo>
                  <a:pt x="7302487" y="0"/>
                </a:lnTo>
                <a:lnTo>
                  <a:pt x="7302487" y="6818696"/>
                </a:lnTo>
                <a:lnTo>
                  <a:pt x="0" y="6818696"/>
                </a:lnTo>
                <a:lnTo>
                  <a:pt x="0" y="0"/>
                </a:lnTo>
                <a:close/>
              </a:path>
            </a:pathLst>
          </a:custGeom>
          <a:blipFill>
            <a:blip r:embed="rId2"/>
            <a:stretch>
              <a:fillRect/>
            </a:stretch>
          </a:blipFill>
        </p:spPr>
        <p:txBody>
          <a:bodyPr/>
          <a:lstStyle/>
          <a:p/>
        </p:txBody>
      </p:sp>
      <p:sp>
        <p:nvSpPr>
          <p:cNvPr id="3" name="Freeform 3"/>
          <p:cNvSpPr/>
          <p:nvPr/>
        </p:nvSpPr>
        <p:spPr>
          <a:xfrm>
            <a:off x="6472482" y="1664275"/>
            <a:ext cx="2101374" cy="2995575"/>
          </a:xfrm>
          <a:custGeom>
            <a:rect l="l" t="t" r="r" b="b"/>
            <a:pathLst>
              <a:path w="2101374" h="2995575">
                <a:moveTo>
                  <a:pt x="0" y="0"/>
                </a:moveTo>
                <a:lnTo>
                  <a:pt x="2101373" y="0"/>
                </a:lnTo>
                <a:lnTo>
                  <a:pt x="2101373" y="2995575"/>
                </a:lnTo>
                <a:lnTo>
                  <a:pt x="0" y="2995575"/>
                </a:lnTo>
                <a:lnTo>
                  <a:pt x="0" y="0"/>
                </a:lnTo>
                <a:close/>
              </a:path>
            </a:pathLst>
          </a:custGeom>
          <a:blipFill>
            <a:blip r:embed="rId3"/>
            <a:stretch>
              <a:fillRect/>
            </a:stretch>
          </a:blipFill>
        </p:spPr>
        <p:txBody>
          <a:bodyPr/>
          <a:lstStyle/>
          <a:p/>
        </p:txBody>
      </p:sp>
      <p:sp>
        <p:nvSpPr>
          <p:cNvPr id="4" name="Freeform 4"/>
          <p:cNvSpPr/>
          <p:nvPr/>
        </p:nvSpPr>
        <p:spPr>
          <a:xfrm>
            <a:off x="9144000" y="2232007"/>
            <a:ext cx="5105934" cy="1466734"/>
          </a:xfrm>
          <a:custGeom>
            <a:rect l="l" t="t" r="r" b="b"/>
            <a:pathLst>
              <a:path w="5105934" h="1466734">
                <a:moveTo>
                  <a:pt x="0" y="0"/>
                </a:moveTo>
                <a:lnTo>
                  <a:pt x="5105934" y="0"/>
                </a:lnTo>
                <a:lnTo>
                  <a:pt x="5105934" y="1466734"/>
                </a:lnTo>
                <a:lnTo>
                  <a:pt x="0" y="1466734"/>
                </a:lnTo>
                <a:lnTo>
                  <a:pt x="0" y="0"/>
                </a:lnTo>
                <a:close/>
              </a:path>
            </a:pathLst>
          </a:custGeom>
          <a:blipFill>
            <a:blip r:embed="rId4"/>
            <a:stretch>
              <a:fillRect t="-39621" b="-42559"/>
            </a:stretch>
          </a:blipFill>
        </p:spPr>
        <p:txBody>
          <a:bodyPr/>
          <a:lstStyle/>
          <a:p/>
        </p:txBody>
      </p:sp>
      <p:sp>
        <p:nvSpPr>
          <p:cNvPr id="5" name="Freeform 5"/>
          <p:cNvSpPr/>
          <p:nvPr/>
        </p:nvSpPr>
        <p:spPr>
          <a:xfrm>
            <a:off x="7445078" y="5294744"/>
            <a:ext cx="3165815" cy="1582908"/>
          </a:xfrm>
          <a:custGeom>
            <a:rect l="l" t="t" r="r" b="b"/>
            <a:pathLst>
              <a:path w="3165815" h="1582908">
                <a:moveTo>
                  <a:pt x="0" y="0"/>
                </a:moveTo>
                <a:lnTo>
                  <a:pt x="3165815" y="0"/>
                </a:lnTo>
                <a:lnTo>
                  <a:pt x="3165815" y="1582908"/>
                </a:lnTo>
                <a:lnTo>
                  <a:pt x="0" y="1582908"/>
                </a:lnTo>
                <a:lnTo>
                  <a:pt x="0" y="0"/>
                </a:lnTo>
                <a:close/>
              </a:path>
            </a:pathLst>
          </a:custGeom>
          <a:blipFill>
            <a:blip r:embed="rId5"/>
            <a:stretch>
              <a:fillRect/>
            </a:stretch>
          </a:blipFill>
        </p:spPr>
        <p:txBody>
          <a:bodyPr/>
          <a:lstStyle/>
          <a:p/>
        </p:txBody>
      </p:sp>
      <p:sp>
        <p:nvSpPr>
          <p:cNvPr id="6" name="Freeform 6"/>
          <p:cNvSpPr/>
          <p:nvPr/>
        </p:nvSpPr>
        <p:spPr>
          <a:xfrm>
            <a:off x="11270009" y="3980193"/>
            <a:ext cx="5190528" cy="1632854"/>
          </a:xfrm>
          <a:custGeom>
            <a:rect l="l" t="t" r="r" b="b"/>
            <a:pathLst>
              <a:path w="5190528" h="1632854">
                <a:moveTo>
                  <a:pt x="0" y="0"/>
                </a:moveTo>
                <a:lnTo>
                  <a:pt x="5190528" y="0"/>
                </a:lnTo>
                <a:lnTo>
                  <a:pt x="5190528" y="1632854"/>
                </a:lnTo>
                <a:lnTo>
                  <a:pt x="0" y="1632854"/>
                </a:lnTo>
                <a:lnTo>
                  <a:pt x="0" y="0"/>
                </a:lnTo>
                <a:close/>
              </a:path>
            </a:pathLst>
          </a:custGeom>
          <a:blipFill>
            <a:blip r:embed="rId6"/>
            <a:stretch>
              <a:fillRect/>
            </a:stretch>
          </a:blipFill>
        </p:spPr>
        <p:txBody>
          <a:bodyPr/>
          <a:lstStyle/>
          <a:p/>
        </p:txBody>
      </p:sp>
      <p:sp>
        <p:nvSpPr>
          <p:cNvPr id="7" name="Freeform 7"/>
          <p:cNvSpPr/>
          <p:nvPr/>
        </p:nvSpPr>
        <p:spPr>
          <a:xfrm>
            <a:off x="7520926" y="7736367"/>
            <a:ext cx="3089967" cy="1420011"/>
          </a:xfrm>
          <a:custGeom>
            <a:rect l="l" t="t" r="r" b="b"/>
            <a:pathLst>
              <a:path w="3089967" h="1420011">
                <a:moveTo>
                  <a:pt x="0" y="0"/>
                </a:moveTo>
                <a:lnTo>
                  <a:pt x="3089967" y="0"/>
                </a:lnTo>
                <a:lnTo>
                  <a:pt x="3089967" y="1420011"/>
                </a:lnTo>
                <a:lnTo>
                  <a:pt x="0" y="1420011"/>
                </a:lnTo>
                <a:lnTo>
                  <a:pt x="0" y="0"/>
                </a:lnTo>
                <a:close/>
              </a:path>
            </a:pathLst>
          </a:custGeom>
          <a:blipFill>
            <a:blip r:embed="rId7"/>
            <a:stretch>
              <a:fillRect l="-22741" t="-34499" r="-22741" b="-44122"/>
            </a:stretch>
          </a:blipFill>
        </p:spPr>
        <p:txBody>
          <a:bodyPr/>
          <a:lstStyle/>
          <a:p/>
        </p:txBody>
      </p:sp>
      <p:sp>
        <p:nvSpPr>
          <p:cNvPr id="8" name="Freeform 8"/>
          <p:cNvSpPr/>
          <p:nvPr/>
        </p:nvSpPr>
        <p:spPr>
          <a:xfrm>
            <a:off x="11461266" y="5864994"/>
            <a:ext cx="2192427" cy="2192427"/>
          </a:xfrm>
          <a:custGeom>
            <a:rect l="l" t="t" r="r" b="b"/>
            <a:pathLst>
              <a:path w="2192427" h="2192427">
                <a:moveTo>
                  <a:pt x="0" y="0"/>
                </a:moveTo>
                <a:lnTo>
                  <a:pt x="2192426" y="0"/>
                </a:lnTo>
                <a:lnTo>
                  <a:pt x="2192426" y="2192427"/>
                </a:lnTo>
                <a:lnTo>
                  <a:pt x="0" y="2192427"/>
                </a:lnTo>
                <a:lnTo>
                  <a:pt x="0" y="0"/>
                </a:lnTo>
                <a:close/>
              </a:path>
            </a:pathLst>
          </a:custGeom>
          <a:blipFill>
            <a:blip r:embed="rId8"/>
            <a:stretch>
              <a:fillRect/>
            </a:stretch>
          </a:blipFill>
        </p:spPr>
        <p:txBody>
          <a:bodyPr/>
          <a:lstStyle/>
          <a:p/>
        </p:txBody>
      </p:sp>
      <p:sp>
        <p:nvSpPr>
          <p:cNvPr id="9" name="Freeform 9"/>
          <p:cNvSpPr/>
          <p:nvPr/>
        </p:nvSpPr>
        <p:spPr>
          <a:xfrm>
            <a:off x="15193944" y="2202501"/>
            <a:ext cx="2542907" cy="1525744"/>
          </a:xfrm>
          <a:custGeom>
            <a:rect l="l" t="t" r="r" b="b"/>
            <a:pathLst>
              <a:path w="2542907" h="1525744">
                <a:moveTo>
                  <a:pt x="0" y="0"/>
                </a:moveTo>
                <a:lnTo>
                  <a:pt x="2542908" y="0"/>
                </a:lnTo>
                <a:lnTo>
                  <a:pt x="2542908" y="1525745"/>
                </a:lnTo>
                <a:lnTo>
                  <a:pt x="0" y="1525745"/>
                </a:lnTo>
                <a:lnTo>
                  <a:pt x="0" y="0"/>
                </a:lnTo>
                <a:close/>
              </a:path>
            </a:pathLst>
          </a:custGeom>
          <a:blipFill>
            <a:blip r:embed="rId9"/>
            <a:stretch>
              <a:fillRect/>
            </a:stretch>
          </a:blipFill>
        </p:spPr>
        <p:txBody>
          <a:bodyPr/>
          <a:lstStyle/>
          <a:p/>
        </p:txBody>
      </p:sp>
      <p:sp>
        <p:nvSpPr>
          <p:cNvPr id="10" name="Freeform 10"/>
          <p:cNvSpPr/>
          <p:nvPr/>
        </p:nvSpPr>
        <p:spPr>
          <a:xfrm>
            <a:off x="14903526" y="5860697"/>
            <a:ext cx="2833326" cy="2833326"/>
          </a:xfrm>
          <a:custGeom>
            <a:rect l="l" t="t" r="r" b="b"/>
            <a:pathLst>
              <a:path w="2833326" h="2833326">
                <a:moveTo>
                  <a:pt x="0" y="0"/>
                </a:moveTo>
                <a:lnTo>
                  <a:pt x="2833326" y="0"/>
                </a:lnTo>
                <a:lnTo>
                  <a:pt x="2833326" y="2833326"/>
                </a:lnTo>
                <a:lnTo>
                  <a:pt x="0" y="2833326"/>
                </a:lnTo>
                <a:lnTo>
                  <a:pt x="0" y="0"/>
                </a:lnTo>
                <a:close/>
              </a:path>
            </a:pathLst>
          </a:custGeom>
          <a:blipFill>
            <a:blip r:embed="rId10"/>
            <a:stretch>
              <a:fillRect/>
            </a:stretch>
          </a:blipFill>
        </p:spPr>
        <p:txBody>
          <a:bodyPr/>
          <a:lstStyle/>
          <a:p/>
        </p:txBody>
      </p:sp>
      <p:sp>
        <p:nvSpPr>
          <p:cNvPr id="11" name="Freeform 11"/>
          <p:cNvSpPr/>
          <p:nvPr/>
        </p:nvSpPr>
        <p:spPr>
          <a:xfrm>
            <a:off x="11156061" y="8267335"/>
            <a:ext cx="3373008" cy="1981929"/>
          </a:xfrm>
          <a:custGeom>
            <a:rect l="l" t="t" r="r" b="b"/>
            <a:pathLst>
              <a:path w="3373008" h="1981929">
                <a:moveTo>
                  <a:pt x="0" y="0"/>
                </a:moveTo>
                <a:lnTo>
                  <a:pt x="3373008" y="0"/>
                </a:lnTo>
                <a:lnTo>
                  <a:pt x="3373008" y="1981930"/>
                </a:lnTo>
                <a:lnTo>
                  <a:pt x="0" y="1981930"/>
                </a:lnTo>
                <a:lnTo>
                  <a:pt x="0" y="0"/>
                </a:lnTo>
                <a:close/>
              </a:path>
            </a:pathLst>
          </a:custGeom>
          <a:blipFill>
            <a:blip r:embed="rId11"/>
            <a:stretch>
              <a:fillRect/>
            </a:stretch>
          </a:blipFill>
        </p:spPr>
        <p:txBody>
          <a:bodyPr/>
          <a:lstStyle/>
          <a:p/>
        </p:txBody>
      </p:sp>
      <p:sp>
        <p:nvSpPr>
          <p:cNvPr id="12" name="TextBox 12"/>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mr4c35ph"/>
              </a:rPr>
              <a:t>https://tinyurl.com/mr4c35ph</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Organic Avocado Oil Market Report 2024</dc:title>
  <cp:lastModifiedBy>decipher market</cp:lastModifiedBy>
  <cp:revision>2</cp:revision>
  <dcterms:created xsi:type="dcterms:W3CDTF">2006-08-16T00:00:00Z</dcterms:created>
  <dcterms:modified xsi:type="dcterms:W3CDTF">2024-04-13T02:27:00Z</dcterms:modified>
</cp:coreProperties>
</file>