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jdn9cc5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6251158" y="3049277"/>
            <a:ext cx="12195920" cy="7699340"/>
          </a:xfrm>
          <a:custGeom>
            <a:rect l="l" t="t" r="r" b="b"/>
            <a:pathLst>
              <a:path w="12195920" h="7699340">
                <a:moveTo>
                  <a:pt x="0" y="0"/>
                </a:moveTo>
                <a:lnTo>
                  <a:pt x="12195920" y="0"/>
                </a:lnTo>
                <a:lnTo>
                  <a:pt x="12195920" y="7699340"/>
                </a:lnTo>
                <a:lnTo>
                  <a:pt x="0" y="7699340"/>
                </a:lnTo>
                <a:lnTo>
                  <a:pt x="0" y="0"/>
                </a:lnTo>
                <a:close/>
              </a:path>
            </a:pathLst>
          </a:custGeom>
          <a:blipFill>
            <a:blip r:embed="rId3"/>
            <a:stretch>
              <a:fillRect l="-3001" r="-5610"/>
            </a:stretch>
          </a:blipFill>
        </p:spPr>
        <p:txBody>
          <a:bodyPr/>
          <a:lstStyle/>
          <a:p/>
        </p:txBody>
      </p:sp>
      <p:sp>
        <p:nvSpPr>
          <p:cNvPr id="4" name="TextBox 4"/>
          <p:cNvSpPr txBox="1"/>
          <p:nvPr/>
        </p:nvSpPr>
        <p:spPr>
          <a:xfrm>
            <a:off x="323345" y="917257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5" name="TextBox 5"/>
          <p:cNvSpPr txBox="1"/>
          <p:nvPr/>
        </p:nvSpPr>
        <p:spPr>
          <a:xfrm>
            <a:off x="323345" y="3324224"/>
            <a:ext cx="13011655" cy="3744615"/>
          </a:xfrm>
          <a:prstGeom prst="rect">
            <a:avLst/>
          </a:prstGeom>
        </p:spPr>
        <p:txBody>
          <a:bodyPr wrap="square" lIns="0" tIns="0" rIns="0" bIns="0" rtlCol="0" anchor="t">
            <a:spAutoFit/>
          </a:bodyPr>
          <a:lstStyle/>
          <a:p>
            <a:pPr>
              <a:lnSpc>
                <a:spcPts val="7349"/>
              </a:lnSpc>
            </a:pPr>
            <a:r>
              <a:rPr lang="en-US" sz="6999">
                <a:solidFill>
                  <a:srgbClr val="000000"/>
                </a:solidFill>
                <a:latin typeface="Canva Sans"/>
              </a:rPr>
              <a:t>GLOBAL </a:t>
            </a:r>
          </a:p>
          <a:p>
            <a:pPr>
              <a:lnSpc>
                <a:spcPts val="7349"/>
              </a:lnSpc>
            </a:pPr>
            <a:r>
              <a:rPr lang="en-US" sz="6999">
                <a:solidFill>
                  <a:srgbClr val="000000"/>
                </a:solidFill>
                <a:latin typeface="Canva Sans"/>
              </a:rPr>
              <a:t>ORANGES</a:t>
            </a:r>
          </a:p>
          <a:p>
            <a:pPr>
              <a:lnSpc>
                <a:spcPts val="7349"/>
              </a:lnSpc>
            </a:pPr>
            <a:r>
              <a:rPr lang="en-US" sz="6999">
                <a:solidFill>
                  <a:srgbClr val="000000"/>
                </a:solidFill>
                <a:latin typeface="Canva Sans"/>
              </a:rPr>
              <a:t>MARKET REPORT </a:t>
            </a:r>
          </a:p>
          <a:p>
            <a:pPr>
              <a:lnSpc>
                <a:spcPts val="7349"/>
              </a:lnSpc>
            </a:pPr>
            <a:r>
              <a:rPr lang="en-US" sz="6999">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A41F04">
                <a:alpha val="69804"/>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13138" y="3020409"/>
            <a:ext cx="15846161" cy="5981065"/>
          </a:xfrm>
          <a:prstGeom prst="rect">
            <a:avLst/>
          </a:prstGeom>
        </p:spPr>
        <p:txBody>
          <a:bodyPr lIns="0" tIns="0" rIns="0" bIns="0" rtlCol="0" anchor="t">
            <a:spAutoFit/>
          </a:bodyPr>
          <a:lstStyle/>
          <a:p>
            <a:pPr>
              <a:lnSpc>
                <a:spcPts val="4759"/>
              </a:lnSpc>
              <a:spcBef>
                <a:spcPct val="0"/>
              </a:spcBef>
            </a:pPr>
            <a:r>
              <a:rPr lang="en-US" sz="3399">
                <a:solidFill>
                  <a:srgbClr val="FFFFFF"/>
                </a:solidFill>
                <a:latin typeface="Montserrat"/>
              </a:rPr>
              <a:t>Oranges, renowned for their vibrant color, refreshing taste, and nutritional richness, hold a prominent place in culinary traditions worldwide. As a significant source of essential vitamins, antioxidants, and fiber, oranges play a crucial role in promoting health and wellness among consumers. The oranges market encompasses a wide range of products, including fresh fruit, juices, concentrates, and extracts, catering to diverse consumer preferences and culinary applications. With a global supply chain spanning across continents, oranges are cultivated in various climatic regions, each contributing unique flavors and characteristics to the market.</a:t>
            </a:r>
          </a:p>
        </p:txBody>
      </p:sp>
      <p:sp>
        <p:nvSpPr>
          <p:cNvPr id="7" name="TextBox 7"/>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29" b="-12629"/>
            </a:stretch>
          </a:blipFill>
        </p:spPr>
        <p:txBody>
          <a:bodyPr/>
          <a:lstStyle/>
          <a:p/>
        </p:txBody>
      </p:sp>
      <p:grpSp>
        <p:nvGrpSpPr>
          <p:cNvPr id="3" name="Group 3"/>
          <p:cNvGrpSpPr/>
          <p:nvPr/>
        </p:nvGrpSpPr>
        <p:grpSpPr>
          <a:xfrm>
            <a:off x="397695" y="5895237"/>
            <a:ext cx="8931896" cy="2704124"/>
            <a:chExt cx="860407" cy="260488"/>
          </a:xfrm>
        </p:grpSpPr>
        <p:sp>
          <p:nvSpPr>
            <p:cNvPr id="4" name="Freeform 4"/>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A41F04"/>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65381" y="6227485"/>
            <a:ext cx="2181635" cy="2178908"/>
          </a:xfrm>
          <a:custGeom>
            <a:rect l="l" t="t" r="r" b="b"/>
            <a:pathLst>
              <a:path w="2181635" h="2178908">
                <a:moveTo>
                  <a:pt x="0" y="0"/>
                </a:moveTo>
                <a:lnTo>
                  <a:pt x="2181635" y="0"/>
                </a:lnTo>
                <a:lnTo>
                  <a:pt x="2181635" y="2178907"/>
                </a:lnTo>
                <a:lnTo>
                  <a:pt x="0" y="2178907"/>
                </a:lnTo>
                <a:lnTo>
                  <a:pt x="0" y="0"/>
                </a:lnTo>
                <a:close/>
              </a:path>
            </a:pathLst>
          </a:custGeom>
          <a:blipFill>
            <a:blip r:embed="rId3"/>
            <a:stretch>
              <a:fillRect/>
            </a:stretch>
          </a:blipFill>
        </p:spPr>
        <p:txBody>
          <a:bodyPr/>
          <a:lstStyle/>
          <a:p/>
        </p:txBody>
      </p:sp>
      <p:grpSp>
        <p:nvGrpSpPr>
          <p:cNvPr id="7" name="Group 7"/>
          <p:cNvGrpSpPr/>
          <p:nvPr/>
        </p:nvGrpSpPr>
        <p:grpSpPr>
          <a:xfrm>
            <a:off x="714517" y="6140289"/>
            <a:ext cx="2149505" cy="2149505"/>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01966" y="6699236"/>
            <a:ext cx="1574606" cy="1314013"/>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2024- 2031</a:t>
            </a:r>
          </a:p>
        </p:txBody>
      </p:sp>
      <p:sp>
        <p:nvSpPr>
          <p:cNvPr id="14" name="TextBox 14"/>
          <p:cNvSpPr txBox="1"/>
          <p:nvPr/>
        </p:nvSpPr>
        <p:spPr>
          <a:xfrm>
            <a:off x="2864022" y="6310196"/>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CAGR</a:t>
            </a:r>
          </a:p>
          <a:p>
            <a:pPr algn="ctr">
              <a:lnSpc>
                <a:spcPts val="6958"/>
              </a:lnSpc>
              <a:spcBef>
                <a:spcPct val="0"/>
              </a:spcBef>
            </a:pPr>
            <a:r>
              <a:rPr lang="en-US" sz="4970">
                <a:solidFill>
                  <a:srgbClr val="FFFFFF"/>
                </a:solidFill>
                <a:latin typeface="Poppins"/>
              </a:rPr>
              <a:t>4.80%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397695" y="2807460"/>
            <a:ext cx="8931896" cy="2704124"/>
            <a:chExt cx="860407" cy="260488"/>
          </a:xfrm>
        </p:grpSpPr>
        <p:sp>
          <p:nvSpPr>
            <p:cNvPr id="17" name="Freeform 17"/>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A41F04"/>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65381" y="3139708"/>
            <a:ext cx="2181635" cy="2178908"/>
          </a:xfrm>
          <a:custGeom>
            <a:rect l="l" t="t" r="r" b="b"/>
            <a:pathLst>
              <a:path w="2181635" h="2178908">
                <a:moveTo>
                  <a:pt x="0" y="0"/>
                </a:moveTo>
                <a:lnTo>
                  <a:pt x="2181635" y="0"/>
                </a:lnTo>
                <a:lnTo>
                  <a:pt x="2181635" y="2178908"/>
                </a:lnTo>
                <a:lnTo>
                  <a:pt x="0" y="2178908"/>
                </a:lnTo>
                <a:lnTo>
                  <a:pt x="0" y="0"/>
                </a:lnTo>
                <a:close/>
              </a:path>
            </a:pathLst>
          </a:custGeom>
          <a:blipFill>
            <a:blip r:embed="rId3"/>
            <a:stretch>
              <a:fillRect/>
            </a:stretch>
          </a:blipFill>
        </p:spPr>
        <p:txBody>
          <a:bodyPr/>
          <a:lstStyle/>
          <a:p/>
        </p:txBody>
      </p:sp>
      <p:grpSp>
        <p:nvGrpSpPr>
          <p:cNvPr id="20" name="Group 20"/>
          <p:cNvGrpSpPr/>
          <p:nvPr/>
        </p:nvGrpSpPr>
        <p:grpSpPr>
          <a:xfrm>
            <a:off x="714517" y="3052512"/>
            <a:ext cx="2149505" cy="2149505"/>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1001966" y="3964940"/>
            <a:ext cx="1574606" cy="515150"/>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a:t>
            </a:r>
          </a:p>
        </p:txBody>
      </p:sp>
      <p:sp>
        <p:nvSpPr>
          <p:cNvPr id="24" name="TextBox 24"/>
          <p:cNvSpPr txBox="1"/>
          <p:nvPr/>
        </p:nvSpPr>
        <p:spPr>
          <a:xfrm>
            <a:off x="2947016" y="3278365"/>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MARKET SIZE</a:t>
            </a:r>
          </a:p>
          <a:p>
            <a:pPr algn="ctr">
              <a:lnSpc>
                <a:spcPts val="6958"/>
              </a:lnSpc>
              <a:spcBef>
                <a:spcPct val="0"/>
              </a:spcBef>
            </a:pPr>
            <a:r>
              <a:rPr lang="en-US" sz="4970">
                <a:solidFill>
                  <a:srgbClr val="FFFFFF"/>
                </a:solidFill>
                <a:latin typeface="Poppins"/>
              </a:rPr>
              <a:t>USD 3915.2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9094" y="2150357"/>
            <a:ext cx="6739217" cy="3360855"/>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C25403"/>
            </a:solidFill>
          </p:spPr>
          <p:txBody>
            <a:bodyPr/>
            <a:lstStyle/>
            <a:p/>
          </p:txBody>
        </p:sp>
      </p:grpSp>
      <p:grpSp>
        <p:nvGrpSpPr>
          <p:cNvPr id="8" name="Group 8"/>
          <p:cNvGrpSpPr/>
          <p:nvPr/>
        </p:nvGrpSpPr>
        <p:grpSpPr>
          <a:xfrm rot="5400000">
            <a:off x="1209232" y="2306860"/>
            <a:ext cx="740762" cy="315922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9094" y="5897445"/>
            <a:ext cx="6739217" cy="3360855"/>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A41F04"/>
            </a:solidFill>
          </p:spPr>
          <p:txBody>
            <a:bodyPr/>
            <a:lstStyle/>
            <a:p/>
          </p:txBody>
        </p:sp>
      </p:grpSp>
      <p:grpSp>
        <p:nvGrpSpPr>
          <p:cNvPr id="12" name="Group 12"/>
          <p:cNvGrpSpPr/>
          <p:nvPr/>
        </p:nvGrpSpPr>
        <p:grpSpPr>
          <a:xfrm rot="5400000">
            <a:off x="1209232" y="6053949"/>
            <a:ext cx="740762" cy="315922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48783" y="4217018"/>
            <a:ext cx="6739217" cy="3360855"/>
            <a:chExt cx="9357879" cy="4666784"/>
          </a:xfrm>
        </p:grpSpPr>
        <p:sp>
          <p:nvSpPr>
            <p:cNvPr id="15" name="Freeform 15"/>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636C15"/>
            </a:solidFill>
          </p:spPr>
          <p:txBody>
            <a:bodyPr/>
            <a:lstStyle/>
            <a:p/>
          </p:txBody>
        </p:sp>
      </p:grpSp>
      <p:grpSp>
        <p:nvGrpSpPr>
          <p:cNvPr id="16" name="Group 16"/>
          <p:cNvGrpSpPr/>
          <p:nvPr/>
        </p:nvGrpSpPr>
        <p:grpSpPr>
          <a:xfrm rot="5400000">
            <a:off x="10748921" y="4373521"/>
            <a:ext cx="740762" cy="3159226"/>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9764034" y="5589138"/>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End-User Segment</a:t>
            </a:r>
          </a:p>
        </p:txBody>
      </p:sp>
      <p:sp>
        <p:nvSpPr>
          <p:cNvPr id="20" name="TextBox 20"/>
          <p:cNvSpPr txBox="1"/>
          <p:nvPr/>
        </p:nvSpPr>
        <p:spPr>
          <a:xfrm>
            <a:off x="3619776" y="2267224"/>
            <a:ext cx="4465522" cy="31813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Juice</a:t>
            </a:r>
          </a:p>
          <a:p>
            <a:pPr marL="647705" lvl="1" indent="-323852">
              <a:lnSpc>
                <a:spcPts val="4200"/>
              </a:lnSpc>
              <a:buFont typeface="Arial"/>
              <a:buChar char="•"/>
            </a:pPr>
            <a:r>
              <a:rPr lang="en-US" sz="3000">
                <a:solidFill>
                  <a:srgbClr val="FFFFFF"/>
                </a:solidFill>
                <a:latin typeface="Montserrat"/>
              </a:rPr>
              <a:t>Concentrate</a:t>
            </a:r>
          </a:p>
          <a:p>
            <a:pPr marL="647705" lvl="1" indent="-323852">
              <a:lnSpc>
                <a:spcPts val="4200"/>
              </a:lnSpc>
              <a:buFont typeface="Arial"/>
              <a:buChar char="•"/>
            </a:pPr>
            <a:r>
              <a:rPr lang="en-US" sz="3000">
                <a:solidFill>
                  <a:srgbClr val="FFFFFF"/>
                </a:solidFill>
                <a:latin typeface="Montserrat"/>
              </a:rPr>
              <a:t>Powder</a:t>
            </a:r>
          </a:p>
          <a:p>
            <a:pPr marL="647705" lvl="1" indent="-323852">
              <a:lnSpc>
                <a:spcPts val="4200"/>
              </a:lnSpc>
              <a:buFont typeface="Arial"/>
              <a:buChar char="•"/>
            </a:pPr>
            <a:r>
              <a:rPr lang="en-US" sz="3000">
                <a:solidFill>
                  <a:srgbClr val="FFFFFF"/>
                </a:solidFill>
                <a:latin typeface="Montserrat"/>
              </a:rPr>
              <a:t>Fresh Consumption</a:t>
            </a:r>
          </a:p>
          <a:p>
            <a:pPr marL="647705" lvl="1" indent="-323852">
              <a:lnSpc>
                <a:spcPts val="4200"/>
              </a:lnSpc>
              <a:buFont typeface="Arial"/>
              <a:buChar char="•"/>
            </a:pPr>
            <a:r>
              <a:rPr lang="en-US" sz="3000">
                <a:solidFill>
                  <a:srgbClr val="FFFFFF"/>
                </a:solidFill>
                <a:latin typeface="Montserrat"/>
              </a:rPr>
              <a:t>Candy</a:t>
            </a:r>
          </a:p>
          <a:p>
            <a:pPr marL="647705" lvl="1" indent="-323852">
              <a:lnSpc>
                <a:spcPts val="4200"/>
              </a:lnSpc>
              <a:buFont typeface="Arial"/>
              <a:buChar char="•"/>
            </a:pPr>
            <a:r>
              <a:rPr lang="en-US" sz="3000">
                <a:solidFill>
                  <a:srgbClr val="FFFFFF"/>
                </a:solidFill>
                <a:latin typeface="Montserrat"/>
              </a:rPr>
              <a:t>Preservatives</a:t>
            </a:r>
          </a:p>
        </p:txBody>
      </p:sp>
      <p:sp>
        <p:nvSpPr>
          <p:cNvPr id="21" name="TextBox 21"/>
          <p:cNvSpPr txBox="1"/>
          <p:nvPr/>
        </p:nvSpPr>
        <p:spPr>
          <a:xfrm>
            <a:off x="224345" y="7349229"/>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Distribution Channel </a:t>
            </a:r>
          </a:p>
        </p:txBody>
      </p:sp>
      <p:sp>
        <p:nvSpPr>
          <p:cNvPr id="22" name="TextBox 22"/>
          <p:cNvSpPr txBox="1"/>
          <p:nvPr/>
        </p:nvSpPr>
        <p:spPr>
          <a:xfrm>
            <a:off x="3407672" y="6492023"/>
            <a:ext cx="4465522" cy="21145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Supermarkets</a:t>
            </a:r>
          </a:p>
          <a:p>
            <a:pPr marL="647705" lvl="1" indent="-323852">
              <a:lnSpc>
                <a:spcPts val="4200"/>
              </a:lnSpc>
              <a:buFont typeface="Arial"/>
              <a:buChar char="•"/>
            </a:pPr>
            <a:r>
              <a:rPr lang="en-US" sz="3000">
                <a:solidFill>
                  <a:srgbClr val="FFFFFF"/>
                </a:solidFill>
                <a:latin typeface="Montserrat"/>
              </a:rPr>
              <a:t>Convenience Stores</a:t>
            </a:r>
          </a:p>
          <a:p>
            <a:pPr marL="647705" lvl="1" indent="-323852">
              <a:lnSpc>
                <a:spcPts val="4200"/>
              </a:lnSpc>
              <a:buFont typeface="Arial"/>
              <a:buChar char="•"/>
            </a:pPr>
            <a:r>
              <a:rPr lang="en-US" sz="3000">
                <a:solidFill>
                  <a:srgbClr val="FFFFFF"/>
                </a:solidFill>
                <a:latin typeface="Montserrat"/>
              </a:rPr>
              <a:t>Online Retail</a:t>
            </a:r>
          </a:p>
          <a:p>
            <a:pPr marL="647705" lvl="1" indent="-323852">
              <a:lnSpc>
                <a:spcPts val="4200"/>
              </a:lnSpc>
              <a:buFont typeface="Arial"/>
              <a:buChar char="•"/>
            </a:pPr>
            <a:r>
              <a:rPr lang="en-US" sz="3000">
                <a:solidFill>
                  <a:srgbClr val="FFFFFF"/>
                </a:solidFill>
                <a:latin typeface="Montserrat"/>
              </a:rPr>
              <a:t>Farmer's Markets</a:t>
            </a:r>
          </a:p>
        </p:txBody>
      </p:sp>
      <p:sp>
        <p:nvSpPr>
          <p:cNvPr id="23" name="TextBox 23"/>
          <p:cNvSpPr txBox="1"/>
          <p:nvPr/>
        </p:nvSpPr>
        <p:spPr>
          <a:xfrm>
            <a:off x="224345" y="352247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Application Segment</a:t>
            </a:r>
          </a:p>
        </p:txBody>
      </p:sp>
      <p:sp>
        <p:nvSpPr>
          <p:cNvPr id="24" name="TextBox 24"/>
          <p:cNvSpPr txBox="1"/>
          <p:nvPr/>
        </p:nvSpPr>
        <p:spPr>
          <a:xfrm>
            <a:off x="12793778" y="4544895"/>
            <a:ext cx="5001022" cy="26479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Households</a:t>
            </a:r>
          </a:p>
          <a:p>
            <a:pPr marL="647705" lvl="1" indent="-323852">
              <a:lnSpc>
                <a:spcPts val="4200"/>
              </a:lnSpc>
              <a:buFont typeface="Arial"/>
              <a:buChar char="•"/>
            </a:pPr>
            <a:r>
              <a:rPr lang="en-US" sz="3000">
                <a:solidFill>
                  <a:srgbClr val="FFFFFF"/>
                </a:solidFill>
                <a:latin typeface="Montserrat"/>
              </a:rPr>
              <a:t>Food &amp; Beverage Industry</a:t>
            </a:r>
          </a:p>
          <a:p>
            <a:pPr marL="647705" lvl="1" indent="-323852">
              <a:lnSpc>
                <a:spcPts val="4200"/>
              </a:lnSpc>
              <a:buFont typeface="Arial"/>
              <a:buChar char="•"/>
            </a:pPr>
            <a:r>
              <a:rPr lang="en-US" sz="3000">
                <a:solidFill>
                  <a:srgbClr val="FFFFFF"/>
                </a:solidFill>
                <a:latin typeface="Montserrat"/>
              </a:rPr>
              <a:t>Pharmaceuticals</a:t>
            </a:r>
          </a:p>
          <a:p>
            <a:pPr marL="647705" lvl="1" indent="-323852">
              <a:lnSpc>
                <a:spcPts val="4200"/>
              </a:lnSpc>
              <a:buFont typeface="Arial"/>
              <a:buChar char="•"/>
            </a:pPr>
            <a:r>
              <a:rPr lang="en-US" sz="3000">
                <a:solidFill>
                  <a:srgbClr val="FFFFFF"/>
                </a:solidFill>
                <a:latin typeface="Montserrat"/>
              </a:rPr>
              <a:t>Cosmetics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Oranges Market Revenue share for 2024</a:t>
            </a:r>
          </a:p>
        </p:txBody>
      </p:sp>
      <p:sp>
        <p:nvSpPr>
          <p:cNvPr id="5" name="Freeform 5"/>
          <p:cNvSpPr/>
          <p:nvPr/>
        </p:nvSpPr>
        <p:spPr>
          <a:xfrm>
            <a:off x="-218782" y="1052195"/>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3">
              <a:extLst>
                <a:ext uri="{96DAC541-7B7A-43D3-8B79-37D633B846F1}">
                  <asvg:svgBlip xmlns:asvg="http://schemas.microsoft.com/office/drawing/2016/SVG/main" r:embed="rId5"/>
                </a:ext>
              </a:extLst>
            </a:blip>
            <a:stretch>
              <a:fillRect/>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E3718"/>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718"/>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718"/>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2109694"/>
            <a:ext cx="7787851" cy="2392680"/>
          </a:xfrm>
          <a:prstGeom prst="rect">
            <a:avLst/>
          </a:prstGeom>
        </p:spPr>
        <p:txBody>
          <a:bodyPr lIns="0" tIns="0" rIns="0" bIns="0" rtlCol="0" anchor="t">
            <a:spAutoFit/>
          </a:bodyPr>
          <a:lstStyle/>
          <a:p>
            <a:pPr marL="777240" lvl="1" indent="-388620">
              <a:lnSpc>
                <a:spcPts val="3780"/>
              </a:lnSpc>
              <a:buFont typeface="Arial"/>
              <a:buChar char="•"/>
            </a:pPr>
            <a:r>
              <a:rPr lang="en-US" sz="3600" spc="115">
                <a:solidFill>
                  <a:srgbClr val="FFFFFF"/>
                </a:solidFill>
                <a:latin typeface="Barlow"/>
              </a:rPr>
              <a:t>Crop Yields and Supply Chain Efficiency to Increase the Demand Globally</a:t>
            </a:r>
          </a:p>
          <a:p>
            <a:pPr marL="777240" lvl="1" indent="-388620">
              <a:lnSpc>
                <a:spcPts val="3780"/>
              </a:lnSpc>
              <a:buFont typeface="Arial"/>
              <a:buChar char="•"/>
            </a:pPr>
            <a:r>
              <a:rPr lang="en-US" sz="3600" spc="115">
                <a:solidFill>
                  <a:srgbClr val="FFFFFF"/>
                </a:solidFill>
                <a:latin typeface="Barlow"/>
              </a:rPr>
              <a:t>Health and Wellness Trends to Propel Market Growth</a:t>
            </a:r>
          </a:p>
        </p:txBody>
      </p:sp>
      <p:sp>
        <p:nvSpPr>
          <p:cNvPr id="18" name="TextBox 18"/>
          <p:cNvSpPr txBox="1"/>
          <p:nvPr/>
        </p:nvSpPr>
        <p:spPr>
          <a:xfrm>
            <a:off x="7067518" y="6340812"/>
            <a:ext cx="7071007"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Disease and Pest Outbreaks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333795" y="650558"/>
            <a:ext cx="9242305" cy="832485"/>
          </a:xfrm>
          <a:prstGeom prst="rect">
            <a:avLst/>
          </a:prstGeom>
        </p:spPr>
        <p:txBody>
          <a:bodyPr lIns="0" tIns="0" rIns="0" bIns="0" rtlCol="0" anchor="t">
            <a:spAutoFit/>
          </a:bodyPr>
          <a:lstStyle/>
          <a:p>
            <a:pPr algn="ctr">
              <a:lnSpc>
                <a:spcPts val="6419"/>
              </a:lnSpc>
            </a:pPr>
            <a:r>
              <a:rPr lang="en-US" sz="5999">
                <a:solidFill>
                  <a:srgbClr val="000000"/>
                </a:solidFill>
                <a:latin typeface="Canva Sans"/>
              </a:rPr>
              <a:t>AUTHOR'S PERSPECTIVE</a:t>
            </a:r>
          </a:p>
        </p:txBody>
      </p:sp>
      <p:sp>
        <p:nvSpPr>
          <p:cNvPr id="4" name="TextBox 4"/>
          <p:cNvSpPr txBox="1"/>
          <p:nvPr/>
        </p:nvSpPr>
        <p:spPr>
          <a:xfrm>
            <a:off x="166897" y="2466975"/>
            <a:ext cx="9576099" cy="7406004"/>
          </a:xfrm>
          <a:prstGeom prst="rect">
            <a:avLst/>
          </a:prstGeom>
        </p:spPr>
        <p:txBody>
          <a:bodyPr lIns="0" tIns="0" rIns="0" bIns="0" rtlCol="0" anchor="t">
            <a:spAutoFit/>
          </a:bodyPr>
          <a:lstStyle/>
          <a:p>
            <a:pPr marL="604526" lvl="1" indent="-302263">
              <a:lnSpc>
                <a:spcPts val="3920"/>
              </a:lnSpc>
              <a:buFont typeface="Arial"/>
              <a:buChar char="•"/>
            </a:pPr>
            <a:r>
              <a:rPr lang="en-US" sz="2800">
                <a:solidFill>
                  <a:srgbClr val="000000"/>
                </a:solidFill>
                <a:latin typeface="Montserrat"/>
              </a:rPr>
              <a:t>The global Oranges Market will expand significantly by 4.80% CAGR between 2024 to 2031.</a:t>
            </a:r>
          </a:p>
          <a:p>
            <a:pPr marL="604526" lvl="1" indent="-302263">
              <a:lnSpc>
                <a:spcPts val="3920"/>
              </a:lnSpc>
              <a:buFont typeface="Arial"/>
              <a:buChar char="•"/>
            </a:pPr>
            <a:r>
              <a:rPr lang="en-US" sz="2800">
                <a:solidFill>
                  <a:srgbClr val="000000"/>
                </a:solidFill>
                <a:latin typeface="Montserrat"/>
              </a:rPr>
              <a:t>The Sweet Orange segment is set to rise. Close-end Oranges, characterized by their fixed ends, are widely used in various applications such as apparel, bags, luggage, and accessories. Several factors contribute to the projected rise in demand for close-end Oranges.</a:t>
            </a:r>
          </a:p>
          <a:p>
            <a:pPr marL="604526" lvl="1" indent="-302263">
              <a:lnSpc>
                <a:spcPts val="3920"/>
              </a:lnSpc>
              <a:buFont typeface="Arial"/>
              <a:buChar char="•"/>
            </a:pPr>
            <a:r>
              <a:rPr lang="en-US" sz="2800">
                <a:solidFill>
                  <a:srgbClr val="000000"/>
                </a:solidFill>
                <a:latin typeface="Montserrat"/>
              </a:rPr>
              <a:t>Consumer preferences and dietary habits play a significant role in driving demand for oranges. Factors such as increasing health consciousness, awareness of the nutritional benefits of oranges, and the popularity of orange-based products like juices and snacks can drive overall demand.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8837" b="-48940"/>
            </a:stretch>
          </a:blipFill>
        </p:spPr>
        <p:txBody>
          <a:bodyPr/>
          <a:lstStyle/>
          <a:p/>
        </p:txBody>
      </p:sp>
      <p:sp>
        <p:nvSpPr>
          <p:cNvPr id="3" name="Freeform 3"/>
          <p:cNvSpPr/>
          <p:nvPr/>
        </p:nvSpPr>
        <p:spPr>
          <a:xfrm>
            <a:off x="6384131" y="2135878"/>
            <a:ext cx="3236640" cy="2171246"/>
          </a:xfrm>
          <a:custGeom>
            <a:rect l="l" t="t" r="r" b="b"/>
            <a:pathLst>
              <a:path w="3236640" h="2171246">
                <a:moveTo>
                  <a:pt x="0" y="0"/>
                </a:moveTo>
                <a:lnTo>
                  <a:pt x="3236640" y="0"/>
                </a:lnTo>
                <a:lnTo>
                  <a:pt x="3236640" y="2171246"/>
                </a:lnTo>
                <a:lnTo>
                  <a:pt x="0" y="2171246"/>
                </a:lnTo>
                <a:lnTo>
                  <a:pt x="0" y="0"/>
                </a:lnTo>
                <a:close/>
              </a:path>
            </a:pathLst>
          </a:custGeom>
          <a:blipFill>
            <a:blip r:embed="rId3"/>
            <a:stretch>
              <a:fillRect/>
            </a:stretch>
          </a:blipFill>
        </p:spPr>
        <p:txBody>
          <a:bodyPr/>
          <a:lstStyle/>
          <a:p/>
        </p:txBody>
      </p:sp>
      <p:sp>
        <p:nvSpPr>
          <p:cNvPr id="4" name="Freeform 4"/>
          <p:cNvSpPr/>
          <p:nvPr/>
        </p:nvSpPr>
        <p:spPr>
          <a:xfrm>
            <a:off x="10495701" y="1956711"/>
            <a:ext cx="3235508" cy="2529579"/>
          </a:xfrm>
          <a:custGeom>
            <a:rect l="l" t="t" r="r" b="b"/>
            <a:pathLst>
              <a:path w="3235508" h="2529579">
                <a:moveTo>
                  <a:pt x="0" y="0"/>
                </a:moveTo>
                <a:lnTo>
                  <a:pt x="3235508" y="0"/>
                </a:lnTo>
                <a:lnTo>
                  <a:pt x="3235508" y="2529579"/>
                </a:lnTo>
                <a:lnTo>
                  <a:pt x="0" y="2529579"/>
                </a:lnTo>
                <a:lnTo>
                  <a:pt x="0" y="0"/>
                </a:lnTo>
                <a:close/>
              </a:path>
            </a:pathLst>
          </a:custGeom>
          <a:blipFill>
            <a:blip r:embed="rId4"/>
            <a:stretch>
              <a:fillRect/>
            </a:stretch>
          </a:blipFill>
        </p:spPr>
        <p:txBody>
          <a:bodyPr/>
          <a:lstStyle/>
          <a:p/>
        </p:txBody>
      </p:sp>
      <p:sp>
        <p:nvSpPr>
          <p:cNvPr id="5" name="Freeform 5"/>
          <p:cNvSpPr/>
          <p:nvPr/>
        </p:nvSpPr>
        <p:spPr>
          <a:xfrm>
            <a:off x="5944991" y="4886340"/>
            <a:ext cx="5480595" cy="1580451"/>
          </a:xfrm>
          <a:custGeom>
            <a:rect l="l" t="t" r="r" b="b"/>
            <a:pathLst>
              <a:path w="5480595" h="1580451">
                <a:moveTo>
                  <a:pt x="0" y="0"/>
                </a:moveTo>
                <a:lnTo>
                  <a:pt x="5480595" y="0"/>
                </a:lnTo>
                <a:lnTo>
                  <a:pt x="5480595" y="1580451"/>
                </a:lnTo>
                <a:lnTo>
                  <a:pt x="0" y="1580451"/>
                </a:lnTo>
                <a:lnTo>
                  <a:pt x="0" y="0"/>
                </a:lnTo>
                <a:close/>
              </a:path>
            </a:pathLst>
          </a:custGeom>
          <a:blipFill>
            <a:blip r:embed="rId5"/>
            <a:stretch>
              <a:fillRect/>
            </a:stretch>
          </a:blipFill>
        </p:spPr>
        <p:txBody>
          <a:bodyPr/>
          <a:lstStyle/>
          <a:p/>
        </p:txBody>
      </p:sp>
      <p:sp>
        <p:nvSpPr>
          <p:cNvPr id="6" name="Freeform 6"/>
          <p:cNvSpPr/>
          <p:nvPr/>
        </p:nvSpPr>
        <p:spPr>
          <a:xfrm>
            <a:off x="14368892" y="2243358"/>
            <a:ext cx="3515478" cy="1956286"/>
          </a:xfrm>
          <a:custGeom>
            <a:rect l="l" t="t" r="r" b="b"/>
            <a:pathLst>
              <a:path w="3515478" h="1956286">
                <a:moveTo>
                  <a:pt x="0" y="0"/>
                </a:moveTo>
                <a:lnTo>
                  <a:pt x="3515478" y="0"/>
                </a:lnTo>
                <a:lnTo>
                  <a:pt x="3515478" y="1956286"/>
                </a:lnTo>
                <a:lnTo>
                  <a:pt x="0" y="1956286"/>
                </a:lnTo>
                <a:lnTo>
                  <a:pt x="0" y="0"/>
                </a:lnTo>
                <a:close/>
              </a:path>
            </a:pathLst>
          </a:custGeom>
          <a:blipFill>
            <a:blip r:embed="rId6"/>
            <a:stretch>
              <a:fillRect t="-38912" b="-40789"/>
            </a:stretch>
          </a:blipFill>
        </p:spPr>
        <p:txBody>
          <a:bodyPr/>
          <a:lstStyle/>
          <a:p/>
        </p:txBody>
      </p:sp>
      <p:sp>
        <p:nvSpPr>
          <p:cNvPr id="7" name="Freeform 7"/>
          <p:cNvSpPr/>
          <p:nvPr/>
        </p:nvSpPr>
        <p:spPr>
          <a:xfrm>
            <a:off x="11804574" y="4886340"/>
            <a:ext cx="6247329" cy="1719384"/>
          </a:xfrm>
          <a:custGeom>
            <a:rect l="l" t="t" r="r" b="b"/>
            <a:pathLst>
              <a:path w="6247329" h="1719384">
                <a:moveTo>
                  <a:pt x="0" y="0"/>
                </a:moveTo>
                <a:lnTo>
                  <a:pt x="6247329" y="0"/>
                </a:lnTo>
                <a:lnTo>
                  <a:pt x="6247329" y="1719385"/>
                </a:lnTo>
                <a:lnTo>
                  <a:pt x="0" y="1719385"/>
                </a:lnTo>
                <a:lnTo>
                  <a:pt x="0" y="0"/>
                </a:lnTo>
                <a:close/>
              </a:path>
            </a:pathLst>
          </a:custGeom>
          <a:blipFill>
            <a:blip r:embed="rId7"/>
            <a:stretch>
              <a:fillRect l="-5545" t="-42930" r="-10508" b="-43512"/>
            </a:stretch>
          </a:blipFill>
        </p:spPr>
        <p:txBody>
          <a:bodyPr/>
          <a:lstStyle/>
          <a:p/>
        </p:txBody>
      </p:sp>
      <p:sp>
        <p:nvSpPr>
          <p:cNvPr id="8" name="Freeform 8"/>
          <p:cNvSpPr/>
          <p:nvPr/>
        </p:nvSpPr>
        <p:spPr>
          <a:xfrm>
            <a:off x="6200276" y="7247790"/>
            <a:ext cx="3975531" cy="1851432"/>
          </a:xfrm>
          <a:custGeom>
            <a:rect l="l" t="t" r="r" b="b"/>
            <a:pathLst>
              <a:path w="3975530" h="1851432">
                <a:moveTo>
                  <a:pt x="0" y="0"/>
                </a:moveTo>
                <a:lnTo>
                  <a:pt x="3975531" y="0"/>
                </a:lnTo>
                <a:lnTo>
                  <a:pt x="3975531" y="1851432"/>
                </a:lnTo>
                <a:lnTo>
                  <a:pt x="0" y="1851432"/>
                </a:lnTo>
                <a:lnTo>
                  <a:pt x="0" y="0"/>
                </a:lnTo>
                <a:close/>
              </a:path>
            </a:pathLst>
          </a:custGeom>
          <a:blipFill>
            <a:blip r:embed="rId8"/>
            <a:stretch>
              <a:fillRect/>
            </a:stretch>
          </a:blipFill>
        </p:spPr>
        <p:txBody>
          <a:bodyPr/>
          <a:lstStyle/>
          <a:p/>
        </p:txBody>
      </p:sp>
      <p:sp>
        <p:nvSpPr>
          <p:cNvPr id="9" name="Freeform 9"/>
          <p:cNvSpPr/>
          <p:nvPr/>
        </p:nvSpPr>
        <p:spPr>
          <a:xfrm>
            <a:off x="10688607" y="7005775"/>
            <a:ext cx="3680285" cy="2126387"/>
          </a:xfrm>
          <a:custGeom>
            <a:rect l="l" t="t" r="r" b="b"/>
            <a:pathLst>
              <a:path w="3680285" h="2126387">
                <a:moveTo>
                  <a:pt x="0" y="0"/>
                </a:moveTo>
                <a:lnTo>
                  <a:pt x="3680285" y="0"/>
                </a:lnTo>
                <a:lnTo>
                  <a:pt x="3680285" y="2126386"/>
                </a:lnTo>
                <a:lnTo>
                  <a:pt x="0" y="2126386"/>
                </a:lnTo>
                <a:lnTo>
                  <a:pt x="0" y="0"/>
                </a:lnTo>
                <a:close/>
              </a:path>
            </a:pathLst>
          </a:custGeom>
          <a:blipFill>
            <a:blip r:embed="rId9"/>
            <a:stretch>
              <a:fillRect/>
            </a:stretch>
          </a:blipFill>
        </p:spPr>
        <p:txBody>
          <a:bodyPr/>
          <a:lstStyle/>
          <a:p/>
        </p:txBody>
      </p:sp>
      <p:sp>
        <p:nvSpPr>
          <p:cNvPr id="10" name="Freeform 10"/>
          <p:cNvSpPr/>
          <p:nvPr/>
        </p:nvSpPr>
        <p:spPr>
          <a:xfrm>
            <a:off x="14582490" y="7144477"/>
            <a:ext cx="3469413" cy="1987685"/>
          </a:xfrm>
          <a:custGeom>
            <a:rect l="l" t="t" r="r" b="b"/>
            <a:pathLst>
              <a:path w="3469413" h="1987685">
                <a:moveTo>
                  <a:pt x="0" y="0"/>
                </a:moveTo>
                <a:lnTo>
                  <a:pt x="3469414" y="0"/>
                </a:lnTo>
                <a:lnTo>
                  <a:pt x="3469414" y="1987684"/>
                </a:lnTo>
                <a:lnTo>
                  <a:pt x="0" y="1987684"/>
                </a:lnTo>
                <a:lnTo>
                  <a:pt x="0" y="0"/>
                </a:lnTo>
                <a:close/>
              </a:path>
            </a:pathLst>
          </a:custGeom>
          <a:blipFill>
            <a:blip r:embed="rId10"/>
            <a:stretch>
              <a:fillRect/>
            </a:stretch>
          </a:blipFill>
        </p:spPr>
        <p:txBody>
          <a:bodyPr/>
          <a:lstStyle/>
          <a:p/>
        </p:txBody>
      </p:sp>
      <p:sp>
        <p:nvSpPr>
          <p:cNvPr id="11" name="TextBox 11"/>
          <p:cNvSpPr txBox="1"/>
          <p:nvPr/>
        </p:nvSpPr>
        <p:spPr>
          <a:xfrm>
            <a:off x="8685288"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jdn9cc54"/>
              </a:rPr>
              <a:t>https://tinyurl.com/jdn9cc54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Oranges Market Report 2024</dc:title>
  <cp:lastModifiedBy>decipher market</cp:lastModifiedBy>
  <cp:revision>2</cp:revision>
  <dcterms:created xsi:type="dcterms:W3CDTF">2006-08-16T00:00:00Z</dcterms:created>
  <dcterms:modified xsi:type="dcterms:W3CDTF">2024-04-13T02:32:41Z</dcterms:modified>
</cp:coreProperties>
</file>