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Poppins" panose="00000500000000000000" pitchFamily="2" charset="0"/>
      <p:regular r:id="rId20"/>
    </p:embeddedFont>
    <p:embeddedFont>
      <p:font typeface="Poppins Bold" panose="00000800000000000000" charset="0"/>
      <p:regular r:id="rId21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13" Type="http://schemas.openxmlformats.org/officeDocument/2006/relationships/image" Target="../media/image20.jpeg" /><Relationship Id="rId14" Type="http://schemas.openxmlformats.org/officeDocument/2006/relationships/image" Target="../media/image21.jpeg" /><Relationship Id="rId15" Type="http://schemas.openxmlformats.org/officeDocument/2006/relationships/image" Target="../media/image22.jpeg" /><Relationship Id="rId16" Type="http://schemas.openxmlformats.org/officeDocument/2006/relationships/image" Target="../media/image23.jpeg" /><Relationship Id="rId17" Type="http://schemas.openxmlformats.org/officeDocument/2006/relationships/image" Target="../media/image24.jpeg" /><Relationship Id="rId18" Type="http://schemas.openxmlformats.org/officeDocument/2006/relationships/image" Target="../media/image25.jpeg" /><Relationship Id="rId19" Type="http://schemas.openxmlformats.org/officeDocument/2006/relationships/image" Target="../media/image26.jpeg" /><Relationship Id="rId2" Type="http://schemas.openxmlformats.org/officeDocument/2006/relationships/image" Target="../media/image9.jpeg" /><Relationship Id="rId20" Type="http://schemas.openxmlformats.org/officeDocument/2006/relationships/image" Target="../media/image27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hyperlink" Target="https://tinyurl.com/2p8ex54j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33609" y="2909271"/>
            <a:ext cx="15420783" cy="4468458"/>
            <a:chExt cx="3304669" cy="95758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04669" cy="957589"/>
            </a:xfrm>
            <a:custGeom>
              <a:rect l="l" t="t" r="r" b="b"/>
              <a:pathLst>
                <a:path w="3304668" h="957589">
                  <a:moveTo>
                    <a:pt x="0" y="0"/>
                  </a:moveTo>
                  <a:lnTo>
                    <a:pt x="3304669" y="0"/>
                  </a:lnTo>
                  <a:lnTo>
                    <a:pt x="3304669" y="957589"/>
                  </a:lnTo>
                  <a:lnTo>
                    <a:pt x="0" y="957589"/>
                  </a:lnTo>
                  <a:close/>
                </a:path>
              </a:pathLst>
            </a:custGeom>
            <a:solidFill>
              <a:srgbClr val="6CBCE3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04669" cy="995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16317" y="3481889"/>
            <a:ext cx="15238075" cy="299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5"/>
              </a:lnSpc>
            </a:pPr>
            <a:r>
              <a:rPr lang="en-US" sz="7599">
                <a:solidFill>
                  <a:srgbClr val="000000"/>
                </a:solidFill>
                <a:latin typeface="DM Sans"/>
              </a:rPr>
              <a:t>GLOBAL </a:t>
            </a:r>
          </a:p>
          <a:p>
            <a:pPr>
              <a:lnSpc>
                <a:spcPts val="7675"/>
              </a:lnSpc>
            </a:pPr>
            <a:r>
              <a:rPr lang="en-US" sz="7599">
                <a:solidFill>
                  <a:srgbClr val="000000"/>
                </a:solidFill>
                <a:latin typeface="DM Sans"/>
              </a:rPr>
              <a:t>OPHTHALMIC OPERATING TABLES</a:t>
            </a:r>
          </a:p>
          <a:p>
            <a:pPr>
              <a:lnSpc>
                <a:spcPts val="7675"/>
              </a:lnSpc>
            </a:pPr>
            <a:r>
              <a:rPr lang="en-US" sz="7599">
                <a:solidFill>
                  <a:srgbClr val="000000"/>
                </a:solidFill>
                <a:latin typeface="DM Sans"/>
              </a:rPr>
              <a:t>MARKET REPORT 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63437" y="6677306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97552" y="2015836"/>
            <a:ext cx="15892895" cy="6255327"/>
            <a:chExt cx="4185783" cy="16474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783" cy="1647494"/>
            </a:xfrm>
            <a:custGeom>
              <a:rect l="l" t="t" r="r" b="b"/>
              <a:pathLst>
                <a:path w="4185783" h="1647494">
                  <a:moveTo>
                    <a:pt x="24844" y="0"/>
                  </a:moveTo>
                  <a:lnTo>
                    <a:pt x="4160939" y="0"/>
                  </a:lnTo>
                  <a:cubicBezTo>
                    <a:pt x="4167529" y="0"/>
                    <a:pt x="4173848" y="2617"/>
                    <a:pt x="4178507" y="7277"/>
                  </a:cubicBezTo>
                  <a:cubicBezTo>
                    <a:pt x="4183166" y="11936"/>
                    <a:pt x="4185783" y="18255"/>
                    <a:pt x="4185783" y="24844"/>
                  </a:cubicBezTo>
                  <a:lnTo>
                    <a:pt x="4185783" y="1622650"/>
                  </a:lnTo>
                  <a:cubicBezTo>
                    <a:pt x="4185783" y="1629239"/>
                    <a:pt x="4183166" y="1635558"/>
                    <a:pt x="4178507" y="1640217"/>
                  </a:cubicBezTo>
                  <a:cubicBezTo>
                    <a:pt x="4173848" y="1644876"/>
                    <a:pt x="4167529" y="1647494"/>
                    <a:pt x="4160939" y="1647494"/>
                  </a:cubicBezTo>
                  <a:lnTo>
                    <a:pt x="24844" y="1647494"/>
                  </a:lnTo>
                  <a:cubicBezTo>
                    <a:pt x="18255" y="1647494"/>
                    <a:pt x="11936" y="1644876"/>
                    <a:pt x="7277" y="1640217"/>
                  </a:cubicBezTo>
                  <a:cubicBezTo>
                    <a:pt x="2617" y="1635558"/>
                    <a:pt x="0" y="1629239"/>
                    <a:pt x="0" y="1622650"/>
                  </a:cubicBezTo>
                  <a:lnTo>
                    <a:pt x="0" y="24844"/>
                  </a:lnTo>
                  <a:cubicBezTo>
                    <a:pt x="0" y="18255"/>
                    <a:pt x="2617" y="11936"/>
                    <a:pt x="7277" y="7277"/>
                  </a:cubicBezTo>
                  <a:cubicBezTo>
                    <a:pt x="11936" y="2617"/>
                    <a:pt x="18255" y="0"/>
                    <a:pt x="24844" y="0"/>
                  </a:cubicBezTo>
                  <a:close/>
                </a:path>
              </a:pathLst>
            </a:custGeom>
            <a:solidFill>
              <a:srgbClr val="312F2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783" cy="1685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70082" y="2273213"/>
            <a:ext cx="7747837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6499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85950" y="3332825"/>
            <a:ext cx="14879782" cy="4646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FFFFFF"/>
                </a:solidFill>
                <a:latin typeface="Canva Sans"/>
              </a:rPr>
              <a:t>Ophthalmology operating tables are designed for ophthalmological operations or surgeries according to demand for hospitals, clinics. These ophthalmology OT tables can be adjusted to a lowered height from floor, which is convenient for surgeons or eye doctors. The adjustable lowered height Ophthalmological operating table decreases physical fatigue on eye surgeon.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05" b="-631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127331" y="1857790"/>
            <a:ext cx="7584566" cy="229622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2075" y="0"/>
                  </a:moveTo>
                  <a:lnTo>
                    <a:pt x="758333" y="0"/>
                  </a:lnTo>
                  <a:cubicBezTo>
                    <a:pt x="785404" y="0"/>
                    <a:pt x="811368" y="10754"/>
                    <a:pt x="830510" y="29897"/>
                  </a:cubicBezTo>
                  <a:cubicBezTo>
                    <a:pt x="849653" y="49040"/>
                    <a:pt x="860407" y="75003"/>
                    <a:pt x="860407" y="102075"/>
                  </a:cubicBezTo>
                  <a:lnTo>
                    <a:pt x="860407" y="158413"/>
                  </a:lnTo>
                  <a:cubicBezTo>
                    <a:pt x="860407" y="185485"/>
                    <a:pt x="849653" y="211448"/>
                    <a:pt x="830510" y="230591"/>
                  </a:cubicBezTo>
                  <a:cubicBezTo>
                    <a:pt x="811368" y="249733"/>
                    <a:pt x="785404" y="260488"/>
                    <a:pt x="758333" y="260488"/>
                  </a:cubicBezTo>
                  <a:lnTo>
                    <a:pt x="102075" y="260488"/>
                  </a:lnTo>
                  <a:cubicBezTo>
                    <a:pt x="75003" y="260488"/>
                    <a:pt x="49040" y="249733"/>
                    <a:pt x="29897" y="230591"/>
                  </a:cubicBezTo>
                  <a:cubicBezTo>
                    <a:pt x="10754" y="211448"/>
                    <a:pt x="0" y="185485"/>
                    <a:pt x="0" y="158413"/>
                  </a:cubicBezTo>
                  <a:lnTo>
                    <a:pt x="0" y="102075"/>
                  </a:lnTo>
                  <a:cubicBezTo>
                    <a:pt x="0" y="75003"/>
                    <a:pt x="10754" y="49040"/>
                    <a:pt x="29897" y="29897"/>
                  </a:cubicBezTo>
                  <a:cubicBezTo>
                    <a:pt x="49040" y="10754"/>
                    <a:pt x="75003" y="0"/>
                    <a:pt x="102075" y="0"/>
                  </a:cubicBezTo>
                  <a:close/>
                </a:path>
              </a:pathLst>
            </a:custGeom>
            <a:solidFill>
              <a:srgbClr val="706D37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439553" y="2139921"/>
            <a:ext cx="1852546" cy="1850231"/>
          </a:xfrm>
          <a:custGeom>
            <a:rect l="l" t="t" r="r" b="b"/>
            <a:pathLst>
              <a:path w="1852545" h="1850231">
                <a:moveTo>
                  <a:pt x="0" y="0"/>
                </a:moveTo>
                <a:lnTo>
                  <a:pt x="1852547" y="0"/>
                </a:lnTo>
                <a:lnTo>
                  <a:pt x="1852547" y="1850230"/>
                </a:lnTo>
                <a:lnTo>
                  <a:pt x="0" y="1850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10396362" y="2065878"/>
            <a:ext cx="1825263" cy="1825263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27331" y="6962079"/>
            <a:ext cx="7584566" cy="2296221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2075" y="0"/>
                  </a:moveTo>
                  <a:lnTo>
                    <a:pt x="758333" y="0"/>
                  </a:lnTo>
                  <a:cubicBezTo>
                    <a:pt x="785404" y="0"/>
                    <a:pt x="811368" y="10754"/>
                    <a:pt x="830510" y="29897"/>
                  </a:cubicBezTo>
                  <a:cubicBezTo>
                    <a:pt x="849653" y="49040"/>
                    <a:pt x="860407" y="75003"/>
                    <a:pt x="860407" y="102075"/>
                  </a:cubicBezTo>
                  <a:lnTo>
                    <a:pt x="860407" y="158413"/>
                  </a:lnTo>
                  <a:cubicBezTo>
                    <a:pt x="860407" y="185485"/>
                    <a:pt x="849653" y="211448"/>
                    <a:pt x="830510" y="230591"/>
                  </a:cubicBezTo>
                  <a:cubicBezTo>
                    <a:pt x="811368" y="249733"/>
                    <a:pt x="785404" y="260488"/>
                    <a:pt x="758333" y="260488"/>
                  </a:cubicBezTo>
                  <a:lnTo>
                    <a:pt x="102075" y="260488"/>
                  </a:lnTo>
                  <a:cubicBezTo>
                    <a:pt x="75003" y="260488"/>
                    <a:pt x="49040" y="249733"/>
                    <a:pt x="29897" y="230591"/>
                  </a:cubicBezTo>
                  <a:cubicBezTo>
                    <a:pt x="10754" y="211448"/>
                    <a:pt x="0" y="185485"/>
                    <a:pt x="0" y="158413"/>
                  </a:cubicBezTo>
                  <a:lnTo>
                    <a:pt x="0" y="102075"/>
                  </a:lnTo>
                  <a:cubicBezTo>
                    <a:pt x="0" y="75003"/>
                    <a:pt x="10754" y="49040"/>
                    <a:pt x="29897" y="29897"/>
                  </a:cubicBezTo>
                  <a:cubicBezTo>
                    <a:pt x="49040" y="10754"/>
                    <a:pt x="75003" y="0"/>
                    <a:pt x="102075" y="0"/>
                  </a:cubicBezTo>
                  <a:close/>
                </a:path>
              </a:pathLst>
            </a:custGeom>
            <a:solidFill>
              <a:srgbClr val="706D37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439553" y="7244209"/>
            <a:ext cx="1852546" cy="1850231"/>
          </a:xfrm>
          <a:custGeom>
            <a:rect l="l" t="t" r="r" b="b"/>
            <a:pathLst>
              <a:path w="1852545" h="1850231">
                <a:moveTo>
                  <a:pt x="0" y="0"/>
                </a:moveTo>
                <a:lnTo>
                  <a:pt x="1852547" y="0"/>
                </a:lnTo>
                <a:lnTo>
                  <a:pt x="1852547" y="1850231"/>
                </a:lnTo>
                <a:lnTo>
                  <a:pt x="0" y="18502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10396362" y="7170167"/>
            <a:ext cx="1825263" cy="1825263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127331" y="4409355"/>
            <a:ext cx="7584566" cy="2296221"/>
            <a:chExt cx="860407" cy="26048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2075" y="0"/>
                  </a:moveTo>
                  <a:lnTo>
                    <a:pt x="758333" y="0"/>
                  </a:lnTo>
                  <a:cubicBezTo>
                    <a:pt x="785404" y="0"/>
                    <a:pt x="811368" y="10754"/>
                    <a:pt x="830510" y="29897"/>
                  </a:cubicBezTo>
                  <a:cubicBezTo>
                    <a:pt x="849653" y="49040"/>
                    <a:pt x="860407" y="75003"/>
                    <a:pt x="860407" y="102075"/>
                  </a:cubicBezTo>
                  <a:lnTo>
                    <a:pt x="860407" y="158413"/>
                  </a:lnTo>
                  <a:cubicBezTo>
                    <a:pt x="860407" y="185485"/>
                    <a:pt x="849653" y="211448"/>
                    <a:pt x="830510" y="230591"/>
                  </a:cubicBezTo>
                  <a:cubicBezTo>
                    <a:pt x="811368" y="249733"/>
                    <a:pt x="785404" y="260488"/>
                    <a:pt x="758333" y="260488"/>
                  </a:cubicBezTo>
                  <a:lnTo>
                    <a:pt x="102075" y="260488"/>
                  </a:lnTo>
                  <a:cubicBezTo>
                    <a:pt x="75003" y="260488"/>
                    <a:pt x="49040" y="249733"/>
                    <a:pt x="29897" y="230591"/>
                  </a:cubicBezTo>
                  <a:cubicBezTo>
                    <a:pt x="10754" y="211448"/>
                    <a:pt x="0" y="185485"/>
                    <a:pt x="0" y="158413"/>
                  </a:cubicBezTo>
                  <a:lnTo>
                    <a:pt x="0" y="102075"/>
                  </a:lnTo>
                  <a:cubicBezTo>
                    <a:pt x="0" y="75003"/>
                    <a:pt x="10754" y="49040"/>
                    <a:pt x="29897" y="29897"/>
                  </a:cubicBezTo>
                  <a:cubicBezTo>
                    <a:pt x="49040" y="10754"/>
                    <a:pt x="75003" y="0"/>
                    <a:pt x="102075" y="0"/>
                  </a:cubicBezTo>
                  <a:close/>
                </a:path>
              </a:pathLst>
            </a:custGeom>
            <a:solidFill>
              <a:srgbClr val="706D37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0439553" y="4691485"/>
            <a:ext cx="1852546" cy="1850231"/>
          </a:xfrm>
          <a:custGeom>
            <a:rect l="l" t="t" r="r" b="b"/>
            <a:pathLst>
              <a:path w="1852545" h="1850231">
                <a:moveTo>
                  <a:pt x="0" y="0"/>
                </a:moveTo>
                <a:lnTo>
                  <a:pt x="1852547" y="0"/>
                </a:lnTo>
                <a:lnTo>
                  <a:pt x="1852547" y="1850231"/>
                </a:lnTo>
                <a:lnTo>
                  <a:pt x="0" y="18502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1" name="Group 21"/>
          <p:cNvGrpSpPr/>
          <p:nvPr/>
        </p:nvGrpSpPr>
        <p:grpSpPr>
          <a:xfrm>
            <a:off x="10396362" y="4617442"/>
            <a:ext cx="1825263" cy="1825263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162248" y="461079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40451" y="2564799"/>
            <a:ext cx="1337085" cy="71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2"/>
              </a:lnSpc>
              <a:spcBef>
                <a:spcPct val="0"/>
              </a:spcBef>
            </a:pPr>
            <a:r>
              <a:rPr lang="en-US" sz="3937">
                <a:solidFill>
                  <a:srgbClr val="3A6AD6"/>
                </a:solidFill>
                <a:latin typeface="Poppins Bold"/>
              </a:rPr>
              <a:t>2022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640451" y="7597336"/>
            <a:ext cx="1337085" cy="1258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3937">
                <a:solidFill>
                  <a:srgbClr val="3A6AD6"/>
                </a:solidFill>
                <a:latin typeface="Poppins Bold"/>
              </a:rPr>
              <a:t>2023- 2030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977536" y="2162202"/>
            <a:ext cx="5589216" cy="1514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5"/>
              </a:lnSpc>
            </a:pPr>
            <a:r>
              <a:rPr lang="en-US" sz="4253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955"/>
              </a:lnSpc>
              <a:spcBef>
                <a:spcPct val="0"/>
              </a:spcBef>
            </a:pPr>
            <a:r>
              <a:rPr lang="en-US" sz="4253">
                <a:solidFill>
                  <a:srgbClr val="FFFFFF"/>
                </a:solidFill>
                <a:latin typeface="Poppins"/>
              </a:rPr>
              <a:t>USD 575.67 Million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221625" y="7263417"/>
            <a:ext cx="5096018" cy="1514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5"/>
              </a:lnSpc>
            </a:pPr>
            <a:r>
              <a:rPr lang="en-US" sz="4253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955"/>
              </a:lnSpc>
              <a:spcBef>
                <a:spcPct val="0"/>
              </a:spcBef>
            </a:pPr>
            <a:r>
              <a:rPr lang="en-US" sz="4253">
                <a:solidFill>
                  <a:srgbClr val="FFFFFF"/>
                </a:solidFill>
                <a:latin typeface="Poppins"/>
              </a:rPr>
              <a:t>7.08%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40451" y="5116363"/>
            <a:ext cx="1337085" cy="71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2"/>
              </a:lnSpc>
              <a:spcBef>
                <a:spcPct val="0"/>
              </a:spcBef>
            </a:pPr>
            <a:r>
              <a:rPr lang="en-US" sz="3937">
                <a:solidFill>
                  <a:srgbClr val="3A6AD6"/>
                </a:solidFill>
                <a:latin typeface="Poppins Bold"/>
              </a:rPr>
              <a:t>2028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046853" y="4714346"/>
            <a:ext cx="5519899" cy="1514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5"/>
              </a:lnSpc>
            </a:pPr>
            <a:r>
              <a:rPr lang="en-US" sz="4253">
                <a:solidFill>
                  <a:srgbClr val="FFFFFF"/>
                </a:solidFill>
                <a:latin typeface="Poppins"/>
              </a:rPr>
              <a:t>FORECAST</a:t>
            </a:r>
          </a:p>
          <a:p>
            <a:pPr algn="ctr">
              <a:lnSpc>
                <a:spcPts val="5955"/>
              </a:lnSpc>
              <a:spcBef>
                <a:spcPct val="0"/>
              </a:spcBef>
            </a:pPr>
            <a:r>
              <a:rPr lang="en-US" sz="4253">
                <a:solidFill>
                  <a:srgbClr val="FFFFFF"/>
                </a:solidFill>
                <a:latin typeface="Poppins"/>
              </a:rPr>
              <a:t>USD 872.56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333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74472" y="1906748"/>
            <a:ext cx="2776304" cy="2776304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55771" y="0"/>
                  </a:moveTo>
                  <a:lnTo>
                    <a:pt x="757029" y="0"/>
                  </a:lnTo>
                  <a:cubicBezTo>
                    <a:pt x="787830" y="0"/>
                    <a:pt x="812800" y="24970"/>
                    <a:pt x="812800" y="55771"/>
                  </a:cubicBezTo>
                  <a:lnTo>
                    <a:pt x="812800" y="757029"/>
                  </a:lnTo>
                  <a:cubicBezTo>
                    <a:pt x="812800" y="787830"/>
                    <a:pt x="787830" y="812800"/>
                    <a:pt x="757029" y="812800"/>
                  </a:cubicBezTo>
                  <a:lnTo>
                    <a:pt x="55771" y="812800"/>
                  </a:lnTo>
                  <a:cubicBezTo>
                    <a:pt x="24970" y="812800"/>
                    <a:pt x="0" y="787830"/>
                    <a:pt x="0" y="757029"/>
                  </a:cubicBezTo>
                  <a:lnTo>
                    <a:pt x="0" y="55771"/>
                  </a:lnTo>
                  <a:cubicBezTo>
                    <a:pt x="0" y="24970"/>
                    <a:pt x="24970" y="0"/>
                    <a:pt x="55771" y="0"/>
                  </a:cubicBezTo>
                  <a:close/>
                </a:path>
              </a:pathLst>
            </a:custGeom>
            <a:solidFill>
              <a:srgbClr val="737F30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0245" y="2202521"/>
            <a:ext cx="7673755" cy="3145035"/>
            <a:chExt cx="1511671" cy="6195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11671" cy="619548"/>
            </a:xfrm>
            <a:custGeom>
              <a:rect l="l" t="t" r="r" b="b"/>
              <a:pathLst>
                <a:path w="1511671" h="619548">
                  <a:moveTo>
                    <a:pt x="20178" y="0"/>
                  </a:moveTo>
                  <a:lnTo>
                    <a:pt x="1491493" y="0"/>
                  </a:lnTo>
                  <a:cubicBezTo>
                    <a:pt x="1502637" y="0"/>
                    <a:pt x="1511671" y="9034"/>
                    <a:pt x="1511671" y="20178"/>
                  </a:cubicBezTo>
                  <a:lnTo>
                    <a:pt x="1511671" y="599370"/>
                  </a:lnTo>
                  <a:cubicBezTo>
                    <a:pt x="1511671" y="604722"/>
                    <a:pt x="1509545" y="609854"/>
                    <a:pt x="1505761" y="613638"/>
                  </a:cubicBezTo>
                  <a:cubicBezTo>
                    <a:pt x="1501977" y="617422"/>
                    <a:pt x="1496845" y="619548"/>
                    <a:pt x="1491493" y="619548"/>
                  </a:cubicBezTo>
                  <a:lnTo>
                    <a:pt x="20178" y="619548"/>
                  </a:lnTo>
                  <a:cubicBezTo>
                    <a:pt x="9034" y="619548"/>
                    <a:pt x="0" y="610514"/>
                    <a:pt x="0" y="599370"/>
                  </a:cubicBezTo>
                  <a:lnTo>
                    <a:pt x="0" y="20178"/>
                  </a:lnTo>
                  <a:cubicBezTo>
                    <a:pt x="0" y="9034"/>
                    <a:pt x="9034" y="0"/>
                    <a:pt x="201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511671" cy="667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00651" y="126995"/>
            <a:ext cx="17353555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9024" y="2557706"/>
            <a:ext cx="7450129" cy="737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6"/>
              </a:lnSpc>
            </a:pPr>
            <a:r>
              <a:rPr lang="en-US" sz="5886" spc="188">
                <a:solidFill>
                  <a:srgbClr val="000000"/>
                </a:solidFill>
                <a:latin typeface="Barlow Semi-Bold"/>
              </a:rPr>
              <a:t>Type segment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81144" y="3631866"/>
            <a:ext cx="7525889" cy="1418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3"/>
              </a:lnSpc>
            </a:pPr>
            <a:r>
              <a:rPr lang="en-US" sz="4709" spc="150">
                <a:solidFill>
                  <a:srgbClr val="000000"/>
                </a:solidFill>
                <a:latin typeface="Barlow Semi-Bold"/>
              </a:rPr>
              <a:t>Manual </a:t>
            </a:r>
          </a:p>
          <a:p>
            <a:pPr algn="ctr">
              <a:lnSpc>
                <a:spcPts val="5603"/>
              </a:lnSpc>
            </a:pPr>
            <a:r>
              <a:rPr lang="en-US" sz="4709" spc="150">
                <a:solidFill>
                  <a:srgbClr val="000000"/>
                </a:solidFill>
                <a:latin typeface="Barlow Semi-Bold"/>
              </a:rPr>
              <a:t>USD 252.18 Million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99625" y="5817491"/>
            <a:ext cx="2776304" cy="2776304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55771" y="0"/>
                  </a:moveTo>
                  <a:lnTo>
                    <a:pt x="757029" y="0"/>
                  </a:lnTo>
                  <a:cubicBezTo>
                    <a:pt x="787830" y="0"/>
                    <a:pt x="812800" y="24970"/>
                    <a:pt x="812800" y="55771"/>
                  </a:cubicBezTo>
                  <a:lnTo>
                    <a:pt x="812800" y="757029"/>
                  </a:lnTo>
                  <a:cubicBezTo>
                    <a:pt x="812800" y="787830"/>
                    <a:pt x="787830" y="812800"/>
                    <a:pt x="757029" y="812800"/>
                  </a:cubicBezTo>
                  <a:lnTo>
                    <a:pt x="55771" y="812800"/>
                  </a:lnTo>
                  <a:cubicBezTo>
                    <a:pt x="24970" y="812800"/>
                    <a:pt x="0" y="787830"/>
                    <a:pt x="0" y="757029"/>
                  </a:cubicBezTo>
                  <a:lnTo>
                    <a:pt x="0" y="55771"/>
                  </a:lnTo>
                  <a:cubicBezTo>
                    <a:pt x="0" y="24970"/>
                    <a:pt x="24970" y="0"/>
                    <a:pt x="55771" y="0"/>
                  </a:cubicBezTo>
                  <a:close/>
                </a:path>
              </a:pathLst>
            </a:custGeom>
            <a:solidFill>
              <a:srgbClr val="737F30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95399" y="6113265"/>
            <a:ext cx="7673755" cy="3145035"/>
            <a:chExt cx="1511671" cy="6195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11671" cy="619548"/>
            </a:xfrm>
            <a:custGeom>
              <a:rect l="l" t="t" r="r" b="b"/>
              <a:pathLst>
                <a:path w="1511671" h="619548">
                  <a:moveTo>
                    <a:pt x="20178" y="0"/>
                  </a:moveTo>
                  <a:lnTo>
                    <a:pt x="1491493" y="0"/>
                  </a:lnTo>
                  <a:cubicBezTo>
                    <a:pt x="1502637" y="0"/>
                    <a:pt x="1511671" y="9034"/>
                    <a:pt x="1511671" y="20178"/>
                  </a:cubicBezTo>
                  <a:lnTo>
                    <a:pt x="1511671" y="599370"/>
                  </a:lnTo>
                  <a:cubicBezTo>
                    <a:pt x="1511671" y="604722"/>
                    <a:pt x="1509545" y="609854"/>
                    <a:pt x="1505761" y="613638"/>
                  </a:cubicBezTo>
                  <a:cubicBezTo>
                    <a:pt x="1501977" y="617422"/>
                    <a:pt x="1496845" y="619548"/>
                    <a:pt x="1491493" y="619548"/>
                  </a:cubicBezTo>
                  <a:lnTo>
                    <a:pt x="20178" y="619548"/>
                  </a:lnTo>
                  <a:cubicBezTo>
                    <a:pt x="9034" y="619548"/>
                    <a:pt x="0" y="610514"/>
                    <a:pt x="0" y="599370"/>
                  </a:cubicBezTo>
                  <a:lnTo>
                    <a:pt x="0" y="20178"/>
                  </a:lnTo>
                  <a:cubicBezTo>
                    <a:pt x="0" y="9034"/>
                    <a:pt x="9034" y="0"/>
                    <a:pt x="201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511671" cy="667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544178" y="6468449"/>
            <a:ext cx="7450129" cy="737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6"/>
              </a:lnSpc>
            </a:pPr>
            <a:r>
              <a:rPr lang="en-US" sz="5886" spc="188">
                <a:solidFill>
                  <a:srgbClr val="000000"/>
                </a:solidFill>
                <a:latin typeface="Barlow Semi-Bold"/>
              </a:rPr>
              <a:t>End-user segment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43264" y="7545951"/>
            <a:ext cx="7525889" cy="1418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3"/>
              </a:lnSpc>
            </a:pPr>
            <a:r>
              <a:rPr lang="en-US" sz="4709" spc="150">
                <a:solidFill>
                  <a:srgbClr val="000000"/>
                </a:solidFill>
                <a:latin typeface="Barlow Semi-Bold"/>
              </a:rPr>
              <a:t>Hospital</a:t>
            </a:r>
          </a:p>
          <a:p>
            <a:pPr algn="ctr">
              <a:lnSpc>
                <a:spcPts val="5603"/>
              </a:lnSpc>
            </a:pPr>
            <a:r>
              <a:rPr lang="en-US" sz="4709" spc="150">
                <a:solidFill>
                  <a:srgbClr val="000000"/>
                </a:solidFill>
                <a:latin typeface="Barlow Semi-Bold"/>
              </a:rPr>
              <a:t>USD 344.90 Million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5983" y="299719"/>
            <a:ext cx="1801603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1B1917"/>
                </a:solidFill>
                <a:latin typeface="Canva Sans"/>
              </a:rPr>
              <a:t>Global Ophthalmic Operating Tables Market Revenue share for 2022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35446" y="4956122"/>
            <a:ext cx="7615837" cy="1753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6499">
                <a:solidFill>
                  <a:srgbClr val="484848"/>
                </a:solidFill>
                <a:latin typeface="Canva Sans"/>
              </a:rPr>
              <a:t>Asia Pacific </a:t>
            </a:r>
          </a:p>
          <a:p>
            <a:pPr algn="ctr">
              <a:lnSpc>
                <a:spcPts val="6889"/>
              </a:lnSpc>
            </a:pPr>
            <a:r>
              <a:rPr lang="en-US" sz="6499">
                <a:solidFill>
                  <a:srgbClr val="484848"/>
                </a:solidFill>
                <a:latin typeface="Canva Sans"/>
              </a:rPr>
              <a:t>USD 293.62 Million</a:t>
            </a:r>
          </a:p>
        </p:txBody>
      </p:sp>
      <p:sp>
        <p:nvSpPr>
          <p:cNvPr id="4" name="Freeform 4"/>
          <p:cNvSpPr/>
          <p:nvPr/>
        </p:nvSpPr>
        <p:spPr>
          <a:xfrm>
            <a:off x="8251283" y="677544"/>
            <a:ext cx="10036717" cy="9609456"/>
          </a:xfrm>
          <a:custGeom>
            <a:rect l="l" t="t" r="r" b="b"/>
            <a:pathLst>
              <a:path w="10036717" h="9609456">
                <a:moveTo>
                  <a:pt x="0" y="0"/>
                </a:moveTo>
                <a:lnTo>
                  <a:pt x="10036717" y="0"/>
                </a:lnTo>
                <a:lnTo>
                  <a:pt x="10036717" y="9609456"/>
                </a:lnTo>
                <a:lnTo>
                  <a:pt x="0" y="9609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579" t="-1072" r="-26706" b="-9211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580" b="-8358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941573" y="1733389"/>
            <a:ext cx="8726152" cy="3216228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7328" y="5301458"/>
            <a:ext cx="9540397" cy="3252152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27328" y="1733389"/>
            <a:ext cx="9540397" cy="3216228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29609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901879" y="2230986"/>
            <a:ext cx="2450898" cy="2221034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620275" y="5738391"/>
            <a:ext cx="2732502" cy="2221034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29609E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223394" y="3020075"/>
            <a:ext cx="742327" cy="642856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223394" y="6588144"/>
            <a:ext cx="742327" cy="642856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9609E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3901879" y="2966362"/>
            <a:ext cx="2450898" cy="576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1"/>
              </a:lnSpc>
              <a:spcBef>
                <a:spcPct val="0"/>
              </a:spcBef>
            </a:pPr>
            <a:r>
              <a:rPr lang="en-US" sz="3400" spc="108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20275" y="6588029"/>
            <a:ext cx="3014106" cy="576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1"/>
              </a:lnSpc>
              <a:spcBef>
                <a:spcPct val="0"/>
              </a:spcBef>
            </a:pPr>
            <a:r>
              <a:rPr lang="en-US" sz="3400" spc="108">
                <a:solidFill>
                  <a:srgbClr val="E6E4E1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15985" y="2373908"/>
            <a:ext cx="7493976" cy="1916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75"/>
              </a:lnSpc>
            </a:pPr>
            <a:r>
              <a:rPr lang="en-US" sz="4060" spc="129">
                <a:solidFill>
                  <a:srgbClr val="E6E4E1"/>
                </a:solidFill>
                <a:latin typeface="Barlow Semi-Bold"/>
              </a:rPr>
              <a:t>Benefits of ophthalmology operating tables in growing eye specialty clinics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15985" y="6201792"/>
            <a:ext cx="7270427" cy="1275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75"/>
              </a:lnSpc>
            </a:pPr>
            <a:r>
              <a:rPr lang="en-US" sz="4060" spc="129">
                <a:solidFill>
                  <a:srgbClr val="FFFFFF"/>
                </a:solidFill>
                <a:latin typeface="Barlow Semi-Bold"/>
              </a:rPr>
              <a:t>Lack of trained professionals in underdeveloped countries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784" b="-673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84564" y="1769052"/>
            <a:ext cx="15918873" cy="6463145"/>
            <a:chExt cx="4192625" cy="17022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2625" cy="1702228"/>
            </a:xfrm>
            <a:custGeom>
              <a:rect l="l" t="t" r="r" b="b"/>
              <a:pathLst>
                <a:path w="4192625" h="1702228">
                  <a:moveTo>
                    <a:pt x="24803" y="0"/>
                  </a:moveTo>
                  <a:lnTo>
                    <a:pt x="4167822" y="0"/>
                  </a:lnTo>
                  <a:cubicBezTo>
                    <a:pt x="4174400" y="0"/>
                    <a:pt x="4180709" y="2613"/>
                    <a:pt x="4185360" y="7265"/>
                  </a:cubicBezTo>
                  <a:cubicBezTo>
                    <a:pt x="4190012" y="11916"/>
                    <a:pt x="4192625" y="18225"/>
                    <a:pt x="4192625" y="24803"/>
                  </a:cubicBezTo>
                  <a:lnTo>
                    <a:pt x="4192625" y="1677425"/>
                  </a:lnTo>
                  <a:cubicBezTo>
                    <a:pt x="4192625" y="1684003"/>
                    <a:pt x="4190012" y="1690312"/>
                    <a:pt x="4185360" y="1694963"/>
                  </a:cubicBezTo>
                  <a:cubicBezTo>
                    <a:pt x="4180709" y="1699614"/>
                    <a:pt x="4174400" y="1702228"/>
                    <a:pt x="4167822" y="1702228"/>
                  </a:cubicBezTo>
                  <a:lnTo>
                    <a:pt x="24803" y="1702228"/>
                  </a:lnTo>
                  <a:cubicBezTo>
                    <a:pt x="11105" y="1702228"/>
                    <a:pt x="0" y="1691123"/>
                    <a:pt x="0" y="1677425"/>
                  </a:cubicBezTo>
                  <a:lnTo>
                    <a:pt x="0" y="24803"/>
                  </a:lnTo>
                  <a:cubicBezTo>
                    <a:pt x="0" y="18225"/>
                    <a:pt x="2613" y="11916"/>
                    <a:pt x="7265" y="7265"/>
                  </a:cubicBezTo>
                  <a:cubicBezTo>
                    <a:pt x="11916" y="2613"/>
                    <a:pt x="18225" y="0"/>
                    <a:pt x="24803" y="0"/>
                  </a:cubicBez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92625" cy="1740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899189" y="2127539"/>
            <a:ext cx="1115085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64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4942" y="3015903"/>
            <a:ext cx="15518116" cy="493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The Global Ophthalmic Operating Tables Market revenue in 2016: USD 497.23 Million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Manual held for the largest share of total revenue generated in 2019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The hospital held the maximum share of the Ophthalmic Operating Tables market in 2019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Growing eye specialty clinics around the world boost the demand for ophthalmic operating table market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Lack of trained professionals in underdeveloped countries can hamper the growth of the ophthalmic operation table market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Thus, rising improvements in the healthcare sector, and infrastructure especially in developing regions will create huge opportunities for the ophthalmic operation table market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404" b="-311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219633"/>
            <a:chExt cx="4816593" cy="3212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21220"/>
            </a:xfrm>
            <a:custGeom>
              <a:rect l="l" t="t" r="r" b="b"/>
              <a:pathLst>
                <a:path w="4816592" h="321220">
                  <a:moveTo>
                    <a:pt x="0" y="0"/>
                  </a:moveTo>
                  <a:lnTo>
                    <a:pt x="4816592" y="0"/>
                  </a:lnTo>
                  <a:lnTo>
                    <a:pt x="4816592" y="321220"/>
                  </a:lnTo>
                  <a:lnTo>
                    <a:pt x="0" y="321220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59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49293" y="2372062"/>
            <a:ext cx="3037736" cy="1426694"/>
          </a:xfrm>
          <a:custGeom>
            <a:rect l="l" t="t" r="r" b="b"/>
            <a:pathLst>
              <a:path w="3037736" h="1426694">
                <a:moveTo>
                  <a:pt x="0" y="0"/>
                </a:moveTo>
                <a:lnTo>
                  <a:pt x="3037736" y="0"/>
                </a:lnTo>
                <a:lnTo>
                  <a:pt x="3037736" y="1426694"/>
                </a:lnTo>
                <a:lnTo>
                  <a:pt x="0" y="1426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4261250" y="2595876"/>
            <a:ext cx="4981282" cy="979067"/>
          </a:xfrm>
          <a:custGeom>
            <a:rect l="l" t="t" r="r" b="b"/>
            <a:pathLst>
              <a:path w="4981282" h="979067">
                <a:moveTo>
                  <a:pt x="0" y="0"/>
                </a:moveTo>
                <a:lnTo>
                  <a:pt x="4981282" y="0"/>
                </a:lnTo>
                <a:lnTo>
                  <a:pt x="4981282" y="979067"/>
                </a:lnTo>
                <a:lnTo>
                  <a:pt x="0" y="979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449293" y="4255580"/>
            <a:ext cx="2098980" cy="3058191"/>
          </a:xfrm>
          <a:custGeom>
            <a:rect l="l" t="t" r="r" b="b"/>
            <a:pathLst>
              <a:path w="2098980" h="3058191">
                <a:moveTo>
                  <a:pt x="0" y="0"/>
                </a:moveTo>
                <a:lnTo>
                  <a:pt x="2098980" y="0"/>
                </a:lnTo>
                <a:lnTo>
                  <a:pt x="2098980" y="3058190"/>
                </a:lnTo>
                <a:lnTo>
                  <a:pt x="0" y="30581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0016754" y="2372062"/>
            <a:ext cx="3445459" cy="1883517"/>
          </a:xfrm>
          <a:custGeom>
            <a:rect l="l" t="t" r="r" b="b"/>
            <a:pathLst>
              <a:path w="3445459" h="1883517">
                <a:moveTo>
                  <a:pt x="0" y="0"/>
                </a:moveTo>
                <a:lnTo>
                  <a:pt x="3445458" y="0"/>
                </a:lnTo>
                <a:lnTo>
                  <a:pt x="3445458" y="1883518"/>
                </a:lnTo>
                <a:lnTo>
                  <a:pt x="0" y="18835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4568760" y="2137032"/>
            <a:ext cx="2456743" cy="2353578"/>
          </a:xfrm>
          <a:custGeom>
            <a:rect l="l" t="t" r="r" b="b"/>
            <a:pathLst>
              <a:path w="2456743" h="2353578">
                <a:moveTo>
                  <a:pt x="0" y="0"/>
                </a:moveTo>
                <a:lnTo>
                  <a:pt x="2456744" y="0"/>
                </a:lnTo>
                <a:lnTo>
                  <a:pt x="2456744" y="2353578"/>
                </a:lnTo>
                <a:lnTo>
                  <a:pt x="0" y="2353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988" t="-13396" r="-20558" b="-15423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2871675" y="4458698"/>
            <a:ext cx="3812429" cy="1294065"/>
          </a:xfrm>
          <a:custGeom>
            <a:rect l="l" t="t" r="r" b="b"/>
            <a:pathLst>
              <a:path w="3812429" h="1294065">
                <a:moveTo>
                  <a:pt x="0" y="0"/>
                </a:moveTo>
                <a:lnTo>
                  <a:pt x="3812429" y="0"/>
                </a:lnTo>
                <a:lnTo>
                  <a:pt x="3812429" y="1294065"/>
                </a:lnTo>
                <a:lnTo>
                  <a:pt x="0" y="12940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8005" b="-106603"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7295907" y="4490610"/>
            <a:ext cx="3228595" cy="2541767"/>
          </a:xfrm>
          <a:custGeom>
            <a:rect l="l" t="t" r="r" b="b"/>
            <a:pathLst>
              <a:path w="3228595" h="2541767">
                <a:moveTo>
                  <a:pt x="0" y="0"/>
                </a:moveTo>
                <a:lnTo>
                  <a:pt x="3228595" y="0"/>
                </a:lnTo>
                <a:lnTo>
                  <a:pt x="3228595" y="2541767"/>
                </a:lnTo>
                <a:lnTo>
                  <a:pt x="0" y="2541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4873" b="-12147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10805489" y="5105731"/>
            <a:ext cx="3541420" cy="1357889"/>
          </a:xfrm>
          <a:custGeom>
            <a:rect l="l" t="t" r="r" b="b"/>
            <a:pathLst>
              <a:path w="3541420" h="1357889">
                <a:moveTo>
                  <a:pt x="0" y="0"/>
                </a:moveTo>
                <a:lnTo>
                  <a:pt x="3541420" y="0"/>
                </a:lnTo>
                <a:lnTo>
                  <a:pt x="3541420" y="1357888"/>
                </a:lnTo>
                <a:lnTo>
                  <a:pt x="0" y="13578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565" r="-4565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14627896" y="5025091"/>
            <a:ext cx="3289266" cy="1472806"/>
          </a:xfrm>
          <a:custGeom>
            <a:rect l="l" t="t" r="r" b="b"/>
            <a:pathLst>
              <a:path w="3289266" h="1472806">
                <a:moveTo>
                  <a:pt x="0" y="0"/>
                </a:moveTo>
                <a:lnTo>
                  <a:pt x="3289267" y="0"/>
                </a:lnTo>
                <a:lnTo>
                  <a:pt x="3289267" y="1472805"/>
                </a:lnTo>
                <a:lnTo>
                  <a:pt x="0" y="14728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2708648" y="6057205"/>
            <a:ext cx="4138483" cy="975172"/>
          </a:xfrm>
          <a:custGeom>
            <a:rect l="l" t="t" r="r" b="b"/>
            <a:pathLst>
              <a:path w="4138483" h="975172">
                <a:moveTo>
                  <a:pt x="0" y="0"/>
                </a:moveTo>
                <a:lnTo>
                  <a:pt x="4138483" y="0"/>
                </a:lnTo>
                <a:lnTo>
                  <a:pt x="4138483" y="975172"/>
                </a:lnTo>
                <a:lnTo>
                  <a:pt x="0" y="9751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22476" b="-38395"/>
            </a:stretch>
          </a:blipFill>
        </p:spPr>
        <p:txBody>
          <a:bodyPr/>
          <a:lstStyle/>
          <a:p/>
        </p:txBody>
      </p:sp>
      <p:sp>
        <p:nvSpPr>
          <p:cNvPr id="16" name="Freeform 16"/>
          <p:cNvSpPr/>
          <p:nvPr/>
        </p:nvSpPr>
        <p:spPr>
          <a:xfrm>
            <a:off x="0" y="7618570"/>
            <a:ext cx="6180603" cy="896823"/>
          </a:xfrm>
          <a:custGeom>
            <a:rect l="l" t="t" r="r" b="b"/>
            <a:pathLst>
              <a:path w="6180603" h="896822">
                <a:moveTo>
                  <a:pt x="0" y="0"/>
                </a:moveTo>
                <a:lnTo>
                  <a:pt x="6180603" y="0"/>
                </a:lnTo>
                <a:lnTo>
                  <a:pt x="6180603" y="896823"/>
                </a:lnTo>
                <a:lnTo>
                  <a:pt x="0" y="89682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7" name="Freeform 17"/>
          <p:cNvSpPr/>
          <p:nvPr/>
        </p:nvSpPr>
        <p:spPr>
          <a:xfrm>
            <a:off x="6684104" y="7313770"/>
            <a:ext cx="3931514" cy="1110562"/>
          </a:xfrm>
          <a:custGeom>
            <a:rect l="l" t="t" r="r" b="b"/>
            <a:pathLst>
              <a:path w="3931514" h="1110562">
                <a:moveTo>
                  <a:pt x="0" y="0"/>
                </a:moveTo>
                <a:lnTo>
                  <a:pt x="3931514" y="0"/>
                </a:lnTo>
                <a:lnTo>
                  <a:pt x="3931514" y="1110562"/>
                </a:lnTo>
                <a:lnTo>
                  <a:pt x="0" y="111056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b="-48848"/>
            </a:stretch>
          </a:blipFill>
        </p:spPr>
        <p:txBody>
          <a:bodyPr/>
          <a:lstStyle/>
          <a:p/>
        </p:txBody>
      </p:sp>
      <p:sp>
        <p:nvSpPr>
          <p:cNvPr id="18" name="Freeform 18"/>
          <p:cNvSpPr/>
          <p:nvPr/>
        </p:nvSpPr>
        <p:spPr>
          <a:xfrm>
            <a:off x="679391" y="8700930"/>
            <a:ext cx="4058514" cy="1114739"/>
          </a:xfrm>
          <a:custGeom>
            <a:rect l="l" t="t" r="r" b="b"/>
            <a:pathLst>
              <a:path w="4058514" h="1114739">
                <a:moveTo>
                  <a:pt x="0" y="0"/>
                </a:moveTo>
                <a:lnTo>
                  <a:pt x="4058514" y="0"/>
                </a:lnTo>
                <a:lnTo>
                  <a:pt x="4058514" y="1114740"/>
                </a:lnTo>
                <a:lnTo>
                  <a:pt x="0" y="111474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864" r="-864"/>
            </a:stretch>
          </a:blipFill>
        </p:spPr>
        <p:txBody>
          <a:bodyPr/>
          <a:lstStyle/>
          <a:p/>
        </p:txBody>
      </p:sp>
      <p:sp>
        <p:nvSpPr>
          <p:cNvPr id="19" name="Freeform 19"/>
          <p:cNvSpPr/>
          <p:nvPr/>
        </p:nvSpPr>
        <p:spPr>
          <a:xfrm>
            <a:off x="4984835" y="8700930"/>
            <a:ext cx="2391536" cy="1391337"/>
          </a:xfrm>
          <a:custGeom>
            <a:rect l="l" t="t" r="r" b="b"/>
            <a:pathLst>
              <a:path w="2391536" h="1391337">
                <a:moveTo>
                  <a:pt x="0" y="0"/>
                </a:moveTo>
                <a:lnTo>
                  <a:pt x="2391536" y="0"/>
                </a:lnTo>
                <a:lnTo>
                  <a:pt x="2391536" y="1391338"/>
                </a:lnTo>
                <a:lnTo>
                  <a:pt x="0" y="13913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20" name="Freeform 20"/>
          <p:cNvSpPr/>
          <p:nvPr/>
        </p:nvSpPr>
        <p:spPr>
          <a:xfrm>
            <a:off x="10805489" y="7562685"/>
            <a:ext cx="4915301" cy="504297"/>
          </a:xfrm>
          <a:custGeom>
            <a:rect l="l" t="t" r="r" b="b"/>
            <a:pathLst>
              <a:path w="4915301" h="504297">
                <a:moveTo>
                  <a:pt x="0" y="0"/>
                </a:moveTo>
                <a:lnTo>
                  <a:pt x="4915302" y="0"/>
                </a:lnTo>
                <a:lnTo>
                  <a:pt x="4915302" y="504297"/>
                </a:lnTo>
                <a:lnTo>
                  <a:pt x="0" y="5042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21" name="Freeform 21"/>
          <p:cNvSpPr/>
          <p:nvPr/>
        </p:nvSpPr>
        <p:spPr>
          <a:xfrm>
            <a:off x="16225616" y="6644548"/>
            <a:ext cx="1765560" cy="1870845"/>
          </a:xfrm>
          <a:custGeom>
            <a:rect l="l" t="t" r="r" b="b"/>
            <a:pathLst>
              <a:path w="1765559" h="1870845">
                <a:moveTo>
                  <a:pt x="0" y="0"/>
                </a:moveTo>
                <a:lnTo>
                  <a:pt x="1765559" y="0"/>
                </a:lnTo>
                <a:lnTo>
                  <a:pt x="1765559" y="1870845"/>
                </a:lnTo>
                <a:lnTo>
                  <a:pt x="0" y="1870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22" name="Freeform 22"/>
          <p:cNvSpPr/>
          <p:nvPr/>
        </p:nvSpPr>
        <p:spPr>
          <a:xfrm>
            <a:off x="8649861" y="8700930"/>
            <a:ext cx="3967681" cy="1190304"/>
          </a:xfrm>
          <a:custGeom>
            <a:rect l="l" t="t" r="r" b="b"/>
            <a:pathLst>
              <a:path w="3967681" h="1190304">
                <a:moveTo>
                  <a:pt x="0" y="0"/>
                </a:moveTo>
                <a:lnTo>
                  <a:pt x="3967681" y="0"/>
                </a:lnTo>
                <a:lnTo>
                  <a:pt x="3967681" y="1190305"/>
                </a:lnTo>
                <a:lnTo>
                  <a:pt x="0" y="119030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23" name="TextBox 23"/>
          <p:cNvSpPr txBox="1"/>
          <p:nvPr/>
        </p:nvSpPr>
        <p:spPr>
          <a:xfrm>
            <a:off x="5238599" y="281204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  <p:sp>
        <p:nvSpPr>
          <p:cNvPr id="24" name="Freeform 24"/>
          <p:cNvSpPr/>
          <p:nvPr/>
        </p:nvSpPr>
        <p:spPr>
          <a:xfrm>
            <a:off x="13356509" y="8530902"/>
            <a:ext cx="2916020" cy="1561366"/>
          </a:xfrm>
          <a:custGeom>
            <a:rect l="l" t="t" r="r" b="b"/>
            <a:pathLst>
              <a:path w="2916020" h="1561366">
                <a:moveTo>
                  <a:pt x="0" y="0"/>
                </a:moveTo>
                <a:lnTo>
                  <a:pt x="2916021" y="0"/>
                </a:lnTo>
                <a:lnTo>
                  <a:pt x="2916021" y="1561366"/>
                </a:lnTo>
                <a:lnTo>
                  <a:pt x="0" y="156136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18212" t="-34022" r="-17957" b="-33863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66426" y="626119"/>
            <a:ext cx="7677614" cy="43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</a:pPr>
            <a:r>
              <a:rPr lang="en-US" sz="3387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38877" y="783333"/>
            <a:ext cx="10410247" cy="151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69"/>
              </a:lnSpc>
            </a:pPr>
            <a:r>
              <a:rPr lang="en-US" sz="8907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67099" y="2140990"/>
            <a:ext cx="3676267" cy="2337570"/>
          </a:xfrm>
          <a:custGeom>
            <a:rect l="l" t="t" r="r" b="b"/>
            <a:pathLst>
              <a:path w="3676266" h="2337570">
                <a:moveTo>
                  <a:pt x="0" y="0"/>
                </a:moveTo>
                <a:lnTo>
                  <a:pt x="3676267" y="0"/>
                </a:lnTo>
                <a:lnTo>
                  <a:pt x="3676267" y="2337571"/>
                </a:lnTo>
                <a:lnTo>
                  <a:pt x="0" y="2337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52154" y="4345211"/>
            <a:ext cx="18392308" cy="1116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33"/>
              </a:lnSpc>
              <a:spcBef>
                <a:spcPct val="0"/>
              </a:spcBef>
            </a:pPr>
            <a:r>
              <a:rPr lang="en-US" sz="6452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81038" y="5657939"/>
            <a:ext cx="10848390" cy="1195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5"/>
              </a:lnSpc>
              <a:spcBef>
                <a:spcPct val="0"/>
              </a:spcBef>
            </a:pPr>
            <a:r>
              <a:rPr lang="en-US" sz="3475" spc="347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865"/>
              </a:lnSpc>
              <a:spcBef>
                <a:spcPct val="0"/>
              </a:spcBef>
            </a:pPr>
            <a:r>
              <a:rPr lang="en-US" sz="3475" spc="347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27392" y="7055873"/>
            <a:ext cx="13233216" cy="58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9"/>
              </a:lnSpc>
            </a:pPr>
            <a:r>
              <a:rPr lang="en-US" sz="3471" spc="354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83879" y="7826778"/>
            <a:ext cx="15771064" cy="70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8"/>
              </a:lnSpc>
              <a:spcBef>
                <a:spcPct val="0"/>
              </a:spcBef>
            </a:pPr>
            <a:r>
              <a:rPr lang="en-US" sz="4077" spc="407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077" u="sng" spc="407">
                <a:solidFill>
                  <a:srgbClr val="000000"/>
                </a:solidFill>
                <a:latin typeface="Lato"/>
                <a:hlinkClick r:id="rId4" tooltip="https://tinyurl.com/2p8ex54j"/>
              </a:rPr>
              <a:t>https://tinyurl.com/2p8ex54j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4729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Ophthalmic Operating Tables Market Report 2023</dc:title>
  <cp:lastModifiedBy>decipher market</cp:lastModifiedBy>
  <cp:revision>2</cp:revision>
  <dcterms:created xsi:type="dcterms:W3CDTF">2006-08-16T00:00:00Z</dcterms:created>
  <dcterms:modified xsi:type="dcterms:W3CDTF">2024-02-15T11:00:39Z</dcterms:modified>
</cp:coreProperties>
</file>