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yc3hd2z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p:txBody>
      </p:sp>
      <p:grpSp>
        <p:nvGrpSpPr>
          <p:cNvPr id="3" name="Group 3"/>
          <p:cNvGrpSpPr/>
          <p:nvPr/>
        </p:nvGrpSpPr>
        <p:grpSpPr>
          <a:xfrm>
            <a:off x="0" y="0"/>
            <a:ext cx="8971984" cy="10287000"/>
            <a:chExt cx="2362992" cy="2709333"/>
          </a:xfrm>
        </p:grpSpPr>
        <p:sp>
          <p:nvSpPr>
            <p:cNvPr id="4" name="Freeform 4"/>
            <p:cNvSpPr/>
            <p:nvPr/>
          </p:nvSpPr>
          <p:spPr>
            <a:xfrm>
              <a:off x="0" y="0"/>
              <a:ext cx="2362992" cy="2709333"/>
            </a:xfrm>
            <a:custGeom>
              <a:rect l="l" t="t" r="r" b="b"/>
              <a:pathLst>
                <a:path w="2362992" h="2709333">
                  <a:moveTo>
                    <a:pt x="0" y="0"/>
                  </a:moveTo>
                  <a:lnTo>
                    <a:pt x="2362992" y="0"/>
                  </a:lnTo>
                  <a:lnTo>
                    <a:pt x="2362992" y="2709333"/>
                  </a:lnTo>
                  <a:lnTo>
                    <a:pt x="0" y="2709333"/>
                  </a:lnTo>
                  <a:close/>
                </a:path>
              </a:pathLst>
            </a:custGeom>
            <a:solidFill>
              <a:srgbClr val="221B1B">
                <a:alpha val="29804"/>
              </a:srgbClr>
            </a:solidFill>
          </p:spPr>
          <p:txBody>
            <a:bodyPr/>
            <a:lstStyle/>
            <a:p/>
          </p:txBody>
        </p:sp>
        <p:sp>
          <p:nvSpPr>
            <p:cNvPr id="5" name="TextBox 5"/>
            <p:cNvSpPr txBox="1"/>
            <p:nvPr/>
          </p:nvSpPr>
          <p:spPr>
            <a:xfrm>
              <a:off x="0" y="-38100"/>
              <a:ext cx="236299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1731" y="943770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31730" y="3640528"/>
            <a:ext cx="12698469" cy="3539430"/>
          </a:xfrm>
          <a:prstGeom prst="rect">
            <a:avLst/>
          </a:prstGeom>
        </p:spPr>
        <p:txBody>
          <a:bodyPr wrap="square" lIns="0" tIns="0" rIns="0" bIns="0" rtlCol="0" anchor="t">
            <a:spAutoFit/>
          </a:bodyPr>
          <a:lstStyle/>
          <a:p>
            <a:pPr>
              <a:lnSpc>
                <a:spcPts val="6859"/>
              </a:lnSpc>
            </a:pPr>
            <a:r>
              <a:rPr lang="en-US" sz="6999">
                <a:solidFill>
                  <a:srgbClr val="FFFFFF"/>
                </a:solidFill>
                <a:latin typeface="Arimo"/>
              </a:rPr>
              <a:t>GLOBAL </a:t>
            </a:r>
          </a:p>
          <a:p>
            <a:pPr>
              <a:lnSpc>
                <a:spcPts val="6859"/>
              </a:lnSpc>
            </a:pPr>
            <a:r>
              <a:rPr lang="en-US" sz="6999">
                <a:solidFill>
                  <a:srgbClr val="FFFFFF"/>
                </a:solidFill>
                <a:latin typeface="Arimo"/>
              </a:rPr>
              <a:t>OPAL JEWELRY</a:t>
            </a:r>
          </a:p>
          <a:p>
            <a:pPr>
              <a:lnSpc>
                <a:spcPts val="6859"/>
              </a:lnSpc>
            </a:pPr>
            <a:r>
              <a:rPr lang="en-US" sz="6999">
                <a:solidFill>
                  <a:srgbClr val="FFFFFF"/>
                </a:solidFill>
                <a:latin typeface="Arimo"/>
              </a:rPr>
              <a:t>MARKET REPORT </a:t>
            </a:r>
          </a:p>
          <a:p>
            <a:pPr>
              <a:lnSpc>
                <a:spcPts val="6859"/>
              </a:lnSpc>
            </a:pPr>
            <a:r>
              <a:rPr lang="en-US" sz="69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768092" y="1797567"/>
            <a:ext cx="14539713" cy="7275153"/>
            <a:chExt cx="3829389" cy="1916090"/>
          </a:xfrm>
        </p:grpSpPr>
        <p:sp>
          <p:nvSpPr>
            <p:cNvPr id="4" name="Freeform 4"/>
            <p:cNvSpPr/>
            <p:nvPr/>
          </p:nvSpPr>
          <p:spPr>
            <a:xfrm>
              <a:off x="0" y="0"/>
              <a:ext cx="3829390" cy="1916090"/>
            </a:xfrm>
            <a:custGeom>
              <a:rect l="l" t="t" r="r" b="b"/>
              <a:pathLst>
                <a:path w="3829390" h="1916090">
                  <a:moveTo>
                    <a:pt x="0" y="0"/>
                  </a:moveTo>
                  <a:lnTo>
                    <a:pt x="3829390" y="0"/>
                  </a:lnTo>
                  <a:lnTo>
                    <a:pt x="3829390" y="1916090"/>
                  </a:lnTo>
                  <a:lnTo>
                    <a:pt x="0" y="1916090"/>
                  </a:lnTo>
                  <a:close/>
                </a:path>
              </a:pathLst>
            </a:custGeom>
            <a:solidFill>
              <a:srgbClr val="000000">
                <a:alpha val="69804"/>
              </a:srgbClr>
            </a:solidFill>
          </p:spPr>
          <p:txBody>
            <a:bodyPr/>
            <a:lstStyle/>
            <a:p/>
          </p:txBody>
        </p:sp>
        <p:sp>
          <p:nvSpPr>
            <p:cNvPr id="5" name="TextBox 5"/>
            <p:cNvSpPr txBox="1"/>
            <p:nvPr/>
          </p:nvSpPr>
          <p:spPr>
            <a:xfrm>
              <a:off x="0" y="-38100"/>
              <a:ext cx="3829389" cy="195419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974044" y="218831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2102476" y="3382501"/>
            <a:ext cx="13870944" cy="5210176"/>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The market's expansion is linked to both increased consumer disposable income and expanding jewelry sector demand. The market for jewelry was estimated to be worth 28 billion euros in 2022. Globally, three nations accounted for the lion's share of the jewelry income in 2022: China was the largest, closely followed by India and the United States.Growth is anticipated to be boosted by evolving lifestyles and the view of jewelry as a status symbol. Men's growing acceptance of jewelry is also driving the market. Additionally, the industry is being driven by growing consumer knowledge regarding the authenticity of the metals and jewels used in jewelry pieces.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20280" y="4284416"/>
            <a:ext cx="9125693" cy="2762796"/>
            <a:chExt cx="860407" cy="260488"/>
          </a:xfrm>
        </p:grpSpPr>
        <p:sp>
          <p:nvSpPr>
            <p:cNvPr id="4" name="Freeform 4"/>
            <p:cNvSpPr/>
            <p:nvPr/>
          </p:nvSpPr>
          <p:spPr>
            <a:xfrm>
              <a:off x="0" y="0"/>
              <a:ext cx="860407" cy="260488"/>
            </a:xfrm>
            <a:custGeom>
              <a:rect l="l" t="t" r="r" b="b"/>
              <a:pathLst>
                <a:path w="860407" h="260488">
                  <a:moveTo>
                    <a:pt x="84837" y="0"/>
                  </a:moveTo>
                  <a:lnTo>
                    <a:pt x="775571" y="0"/>
                  </a:lnTo>
                  <a:cubicBezTo>
                    <a:pt x="798071" y="0"/>
                    <a:pt x="819649" y="8938"/>
                    <a:pt x="835559" y="24848"/>
                  </a:cubicBezTo>
                  <a:cubicBezTo>
                    <a:pt x="851469" y="40758"/>
                    <a:pt x="860407" y="62336"/>
                    <a:pt x="860407" y="84837"/>
                  </a:cubicBezTo>
                  <a:lnTo>
                    <a:pt x="860407" y="175651"/>
                  </a:lnTo>
                  <a:cubicBezTo>
                    <a:pt x="860407" y="198151"/>
                    <a:pt x="851469" y="219730"/>
                    <a:pt x="835559" y="235640"/>
                  </a:cubicBezTo>
                  <a:cubicBezTo>
                    <a:pt x="819649" y="251549"/>
                    <a:pt x="798071" y="260488"/>
                    <a:pt x="775571" y="260488"/>
                  </a:cubicBezTo>
                  <a:lnTo>
                    <a:pt x="84837" y="260488"/>
                  </a:lnTo>
                  <a:cubicBezTo>
                    <a:pt x="62336" y="260488"/>
                    <a:pt x="40758" y="251549"/>
                    <a:pt x="24848" y="235640"/>
                  </a:cubicBezTo>
                  <a:cubicBezTo>
                    <a:pt x="8938" y="219730"/>
                    <a:pt x="0" y="198151"/>
                    <a:pt x="0" y="175651"/>
                  </a:cubicBezTo>
                  <a:lnTo>
                    <a:pt x="0" y="84837"/>
                  </a:lnTo>
                  <a:cubicBezTo>
                    <a:pt x="0" y="62336"/>
                    <a:pt x="8938" y="40758"/>
                    <a:pt x="24848" y="24848"/>
                  </a:cubicBezTo>
                  <a:cubicBezTo>
                    <a:pt x="40758" y="8938"/>
                    <a:pt x="62336" y="0"/>
                    <a:pt x="84837" y="0"/>
                  </a:cubicBezTo>
                  <a:close/>
                </a:path>
              </a:pathLst>
            </a:custGeom>
            <a:solidFill>
              <a:srgbClr val="683A1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95944" y="4623873"/>
            <a:ext cx="2228970" cy="2226184"/>
          </a:xfrm>
          <a:custGeom>
            <a:rect l="l" t="t" r="r" b="b"/>
            <a:pathLst>
              <a:path w="2228970" h="2226184">
                <a:moveTo>
                  <a:pt x="0" y="0"/>
                </a:moveTo>
                <a:lnTo>
                  <a:pt x="2228970" y="0"/>
                </a:lnTo>
                <a:lnTo>
                  <a:pt x="2228970" y="2226183"/>
                </a:lnTo>
                <a:lnTo>
                  <a:pt x="0" y="2226183"/>
                </a:lnTo>
                <a:lnTo>
                  <a:pt x="0" y="0"/>
                </a:lnTo>
                <a:close/>
              </a:path>
            </a:pathLst>
          </a:custGeom>
          <a:blipFill>
            <a:blip r:embed="rId3"/>
            <a:stretch>
              <a:fillRect/>
            </a:stretch>
          </a:blipFill>
        </p:spPr>
        <p:txBody>
          <a:bodyPr/>
          <a:lstStyle/>
          <a:p/>
        </p:txBody>
      </p:sp>
      <p:grpSp>
        <p:nvGrpSpPr>
          <p:cNvPr id="7" name="Group 7"/>
          <p:cNvGrpSpPr/>
          <p:nvPr/>
        </p:nvGrpSpPr>
        <p:grpSpPr>
          <a:xfrm>
            <a:off x="543976" y="4534785"/>
            <a:ext cx="2196143" cy="219614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37663" y="5092202"/>
            <a:ext cx="1608770" cy="1356182"/>
          </a:xfrm>
          <a:prstGeom prst="rect">
            <a:avLst/>
          </a:prstGeom>
        </p:spPr>
        <p:txBody>
          <a:bodyPr lIns="0" tIns="0" rIns="0" bIns="0" rtlCol="0" anchor="t">
            <a:spAutoFit/>
          </a:bodyPr>
          <a:lstStyle/>
          <a:p>
            <a:pPr algn="ctr">
              <a:lnSpc>
                <a:spcPts val="3221"/>
              </a:lnSpc>
            </a:pPr>
            <a:r>
              <a:rPr lang="en-US" sz="4737">
                <a:solidFill>
                  <a:srgbClr val="1E3048"/>
                </a:solidFill>
                <a:latin typeface="Poppins Bold"/>
              </a:rPr>
              <a:t>2024- 2031</a:t>
            </a:r>
          </a:p>
        </p:txBody>
      </p:sp>
      <p:sp>
        <p:nvSpPr>
          <p:cNvPr id="14" name="TextBox 14"/>
          <p:cNvSpPr txBox="1"/>
          <p:nvPr/>
        </p:nvSpPr>
        <p:spPr>
          <a:xfrm>
            <a:off x="2740119" y="4625617"/>
            <a:ext cx="6131490" cy="1822767"/>
          </a:xfrm>
          <a:prstGeom prst="rect">
            <a:avLst/>
          </a:prstGeom>
        </p:spPr>
        <p:txBody>
          <a:bodyPr lIns="0" tIns="0" rIns="0" bIns="0" rtlCol="0" anchor="t">
            <a:spAutoFit/>
          </a:bodyPr>
          <a:lstStyle/>
          <a:p>
            <a:pPr algn="ctr">
              <a:lnSpc>
                <a:spcPts val="7109"/>
              </a:lnSpc>
            </a:pPr>
            <a:r>
              <a:rPr lang="en-US" sz="5078">
                <a:solidFill>
                  <a:srgbClr val="FFFFFF"/>
                </a:solidFill>
                <a:latin typeface="Poppins"/>
              </a:rPr>
              <a:t>CAGR</a:t>
            </a:r>
          </a:p>
          <a:p>
            <a:pPr algn="ctr">
              <a:lnSpc>
                <a:spcPts val="7109"/>
              </a:lnSpc>
              <a:spcBef>
                <a:spcPct val="0"/>
              </a:spcBef>
            </a:pPr>
            <a:r>
              <a:rPr lang="en-US" sz="5078">
                <a:solidFill>
                  <a:srgbClr val="FFFFFF"/>
                </a:solidFill>
                <a:latin typeface="Poppins"/>
              </a:rPr>
              <a:t>5.80%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5500" y="2260090"/>
            <a:ext cx="6586935" cy="2996413"/>
            <a:chExt cx="8147208" cy="3706185"/>
          </a:xfrm>
        </p:grpSpPr>
        <p:sp>
          <p:nvSpPr>
            <p:cNvPr id="7" name="Freeform 7"/>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753426"/>
            </a:solidFill>
          </p:spPr>
          <p:txBody>
            <a:bodyPr/>
            <a:lstStyle/>
            <a:p/>
          </p:txBody>
        </p:sp>
      </p:grpSp>
      <p:grpSp>
        <p:nvGrpSpPr>
          <p:cNvPr id="8" name="Group 8"/>
          <p:cNvGrpSpPr/>
          <p:nvPr/>
        </p:nvGrpSpPr>
        <p:grpSpPr>
          <a:xfrm rot="5400000">
            <a:off x="1357539" y="1914629"/>
            <a:ext cx="831613" cy="354669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251860" y="3524128"/>
            <a:ext cx="3042971" cy="375317"/>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Type Segment </a:t>
            </a:r>
          </a:p>
        </p:txBody>
      </p:sp>
      <p:sp>
        <p:nvSpPr>
          <p:cNvPr id="12" name="TextBox 12"/>
          <p:cNvSpPr txBox="1"/>
          <p:nvPr/>
        </p:nvSpPr>
        <p:spPr>
          <a:xfrm>
            <a:off x="3834910" y="2531662"/>
            <a:ext cx="4381135" cy="2245950"/>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Rings</a:t>
            </a:r>
          </a:p>
          <a:p>
            <a:pPr marL="686068" lvl="1" indent="-343034">
              <a:lnSpc>
                <a:spcPts val="4448"/>
              </a:lnSpc>
              <a:buFont typeface="Arial"/>
              <a:buChar char="•"/>
            </a:pPr>
            <a:r>
              <a:rPr lang="en-US" sz="3177">
                <a:solidFill>
                  <a:srgbClr val="FFFFFF"/>
                </a:solidFill>
                <a:latin typeface="Montserrat"/>
              </a:rPr>
              <a:t>Necklace</a:t>
            </a:r>
          </a:p>
          <a:p>
            <a:pPr marL="686068" lvl="1" indent="-343034">
              <a:lnSpc>
                <a:spcPts val="4448"/>
              </a:lnSpc>
              <a:buFont typeface="Arial"/>
              <a:buChar char="•"/>
            </a:pPr>
            <a:r>
              <a:rPr lang="en-US" sz="3177">
                <a:solidFill>
                  <a:srgbClr val="FFFFFF"/>
                </a:solidFill>
                <a:latin typeface="Montserrat"/>
              </a:rPr>
              <a:t>Earring</a:t>
            </a:r>
          </a:p>
          <a:p>
            <a:pPr marL="686068" lvl="1" indent="-343034">
              <a:lnSpc>
                <a:spcPts val="4448"/>
              </a:lnSpc>
              <a:buFont typeface="Arial"/>
              <a:buChar char="•"/>
            </a:pPr>
            <a:r>
              <a:rPr lang="en-US" sz="3177">
                <a:solidFill>
                  <a:srgbClr val="FFFFFF"/>
                </a:solidFill>
                <a:latin typeface="Montserrat"/>
              </a:rPr>
              <a:t>Bracelets</a:t>
            </a:r>
          </a:p>
        </p:txBody>
      </p:sp>
      <p:grpSp>
        <p:nvGrpSpPr>
          <p:cNvPr id="13" name="Group 13"/>
          <p:cNvGrpSpPr/>
          <p:nvPr/>
        </p:nvGrpSpPr>
        <p:grpSpPr>
          <a:xfrm>
            <a:off x="2255500" y="5832666"/>
            <a:ext cx="6586935" cy="2996413"/>
            <a:chExt cx="8147208" cy="3706185"/>
          </a:xfrm>
        </p:grpSpPr>
        <p:sp>
          <p:nvSpPr>
            <p:cNvPr id="14" name="Freeform 14"/>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392B21"/>
            </a:solidFill>
          </p:spPr>
          <p:txBody>
            <a:bodyPr/>
            <a:lstStyle/>
            <a:p/>
          </p:txBody>
        </p:sp>
      </p:grpSp>
      <p:grpSp>
        <p:nvGrpSpPr>
          <p:cNvPr id="15" name="Group 15"/>
          <p:cNvGrpSpPr/>
          <p:nvPr/>
        </p:nvGrpSpPr>
        <p:grpSpPr>
          <a:xfrm rot="5400000">
            <a:off x="1357539" y="5487205"/>
            <a:ext cx="831613" cy="3546690"/>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7" name="TextBox 17"/>
          <p:cNvSpPr txBox="1"/>
          <p:nvPr/>
        </p:nvSpPr>
        <p:spPr>
          <a:xfrm>
            <a:off x="251860" y="6919283"/>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Application Segment</a:t>
            </a:r>
          </a:p>
        </p:txBody>
      </p:sp>
      <p:sp>
        <p:nvSpPr>
          <p:cNvPr id="18" name="TextBox 18"/>
          <p:cNvSpPr txBox="1"/>
          <p:nvPr/>
        </p:nvSpPr>
        <p:spPr>
          <a:xfrm>
            <a:off x="3834910" y="6669235"/>
            <a:ext cx="4381135" cy="1115955"/>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Men</a:t>
            </a:r>
          </a:p>
          <a:p>
            <a:pPr marL="686068" lvl="1" indent="-343034">
              <a:lnSpc>
                <a:spcPts val="4448"/>
              </a:lnSpc>
              <a:buFont typeface="Arial"/>
              <a:buChar char="•"/>
            </a:pPr>
            <a:r>
              <a:rPr lang="en-US" sz="3177">
                <a:solidFill>
                  <a:srgbClr val="FFFFFF"/>
                </a:solidFill>
                <a:latin typeface="Montserrat"/>
              </a:rPr>
              <a:t>Woman</a:t>
            </a:r>
          </a:p>
        </p:txBody>
      </p:sp>
      <p:grpSp>
        <p:nvGrpSpPr>
          <p:cNvPr id="19" name="Group 19"/>
          <p:cNvGrpSpPr/>
          <p:nvPr/>
        </p:nvGrpSpPr>
        <p:grpSpPr>
          <a:xfrm>
            <a:off x="11685250" y="4052666"/>
            <a:ext cx="6586935" cy="2996413"/>
            <a:chExt cx="8147208" cy="3706185"/>
          </a:xfrm>
        </p:grpSpPr>
        <p:sp>
          <p:nvSpPr>
            <p:cNvPr id="20" name="Freeform 20"/>
            <p:cNvSpPr/>
            <p:nvPr/>
          </p:nvSpPr>
          <p:spPr>
            <a:xfrm>
              <a:off x="0" y="0"/>
              <a:ext cx="8147208" cy="3706185"/>
            </a:xfrm>
            <a:custGeom>
              <a:rect l="l" t="t" r="r" b="b"/>
              <a:pathLst>
                <a:path w="8147208" h="3706185">
                  <a:moveTo>
                    <a:pt x="8022748" y="3706185"/>
                  </a:moveTo>
                  <a:lnTo>
                    <a:pt x="124460" y="3706185"/>
                  </a:lnTo>
                  <a:cubicBezTo>
                    <a:pt x="55880" y="3706185"/>
                    <a:pt x="0" y="3650305"/>
                    <a:pt x="0" y="3581725"/>
                  </a:cubicBezTo>
                  <a:lnTo>
                    <a:pt x="0" y="124460"/>
                  </a:lnTo>
                  <a:cubicBezTo>
                    <a:pt x="0" y="55880"/>
                    <a:pt x="55880" y="0"/>
                    <a:pt x="124460" y="0"/>
                  </a:cubicBezTo>
                  <a:lnTo>
                    <a:pt x="8022748" y="0"/>
                  </a:lnTo>
                  <a:cubicBezTo>
                    <a:pt x="8091328" y="0"/>
                    <a:pt x="8147208" y="55880"/>
                    <a:pt x="8147208" y="124460"/>
                  </a:cubicBezTo>
                  <a:lnTo>
                    <a:pt x="8147208" y="3581725"/>
                  </a:lnTo>
                  <a:cubicBezTo>
                    <a:pt x="8147208" y="3650305"/>
                    <a:pt x="8091328" y="3706185"/>
                    <a:pt x="8022748" y="3706185"/>
                  </a:cubicBezTo>
                  <a:close/>
                </a:path>
              </a:pathLst>
            </a:custGeom>
            <a:solidFill>
              <a:srgbClr val="1E3048"/>
            </a:solidFill>
          </p:spPr>
          <p:txBody>
            <a:bodyPr/>
            <a:lstStyle/>
            <a:p/>
          </p:txBody>
        </p:sp>
      </p:grpSp>
      <p:grpSp>
        <p:nvGrpSpPr>
          <p:cNvPr id="21" name="Group 21"/>
          <p:cNvGrpSpPr/>
          <p:nvPr/>
        </p:nvGrpSpPr>
        <p:grpSpPr>
          <a:xfrm rot="5400000">
            <a:off x="10787289" y="3707205"/>
            <a:ext cx="831613" cy="3546690"/>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9681610" y="5139283"/>
            <a:ext cx="3042971" cy="730159"/>
          </a:xfrm>
          <a:prstGeom prst="rect">
            <a:avLst/>
          </a:prstGeom>
        </p:spPr>
        <p:txBody>
          <a:bodyPr lIns="0" tIns="0" rIns="0" bIns="0" rtlCol="0" anchor="t">
            <a:spAutoFit/>
          </a:bodyPr>
          <a:lstStyle/>
          <a:p>
            <a:pPr algn="ctr">
              <a:lnSpc>
                <a:spcPts val="2850"/>
              </a:lnSpc>
            </a:pPr>
            <a:r>
              <a:rPr lang="en-US" sz="2822">
                <a:solidFill>
                  <a:srgbClr val="43B4BE"/>
                </a:solidFill>
                <a:latin typeface="Montserrat Classic"/>
              </a:rPr>
              <a:t>Distribution Channel</a:t>
            </a:r>
          </a:p>
        </p:txBody>
      </p:sp>
      <p:sp>
        <p:nvSpPr>
          <p:cNvPr id="24" name="TextBox 24"/>
          <p:cNvSpPr txBox="1"/>
          <p:nvPr/>
        </p:nvSpPr>
        <p:spPr>
          <a:xfrm>
            <a:off x="13264660" y="4677764"/>
            <a:ext cx="5309090" cy="1115955"/>
          </a:xfrm>
          <a:prstGeom prst="rect">
            <a:avLst/>
          </a:prstGeom>
        </p:spPr>
        <p:txBody>
          <a:bodyPr lIns="0" tIns="0" rIns="0" bIns="0" rtlCol="0" anchor="t">
            <a:spAutoFit/>
          </a:bodyPr>
          <a:lstStyle/>
          <a:p>
            <a:pPr marL="686068" lvl="1" indent="-343034">
              <a:lnSpc>
                <a:spcPts val="4448"/>
              </a:lnSpc>
              <a:buFont typeface="Arial"/>
              <a:buChar char="•"/>
            </a:pPr>
            <a:r>
              <a:rPr lang="en-US" sz="3177">
                <a:solidFill>
                  <a:srgbClr val="FFFFFF"/>
                </a:solidFill>
                <a:latin typeface="Montserrat"/>
              </a:rPr>
              <a:t>Online</a:t>
            </a:r>
          </a:p>
          <a:p>
            <a:pPr marL="686068" lvl="1" indent="-343034">
              <a:lnSpc>
                <a:spcPts val="4448"/>
              </a:lnSpc>
              <a:buFont typeface="Arial"/>
              <a:buChar char="•"/>
            </a:pPr>
            <a:r>
              <a:rPr lang="en-US" sz="3177">
                <a:solidFill>
                  <a:srgbClr val="FFFFFF"/>
                </a:solidFill>
                <a:latin typeface="Montserrat"/>
              </a:rPr>
              <a:t>Offline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309730"/>
            <a:ext cx="11989677" cy="8977270"/>
          </a:xfrm>
          <a:custGeom>
            <a:rect l="l" t="t" r="r" b="b"/>
            <a:pathLst>
              <a:path w="11989677" h="8977270">
                <a:moveTo>
                  <a:pt x="0" y="0"/>
                </a:moveTo>
                <a:lnTo>
                  <a:pt x="11989677" y="0"/>
                </a:lnTo>
                <a:lnTo>
                  <a:pt x="11989677" y="8977270"/>
                </a:lnTo>
                <a:lnTo>
                  <a:pt x="0" y="89772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Europe</a:t>
            </a:r>
          </a:p>
          <a:p>
            <a:pPr algn="ctr">
              <a:lnSpc>
                <a:spcPts val="6938"/>
              </a:lnSpc>
            </a:pPr>
            <a:r>
              <a:rPr lang="en-US" sz="5930">
                <a:solidFill>
                  <a:srgbClr val="000000"/>
                </a:solidFill>
                <a:latin typeface="Montserrat"/>
              </a:rPr>
              <a:t>39%</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Opal Jewelry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83A14"/>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83A1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83A1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14337" y="2174275"/>
            <a:ext cx="7415330"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Growing Return On Investment (ROI) to Propel Market Growth</a:t>
            </a:r>
          </a:p>
        </p:txBody>
      </p:sp>
      <p:sp>
        <p:nvSpPr>
          <p:cNvPr id="18" name="TextBox 18"/>
          <p:cNvSpPr txBox="1"/>
          <p:nvPr/>
        </p:nvSpPr>
        <p:spPr>
          <a:xfrm>
            <a:off x="6814337" y="6362368"/>
            <a:ext cx="7108062" cy="1352549"/>
          </a:xfrm>
          <a:prstGeom prst="rect">
            <a:avLst/>
          </a:prstGeom>
        </p:spPr>
        <p:txBody>
          <a:bodyPr lIns="0" tIns="0" rIns="0" bIns="0" rtlCol="0" anchor="t">
            <a:spAutoFit/>
          </a:bodyPr>
          <a:lstStyle/>
          <a:p>
            <a:pPr>
              <a:lnSpc>
                <a:spcPts val="5249"/>
              </a:lnSpc>
            </a:pPr>
            <a:r>
              <a:rPr lang="en-US" sz="4999" spc="159">
                <a:solidFill>
                  <a:srgbClr val="FFFFFF"/>
                </a:solidFill>
                <a:latin typeface="Barlow"/>
              </a:rPr>
              <a:t>High Cost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997" b="-2595"/>
            </a:stretch>
          </a:blipFill>
        </p:spPr>
        <p:txBody>
          <a:bodyPr/>
          <a:lstStyle/>
          <a:p/>
        </p:txBody>
      </p:sp>
      <p:sp>
        <p:nvSpPr>
          <p:cNvPr id="3" name="TextBox 3"/>
          <p:cNvSpPr txBox="1"/>
          <p:nvPr/>
        </p:nvSpPr>
        <p:spPr>
          <a:xfrm>
            <a:off x="4522848" y="688022"/>
            <a:ext cx="9242305"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4" name="TextBox 4"/>
          <p:cNvSpPr txBox="1"/>
          <p:nvPr/>
        </p:nvSpPr>
        <p:spPr>
          <a:xfrm>
            <a:off x="260012" y="1869932"/>
            <a:ext cx="8101463" cy="8203566"/>
          </a:xfrm>
          <a:prstGeom prst="rect">
            <a:avLst/>
          </a:prstGeom>
        </p:spPr>
        <p:txBody>
          <a:bodyPr lIns="0" tIns="0" rIns="0" bIns="0" rtlCol="0" anchor="t">
            <a:spAutoFit/>
          </a:bodyPr>
          <a:lstStyle/>
          <a:p>
            <a:pPr marL="626106" lvl="1" indent="-313053">
              <a:lnSpc>
                <a:spcPts val="4059"/>
              </a:lnSpc>
              <a:buFont typeface="Arial"/>
              <a:buChar char="•"/>
            </a:pPr>
            <a:r>
              <a:rPr lang="en-US" sz="2899">
                <a:solidFill>
                  <a:srgbClr val="000000"/>
                </a:solidFill>
                <a:latin typeface="Montserrat"/>
              </a:rPr>
              <a:t>The Global Opal Jewelry Market is witnessing significant growth in the near future.</a:t>
            </a:r>
          </a:p>
          <a:p>
            <a:pPr marL="626106" lvl="1" indent="-313053">
              <a:lnSpc>
                <a:spcPts val="4059"/>
              </a:lnSpc>
              <a:buFont typeface="Arial"/>
              <a:buChar char="•"/>
            </a:pPr>
            <a:r>
              <a:rPr lang="en-US" sz="2899">
                <a:solidFill>
                  <a:srgbClr val="000000"/>
                </a:solidFill>
                <a:latin typeface="Montserrat"/>
              </a:rPr>
              <a:t>A chain of jewels strung together is the basis of necklaces.</a:t>
            </a:r>
          </a:p>
          <a:p>
            <a:pPr marL="626106" lvl="1" indent="-313053">
              <a:lnSpc>
                <a:spcPts val="4059"/>
              </a:lnSpc>
              <a:buFont typeface="Arial"/>
              <a:buChar char="•"/>
            </a:pPr>
            <a:r>
              <a:rPr lang="en-US" sz="2899">
                <a:solidFill>
                  <a:srgbClr val="000000"/>
                </a:solidFill>
                <a:latin typeface="Montserrat"/>
              </a:rPr>
              <a:t>The industry for necklaces is expanding as a result of higher disposable incomes that increase consumers' purchasing power, the advent of delicate necklace designs, changes in fashion and style, and an increase in urbanites' awareness of fashion.</a:t>
            </a:r>
          </a:p>
          <a:p>
            <a:pPr marL="626106" lvl="1" indent="-313053">
              <a:lnSpc>
                <a:spcPts val="4059"/>
              </a:lnSpc>
              <a:buFont typeface="Arial"/>
              <a:buChar char="•"/>
            </a:pPr>
            <a:r>
              <a:rPr lang="en-US" sz="2899">
                <a:solidFill>
                  <a:srgbClr val="000000"/>
                </a:solidFill>
                <a:latin typeface="Montserrat"/>
              </a:rPr>
              <a:t>Retail stores are the main media and the best place for opal jewelry producers to connect with clients and understand their demands.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92" b="0"/>
            </a:stretch>
          </a:blipFill>
        </p:spPr>
        <p:txBody>
          <a:bodyPr/>
          <a:lstStyle/>
          <a:p/>
        </p:txBody>
      </p:sp>
      <p:sp>
        <p:nvSpPr>
          <p:cNvPr id="3" name="Freeform 3"/>
          <p:cNvSpPr/>
          <p:nvPr/>
        </p:nvSpPr>
        <p:spPr>
          <a:xfrm>
            <a:off x="501429" y="1714224"/>
            <a:ext cx="3332353" cy="1655069"/>
          </a:xfrm>
          <a:custGeom>
            <a:rect l="l" t="t" r="r" b="b"/>
            <a:pathLst>
              <a:path w="3332353" h="1655069">
                <a:moveTo>
                  <a:pt x="0" y="0"/>
                </a:moveTo>
                <a:lnTo>
                  <a:pt x="3332353" y="0"/>
                </a:lnTo>
                <a:lnTo>
                  <a:pt x="3332353" y="1655069"/>
                </a:lnTo>
                <a:lnTo>
                  <a:pt x="0" y="1655069"/>
                </a:lnTo>
                <a:lnTo>
                  <a:pt x="0" y="0"/>
                </a:lnTo>
                <a:close/>
              </a:path>
            </a:pathLst>
          </a:custGeom>
          <a:blipFill>
            <a:blip r:embed="rId3"/>
            <a:stretch>
              <a:fillRect/>
            </a:stretch>
          </a:blipFill>
        </p:spPr>
        <p:txBody>
          <a:bodyPr/>
          <a:lstStyle/>
          <a:p/>
        </p:txBody>
      </p:sp>
      <p:sp>
        <p:nvSpPr>
          <p:cNvPr id="4" name="Freeform 4"/>
          <p:cNvSpPr/>
          <p:nvPr/>
        </p:nvSpPr>
        <p:spPr>
          <a:xfrm>
            <a:off x="4994320" y="1714224"/>
            <a:ext cx="4067062" cy="1704387"/>
          </a:xfrm>
          <a:custGeom>
            <a:rect l="l" t="t" r="r" b="b"/>
            <a:pathLst>
              <a:path w="4067062" h="1704387">
                <a:moveTo>
                  <a:pt x="0" y="0"/>
                </a:moveTo>
                <a:lnTo>
                  <a:pt x="4067062" y="0"/>
                </a:lnTo>
                <a:lnTo>
                  <a:pt x="4067062" y="1704388"/>
                </a:lnTo>
                <a:lnTo>
                  <a:pt x="0" y="1704388"/>
                </a:lnTo>
                <a:lnTo>
                  <a:pt x="0" y="0"/>
                </a:lnTo>
                <a:close/>
              </a:path>
            </a:pathLst>
          </a:custGeom>
          <a:blipFill>
            <a:blip r:embed="rId4"/>
            <a:stretch>
              <a:fillRect t="-70765" b="-67857"/>
            </a:stretch>
          </a:blipFill>
        </p:spPr>
        <p:txBody>
          <a:bodyPr/>
          <a:lstStyle/>
          <a:p/>
        </p:txBody>
      </p:sp>
      <p:sp>
        <p:nvSpPr>
          <p:cNvPr id="5" name="Freeform 5"/>
          <p:cNvSpPr/>
          <p:nvPr/>
        </p:nvSpPr>
        <p:spPr>
          <a:xfrm>
            <a:off x="349035" y="3973460"/>
            <a:ext cx="3484747" cy="1585439"/>
          </a:xfrm>
          <a:custGeom>
            <a:rect l="l" t="t" r="r" b="b"/>
            <a:pathLst>
              <a:path w="3484747" h="1585439">
                <a:moveTo>
                  <a:pt x="0" y="0"/>
                </a:moveTo>
                <a:lnTo>
                  <a:pt x="3484747" y="0"/>
                </a:lnTo>
                <a:lnTo>
                  <a:pt x="3484747" y="1585440"/>
                </a:lnTo>
                <a:lnTo>
                  <a:pt x="0" y="1585440"/>
                </a:lnTo>
                <a:lnTo>
                  <a:pt x="0" y="0"/>
                </a:lnTo>
                <a:close/>
              </a:path>
            </a:pathLst>
          </a:custGeom>
          <a:blipFill>
            <a:blip r:embed="rId5"/>
            <a:stretch>
              <a:fillRect l="-1847" t="-13451" r="-2078" b="-13451"/>
            </a:stretch>
          </a:blipFill>
        </p:spPr>
        <p:txBody>
          <a:bodyPr/>
          <a:lstStyle/>
          <a:p/>
        </p:txBody>
      </p:sp>
      <p:sp>
        <p:nvSpPr>
          <p:cNvPr id="6" name="Freeform 6"/>
          <p:cNvSpPr/>
          <p:nvPr/>
        </p:nvSpPr>
        <p:spPr>
          <a:xfrm>
            <a:off x="4994320" y="3743418"/>
            <a:ext cx="3177383" cy="1686617"/>
          </a:xfrm>
          <a:custGeom>
            <a:rect l="l" t="t" r="r" b="b"/>
            <a:pathLst>
              <a:path w="3177383" h="1686616">
                <a:moveTo>
                  <a:pt x="0" y="0"/>
                </a:moveTo>
                <a:lnTo>
                  <a:pt x="3177383" y="0"/>
                </a:lnTo>
                <a:lnTo>
                  <a:pt x="3177383" y="1686618"/>
                </a:lnTo>
                <a:lnTo>
                  <a:pt x="0" y="1686618"/>
                </a:lnTo>
                <a:lnTo>
                  <a:pt x="0" y="0"/>
                </a:lnTo>
                <a:close/>
              </a:path>
            </a:pathLst>
          </a:custGeom>
          <a:blipFill>
            <a:blip r:embed="rId6"/>
            <a:stretch>
              <a:fillRect t="-37738" b="-50649"/>
            </a:stretch>
          </a:blipFill>
        </p:spPr>
        <p:txBody>
          <a:bodyPr/>
          <a:lstStyle/>
          <a:p/>
        </p:txBody>
      </p:sp>
      <p:sp>
        <p:nvSpPr>
          <p:cNvPr id="7" name="Freeform 7"/>
          <p:cNvSpPr/>
          <p:nvPr/>
        </p:nvSpPr>
        <p:spPr>
          <a:xfrm>
            <a:off x="163444" y="6048444"/>
            <a:ext cx="5007565" cy="1041368"/>
          </a:xfrm>
          <a:custGeom>
            <a:rect l="l" t="t" r="r" b="b"/>
            <a:pathLst>
              <a:path w="5007565" h="1041368">
                <a:moveTo>
                  <a:pt x="0" y="0"/>
                </a:moveTo>
                <a:lnTo>
                  <a:pt x="5007565" y="0"/>
                </a:lnTo>
                <a:lnTo>
                  <a:pt x="5007565" y="1041368"/>
                </a:lnTo>
                <a:lnTo>
                  <a:pt x="0" y="1041368"/>
                </a:lnTo>
                <a:lnTo>
                  <a:pt x="0" y="0"/>
                </a:lnTo>
                <a:close/>
              </a:path>
            </a:pathLst>
          </a:custGeom>
          <a:blipFill>
            <a:blip r:embed="rId7"/>
            <a:stretch>
              <a:fillRect l="-6914" t="-98045" r="-8501" b="-107200"/>
            </a:stretch>
          </a:blipFill>
        </p:spPr>
        <p:txBody>
          <a:bodyPr/>
          <a:lstStyle/>
          <a:p/>
        </p:txBody>
      </p:sp>
      <p:sp>
        <p:nvSpPr>
          <p:cNvPr id="8" name="Freeform 8"/>
          <p:cNvSpPr/>
          <p:nvPr/>
        </p:nvSpPr>
        <p:spPr>
          <a:xfrm>
            <a:off x="5633215" y="6187181"/>
            <a:ext cx="3759652" cy="902630"/>
          </a:xfrm>
          <a:custGeom>
            <a:rect l="l" t="t" r="r" b="b"/>
            <a:pathLst>
              <a:path w="3759652" h="902629">
                <a:moveTo>
                  <a:pt x="0" y="0"/>
                </a:moveTo>
                <a:lnTo>
                  <a:pt x="3759652" y="0"/>
                </a:lnTo>
                <a:lnTo>
                  <a:pt x="3759652" y="902631"/>
                </a:lnTo>
                <a:lnTo>
                  <a:pt x="0" y="902631"/>
                </a:lnTo>
                <a:lnTo>
                  <a:pt x="0" y="0"/>
                </a:lnTo>
                <a:close/>
              </a:path>
            </a:pathLst>
          </a:custGeom>
          <a:blipFill>
            <a:blip r:embed="rId8"/>
            <a:stretch>
              <a:fillRect l="-2713" t="-46086" r="-1670" b="-36521"/>
            </a:stretch>
          </a:blipFill>
        </p:spPr>
        <p:txBody>
          <a:bodyPr/>
          <a:lstStyle/>
          <a:p/>
        </p:txBody>
      </p:sp>
      <p:sp>
        <p:nvSpPr>
          <p:cNvPr id="9" name="Freeform 9"/>
          <p:cNvSpPr/>
          <p:nvPr/>
        </p:nvSpPr>
        <p:spPr>
          <a:xfrm>
            <a:off x="421520" y="7689887"/>
            <a:ext cx="3492171" cy="1411874"/>
          </a:xfrm>
          <a:custGeom>
            <a:rect l="l" t="t" r="r" b="b"/>
            <a:pathLst>
              <a:path w="3492171" h="1411874">
                <a:moveTo>
                  <a:pt x="0" y="0"/>
                </a:moveTo>
                <a:lnTo>
                  <a:pt x="3492171" y="0"/>
                </a:lnTo>
                <a:lnTo>
                  <a:pt x="3492171" y="1411874"/>
                </a:lnTo>
                <a:lnTo>
                  <a:pt x="0" y="1411874"/>
                </a:lnTo>
                <a:lnTo>
                  <a:pt x="0" y="0"/>
                </a:lnTo>
                <a:close/>
              </a:path>
            </a:pathLst>
          </a:custGeom>
          <a:blipFill>
            <a:blip r:embed="rId9"/>
            <a:stretch>
              <a:fillRect/>
            </a:stretch>
          </a:blipFill>
        </p:spPr>
        <p:txBody>
          <a:bodyPr/>
          <a:lstStyle/>
          <a:p/>
        </p:txBody>
      </p:sp>
      <p:sp>
        <p:nvSpPr>
          <p:cNvPr id="10" name="Freeform 10"/>
          <p:cNvSpPr/>
          <p:nvPr/>
        </p:nvSpPr>
        <p:spPr>
          <a:xfrm>
            <a:off x="4860117" y="7665537"/>
            <a:ext cx="5305848" cy="641123"/>
          </a:xfrm>
          <a:custGeom>
            <a:rect l="l" t="t" r="r" b="b"/>
            <a:pathLst>
              <a:path w="5305848" h="641123">
                <a:moveTo>
                  <a:pt x="0" y="0"/>
                </a:moveTo>
                <a:lnTo>
                  <a:pt x="5305848" y="0"/>
                </a:lnTo>
                <a:lnTo>
                  <a:pt x="5305848" y="641123"/>
                </a:lnTo>
                <a:lnTo>
                  <a:pt x="0" y="641123"/>
                </a:lnTo>
                <a:lnTo>
                  <a:pt x="0" y="0"/>
                </a:lnTo>
                <a:close/>
              </a:path>
            </a:pathLst>
          </a:custGeom>
          <a:blipFill>
            <a:blip r:embed="rId10"/>
            <a:stretch>
              <a:fillRect/>
            </a:stretch>
          </a:blipFill>
        </p:spPr>
        <p:txBody>
          <a:bodyPr/>
          <a:lstStyle/>
          <a:p/>
        </p:txBody>
      </p:sp>
      <p:sp>
        <p:nvSpPr>
          <p:cNvPr id="11" name="Freeform 11"/>
          <p:cNvSpPr/>
          <p:nvPr/>
        </p:nvSpPr>
        <p:spPr>
          <a:xfrm>
            <a:off x="5633215" y="8772122"/>
            <a:ext cx="3211048" cy="1387173"/>
          </a:xfrm>
          <a:custGeom>
            <a:rect l="l" t="t" r="r" b="b"/>
            <a:pathLst>
              <a:path w="3211048" h="1387173">
                <a:moveTo>
                  <a:pt x="0" y="0"/>
                </a:moveTo>
                <a:lnTo>
                  <a:pt x="3211048" y="0"/>
                </a:lnTo>
                <a:lnTo>
                  <a:pt x="3211048" y="1387172"/>
                </a:lnTo>
                <a:lnTo>
                  <a:pt x="0" y="1387172"/>
                </a:lnTo>
                <a:lnTo>
                  <a:pt x="0" y="0"/>
                </a:lnTo>
                <a:close/>
              </a:path>
            </a:pathLst>
          </a:custGeom>
          <a:blipFill>
            <a:blip r:embed="rId11"/>
            <a:stretch>
              <a:fillRect/>
            </a:stretch>
          </a:blipFill>
        </p:spPr>
        <p:txBody>
          <a:bodyPr/>
          <a:lstStyle/>
          <a:p/>
        </p:txBody>
      </p:sp>
      <p:sp>
        <p:nvSpPr>
          <p:cNvPr id="12" name="TextBox 12"/>
          <p:cNvSpPr txBox="1"/>
          <p:nvPr/>
        </p:nvSpPr>
        <p:spPr>
          <a:xfrm>
            <a:off x="6047318" y="661272"/>
            <a:ext cx="6856334"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c3hd2zr"/>
              </a:rPr>
              <a:t>https://tinyurl.com/yc3hd2zr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Opal Jewelry Market Report 2024</dc:title>
  <cp:lastModifiedBy>decipher market</cp:lastModifiedBy>
  <cp:revision>2</cp:revision>
  <dcterms:created xsi:type="dcterms:W3CDTF">2006-08-16T00:00:00Z</dcterms:created>
  <dcterms:modified xsi:type="dcterms:W3CDTF">2024-04-13T02:27:47Z</dcterms:modified>
</cp:coreProperties>
</file>