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712" y="0"/>
            <a:ext cx="17061009" cy="1028699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367023"/>
            <a:ext cx="11532108" cy="891997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2211" y="189356"/>
            <a:ext cx="17369790" cy="665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7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7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160008" y="1965960"/>
            <a:ext cx="8130540" cy="2996565"/>
          </a:xfrm>
          <a:custGeom>
            <a:avLst/>
            <a:gdLst/>
            <a:ahLst/>
            <a:cxnLst/>
            <a:rect l="l" t="t" r="r" b="b"/>
            <a:pathLst>
              <a:path w="8130540" h="2996565">
                <a:moveTo>
                  <a:pt x="7982711" y="0"/>
                </a:moveTo>
                <a:lnTo>
                  <a:pt x="147827" y="0"/>
                </a:lnTo>
                <a:lnTo>
                  <a:pt x="101144" y="7545"/>
                </a:lnTo>
                <a:lnTo>
                  <a:pt x="60569" y="28545"/>
                </a:lnTo>
                <a:lnTo>
                  <a:pt x="28553" y="60542"/>
                </a:lnTo>
                <a:lnTo>
                  <a:pt x="7546" y="101079"/>
                </a:lnTo>
                <a:lnTo>
                  <a:pt x="0" y="147700"/>
                </a:lnTo>
                <a:lnTo>
                  <a:pt x="0" y="2848483"/>
                </a:lnTo>
                <a:lnTo>
                  <a:pt x="7546" y="2895104"/>
                </a:lnTo>
                <a:lnTo>
                  <a:pt x="28553" y="2935641"/>
                </a:lnTo>
                <a:lnTo>
                  <a:pt x="60569" y="2967638"/>
                </a:lnTo>
                <a:lnTo>
                  <a:pt x="101144" y="2988638"/>
                </a:lnTo>
                <a:lnTo>
                  <a:pt x="147827" y="2996184"/>
                </a:lnTo>
                <a:lnTo>
                  <a:pt x="7982711" y="2996184"/>
                </a:lnTo>
                <a:lnTo>
                  <a:pt x="8029395" y="2988638"/>
                </a:lnTo>
                <a:lnTo>
                  <a:pt x="8069970" y="2967638"/>
                </a:lnTo>
                <a:lnTo>
                  <a:pt x="8101986" y="2935641"/>
                </a:lnTo>
                <a:lnTo>
                  <a:pt x="8122993" y="2895104"/>
                </a:lnTo>
                <a:lnTo>
                  <a:pt x="8130540" y="2848483"/>
                </a:lnTo>
                <a:lnTo>
                  <a:pt x="8130540" y="147700"/>
                </a:lnTo>
                <a:lnTo>
                  <a:pt x="8122993" y="101079"/>
                </a:lnTo>
                <a:lnTo>
                  <a:pt x="8101986" y="60542"/>
                </a:lnTo>
                <a:lnTo>
                  <a:pt x="8069970" y="28545"/>
                </a:lnTo>
                <a:lnTo>
                  <a:pt x="8029395" y="7545"/>
                </a:lnTo>
                <a:lnTo>
                  <a:pt x="7982711" y="0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5401055" y="5289803"/>
            <a:ext cx="8890000" cy="3362325"/>
          </a:xfrm>
          <a:custGeom>
            <a:avLst/>
            <a:gdLst/>
            <a:ahLst/>
            <a:cxnLst/>
            <a:rect l="l" t="t" r="r" b="b"/>
            <a:pathLst>
              <a:path w="8890000" h="3362325">
                <a:moveTo>
                  <a:pt x="8741664" y="0"/>
                </a:moveTo>
                <a:lnTo>
                  <a:pt x="147828" y="0"/>
                </a:lnTo>
                <a:lnTo>
                  <a:pt x="101144" y="7546"/>
                </a:lnTo>
                <a:lnTo>
                  <a:pt x="60569" y="28553"/>
                </a:lnTo>
                <a:lnTo>
                  <a:pt x="28553" y="60569"/>
                </a:lnTo>
                <a:lnTo>
                  <a:pt x="7546" y="101144"/>
                </a:lnTo>
                <a:lnTo>
                  <a:pt x="0" y="147828"/>
                </a:lnTo>
                <a:lnTo>
                  <a:pt x="0" y="3214116"/>
                </a:lnTo>
                <a:lnTo>
                  <a:pt x="7546" y="3260750"/>
                </a:lnTo>
                <a:lnTo>
                  <a:pt x="28553" y="3301319"/>
                </a:lnTo>
                <a:lnTo>
                  <a:pt x="60569" y="3333353"/>
                </a:lnTo>
                <a:lnTo>
                  <a:pt x="101144" y="3354384"/>
                </a:lnTo>
                <a:lnTo>
                  <a:pt x="147828" y="3361944"/>
                </a:lnTo>
                <a:lnTo>
                  <a:pt x="8741664" y="3361944"/>
                </a:lnTo>
                <a:lnTo>
                  <a:pt x="8788347" y="3354384"/>
                </a:lnTo>
                <a:lnTo>
                  <a:pt x="8828922" y="3333353"/>
                </a:lnTo>
                <a:lnTo>
                  <a:pt x="8860938" y="3301319"/>
                </a:lnTo>
                <a:lnTo>
                  <a:pt x="8881945" y="3260750"/>
                </a:lnTo>
                <a:lnTo>
                  <a:pt x="8889492" y="3214116"/>
                </a:lnTo>
                <a:lnTo>
                  <a:pt x="8889492" y="147828"/>
                </a:lnTo>
                <a:lnTo>
                  <a:pt x="8881945" y="101144"/>
                </a:lnTo>
                <a:lnTo>
                  <a:pt x="8860938" y="60569"/>
                </a:lnTo>
                <a:lnTo>
                  <a:pt x="8828922" y="28553"/>
                </a:lnTo>
                <a:lnTo>
                  <a:pt x="8788347" y="7546"/>
                </a:lnTo>
                <a:lnTo>
                  <a:pt x="8741664" y="0"/>
                </a:lnTo>
                <a:close/>
              </a:path>
            </a:pathLst>
          </a:custGeom>
          <a:solidFill>
            <a:srgbClr val="DC6B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5401055" y="1965960"/>
            <a:ext cx="8890000" cy="2996565"/>
          </a:xfrm>
          <a:custGeom>
            <a:avLst/>
            <a:gdLst/>
            <a:ahLst/>
            <a:cxnLst/>
            <a:rect l="l" t="t" r="r" b="b"/>
            <a:pathLst>
              <a:path w="8890000" h="2996565">
                <a:moveTo>
                  <a:pt x="8741664" y="0"/>
                </a:moveTo>
                <a:lnTo>
                  <a:pt x="147828" y="0"/>
                </a:lnTo>
                <a:lnTo>
                  <a:pt x="101144" y="7545"/>
                </a:lnTo>
                <a:lnTo>
                  <a:pt x="60569" y="28545"/>
                </a:lnTo>
                <a:lnTo>
                  <a:pt x="28553" y="60542"/>
                </a:lnTo>
                <a:lnTo>
                  <a:pt x="7546" y="101079"/>
                </a:lnTo>
                <a:lnTo>
                  <a:pt x="0" y="147700"/>
                </a:lnTo>
                <a:lnTo>
                  <a:pt x="0" y="2848483"/>
                </a:lnTo>
                <a:lnTo>
                  <a:pt x="7546" y="2895104"/>
                </a:lnTo>
                <a:lnTo>
                  <a:pt x="28553" y="2935641"/>
                </a:lnTo>
                <a:lnTo>
                  <a:pt x="60569" y="2967638"/>
                </a:lnTo>
                <a:lnTo>
                  <a:pt x="101144" y="2988638"/>
                </a:lnTo>
                <a:lnTo>
                  <a:pt x="147828" y="2996184"/>
                </a:lnTo>
                <a:lnTo>
                  <a:pt x="8741664" y="2996184"/>
                </a:lnTo>
                <a:lnTo>
                  <a:pt x="8788347" y="2988638"/>
                </a:lnTo>
                <a:lnTo>
                  <a:pt x="8828922" y="2967638"/>
                </a:lnTo>
                <a:lnTo>
                  <a:pt x="8860938" y="2935641"/>
                </a:lnTo>
                <a:lnTo>
                  <a:pt x="8881945" y="2895104"/>
                </a:lnTo>
                <a:lnTo>
                  <a:pt x="8889492" y="2848483"/>
                </a:lnTo>
                <a:lnTo>
                  <a:pt x="8889492" y="147700"/>
                </a:lnTo>
                <a:lnTo>
                  <a:pt x="8881945" y="101079"/>
                </a:lnTo>
                <a:lnTo>
                  <a:pt x="8860938" y="60542"/>
                </a:lnTo>
                <a:lnTo>
                  <a:pt x="8828922" y="28545"/>
                </a:lnTo>
                <a:lnTo>
                  <a:pt x="8788347" y="7545"/>
                </a:lnTo>
                <a:lnTo>
                  <a:pt x="87416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4259579" y="2429256"/>
            <a:ext cx="2283460" cy="2070100"/>
          </a:xfrm>
          <a:custGeom>
            <a:avLst/>
            <a:gdLst/>
            <a:ahLst/>
            <a:cxnLst/>
            <a:rect l="l" t="t" r="r" b="b"/>
            <a:pathLst>
              <a:path w="2283459" h="2070100">
                <a:moveTo>
                  <a:pt x="2135251" y="0"/>
                </a:moveTo>
                <a:lnTo>
                  <a:pt x="147700" y="0"/>
                </a:lnTo>
                <a:lnTo>
                  <a:pt x="101079" y="7546"/>
                </a:lnTo>
                <a:lnTo>
                  <a:pt x="60542" y="28553"/>
                </a:lnTo>
                <a:lnTo>
                  <a:pt x="28545" y="60569"/>
                </a:lnTo>
                <a:lnTo>
                  <a:pt x="7545" y="101144"/>
                </a:lnTo>
                <a:lnTo>
                  <a:pt x="0" y="147827"/>
                </a:lnTo>
                <a:lnTo>
                  <a:pt x="0" y="1921764"/>
                </a:lnTo>
                <a:lnTo>
                  <a:pt x="7545" y="1968447"/>
                </a:lnTo>
                <a:lnTo>
                  <a:pt x="28545" y="2009022"/>
                </a:lnTo>
                <a:lnTo>
                  <a:pt x="60542" y="2041038"/>
                </a:lnTo>
                <a:lnTo>
                  <a:pt x="101079" y="2062045"/>
                </a:lnTo>
                <a:lnTo>
                  <a:pt x="147700" y="2069592"/>
                </a:lnTo>
                <a:lnTo>
                  <a:pt x="2135251" y="2069592"/>
                </a:lnTo>
                <a:lnTo>
                  <a:pt x="2181872" y="2062045"/>
                </a:lnTo>
                <a:lnTo>
                  <a:pt x="2222409" y="2041038"/>
                </a:lnTo>
                <a:lnTo>
                  <a:pt x="2254406" y="2009022"/>
                </a:lnTo>
                <a:lnTo>
                  <a:pt x="2275406" y="1968447"/>
                </a:lnTo>
                <a:lnTo>
                  <a:pt x="2282952" y="1921764"/>
                </a:lnTo>
                <a:lnTo>
                  <a:pt x="2282952" y="147827"/>
                </a:lnTo>
                <a:lnTo>
                  <a:pt x="2275406" y="101144"/>
                </a:lnTo>
                <a:lnTo>
                  <a:pt x="2254406" y="60569"/>
                </a:lnTo>
                <a:lnTo>
                  <a:pt x="2222409" y="28553"/>
                </a:lnTo>
                <a:lnTo>
                  <a:pt x="2181872" y="7546"/>
                </a:lnTo>
                <a:lnTo>
                  <a:pt x="2135251" y="0"/>
                </a:lnTo>
                <a:close/>
              </a:path>
            </a:pathLst>
          </a:custGeom>
          <a:solidFill>
            <a:srgbClr val="DC6B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3997452" y="5754623"/>
            <a:ext cx="2545080" cy="2070100"/>
          </a:xfrm>
          <a:custGeom>
            <a:avLst/>
            <a:gdLst/>
            <a:ahLst/>
            <a:cxnLst/>
            <a:rect l="l" t="t" r="r" b="b"/>
            <a:pathLst>
              <a:path w="2545079" h="2070100">
                <a:moveTo>
                  <a:pt x="2397379" y="0"/>
                </a:moveTo>
                <a:lnTo>
                  <a:pt x="147700" y="0"/>
                </a:lnTo>
                <a:lnTo>
                  <a:pt x="101079" y="7546"/>
                </a:lnTo>
                <a:lnTo>
                  <a:pt x="60542" y="28553"/>
                </a:lnTo>
                <a:lnTo>
                  <a:pt x="28545" y="60569"/>
                </a:lnTo>
                <a:lnTo>
                  <a:pt x="7545" y="101144"/>
                </a:lnTo>
                <a:lnTo>
                  <a:pt x="0" y="147827"/>
                </a:lnTo>
                <a:lnTo>
                  <a:pt x="0" y="1921764"/>
                </a:lnTo>
                <a:lnTo>
                  <a:pt x="7545" y="1968447"/>
                </a:lnTo>
                <a:lnTo>
                  <a:pt x="28545" y="2009022"/>
                </a:lnTo>
                <a:lnTo>
                  <a:pt x="60542" y="2041038"/>
                </a:lnTo>
                <a:lnTo>
                  <a:pt x="101079" y="2062045"/>
                </a:lnTo>
                <a:lnTo>
                  <a:pt x="147700" y="2069592"/>
                </a:lnTo>
                <a:lnTo>
                  <a:pt x="2397379" y="2069592"/>
                </a:lnTo>
                <a:lnTo>
                  <a:pt x="2444000" y="2062045"/>
                </a:lnTo>
                <a:lnTo>
                  <a:pt x="2484537" y="2041038"/>
                </a:lnTo>
                <a:lnTo>
                  <a:pt x="2516534" y="2009022"/>
                </a:lnTo>
                <a:lnTo>
                  <a:pt x="2537534" y="1968447"/>
                </a:lnTo>
                <a:lnTo>
                  <a:pt x="2545079" y="1921764"/>
                </a:lnTo>
                <a:lnTo>
                  <a:pt x="2545079" y="147827"/>
                </a:lnTo>
                <a:lnTo>
                  <a:pt x="2537534" y="101144"/>
                </a:lnTo>
                <a:lnTo>
                  <a:pt x="2516534" y="60569"/>
                </a:lnTo>
                <a:lnTo>
                  <a:pt x="2484537" y="28553"/>
                </a:lnTo>
                <a:lnTo>
                  <a:pt x="2444000" y="7546"/>
                </a:lnTo>
                <a:lnTo>
                  <a:pt x="23973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6469379" y="3118104"/>
            <a:ext cx="599440" cy="692150"/>
          </a:xfrm>
          <a:custGeom>
            <a:avLst/>
            <a:gdLst/>
            <a:ahLst/>
            <a:cxnLst/>
            <a:rect l="l" t="t" r="r" b="b"/>
            <a:pathLst>
              <a:path w="599440" h="692150">
                <a:moveTo>
                  <a:pt x="0" y="0"/>
                </a:moveTo>
                <a:lnTo>
                  <a:pt x="0" y="691896"/>
                </a:lnTo>
                <a:lnTo>
                  <a:pt x="598931" y="345948"/>
                </a:lnTo>
                <a:lnTo>
                  <a:pt x="0" y="0"/>
                </a:lnTo>
                <a:close/>
              </a:path>
            </a:pathLst>
          </a:custGeom>
          <a:solidFill>
            <a:srgbClr val="DC6B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6469379" y="6443471"/>
            <a:ext cx="599440" cy="692150"/>
          </a:xfrm>
          <a:custGeom>
            <a:avLst/>
            <a:gdLst/>
            <a:ahLst/>
            <a:cxnLst/>
            <a:rect l="l" t="t" r="r" b="b"/>
            <a:pathLst>
              <a:path w="599440" h="692150">
                <a:moveTo>
                  <a:pt x="0" y="0"/>
                </a:moveTo>
                <a:lnTo>
                  <a:pt x="0" y="691895"/>
                </a:lnTo>
                <a:lnTo>
                  <a:pt x="598931" y="34594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95495" y="3101289"/>
            <a:ext cx="1842770" cy="583996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23815" y="6477000"/>
            <a:ext cx="1813560" cy="58369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77138" y="-55931"/>
            <a:ext cx="16533723" cy="22479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87753" y="3756476"/>
            <a:ext cx="15586710" cy="42278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7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Relationship Id="rId4" Type="http://schemas.openxmlformats.org/officeDocument/2006/relationships/hyperlink" Target="https://tinyurl.com/mvfjk8vf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3206495" y="3179064"/>
            <a:ext cx="11875135" cy="3929379"/>
          </a:xfrm>
          <a:custGeom>
            <a:avLst/>
            <a:gdLst/>
            <a:ahLst/>
            <a:cxnLst/>
            <a:rect l="l" t="t" r="r" b="b"/>
            <a:pathLst>
              <a:path w="11875135" h="3929379">
                <a:moveTo>
                  <a:pt x="11875008" y="0"/>
                </a:moveTo>
                <a:lnTo>
                  <a:pt x="0" y="0"/>
                </a:lnTo>
                <a:lnTo>
                  <a:pt x="0" y="3928872"/>
                </a:lnTo>
                <a:lnTo>
                  <a:pt x="11875008" y="3928872"/>
                </a:lnTo>
                <a:lnTo>
                  <a:pt x="11875008" y="0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48939" y="3911930"/>
            <a:ext cx="11395710" cy="2372360"/>
          </a:xfrm>
          <a:prstGeom prst="rect"/>
        </p:spPr>
        <p:txBody>
          <a:bodyPr wrap="square" lIns="0" tIns="86360" rIns="0" bIns="0" rtlCol="0" vert="horz">
            <a:spAutoFit/>
          </a:bodyPr>
          <a:lstStyle/>
          <a:p>
            <a:pPr marL="1321435" marR="5080" indent="-1309370">
              <a:lnSpc>
                <a:spcPts val="9000"/>
              </a:lnSpc>
              <a:spcBef>
                <a:spcPts val="680"/>
              </a:spcBef>
            </a:pPr>
            <a:r>
              <a:rPr dirty="0" sz="7900" b="1">
                <a:solidFill>
                  <a:srgbClr val="000000"/>
                </a:solidFill>
                <a:latin typeface="Arial"/>
                <a:cs typeface="Arial"/>
              </a:rPr>
              <a:t>ONLINE</a:t>
            </a:r>
            <a:r>
              <a:rPr dirty="0" sz="7900" spc="-300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7900" spc="-10" b="1">
                <a:solidFill>
                  <a:srgbClr val="000000"/>
                </a:solidFill>
                <a:latin typeface="Arial"/>
                <a:cs typeface="Arial"/>
              </a:rPr>
              <a:t>RECRUITMENT </a:t>
            </a:r>
            <a:r>
              <a:rPr dirty="0" sz="7900" b="1">
                <a:solidFill>
                  <a:srgbClr val="000000"/>
                </a:solidFill>
                <a:latin typeface="Arial"/>
                <a:cs typeface="Arial"/>
              </a:rPr>
              <a:t>MARKET</a:t>
            </a:r>
            <a:r>
              <a:rPr dirty="0" sz="7900" spc="-10" b="1">
                <a:solidFill>
                  <a:srgbClr val="000000"/>
                </a:solidFill>
                <a:latin typeface="Arial"/>
                <a:cs typeface="Arial"/>
              </a:rPr>
              <a:t> REPORT</a:t>
            </a:r>
            <a:endParaRPr sz="7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3177539" y="2392679"/>
            <a:ext cx="11932920" cy="5501640"/>
          </a:xfrm>
          <a:custGeom>
            <a:avLst/>
            <a:gdLst/>
            <a:ahLst/>
            <a:cxnLst/>
            <a:rect l="l" t="t" r="r" b="b"/>
            <a:pathLst>
              <a:path w="11932919" h="5501640">
                <a:moveTo>
                  <a:pt x="11807317" y="0"/>
                </a:moveTo>
                <a:lnTo>
                  <a:pt x="125602" y="0"/>
                </a:lnTo>
                <a:lnTo>
                  <a:pt x="76723" y="9874"/>
                </a:lnTo>
                <a:lnTo>
                  <a:pt x="36798" y="36798"/>
                </a:lnTo>
                <a:lnTo>
                  <a:pt x="9874" y="76723"/>
                </a:lnTo>
                <a:lnTo>
                  <a:pt x="0" y="125602"/>
                </a:lnTo>
                <a:lnTo>
                  <a:pt x="0" y="5376037"/>
                </a:lnTo>
                <a:lnTo>
                  <a:pt x="9874" y="5424916"/>
                </a:lnTo>
                <a:lnTo>
                  <a:pt x="36798" y="5464841"/>
                </a:lnTo>
                <a:lnTo>
                  <a:pt x="76723" y="5491765"/>
                </a:lnTo>
                <a:lnTo>
                  <a:pt x="125602" y="5501640"/>
                </a:lnTo>
                <a:lnTo>
                  <a:pt x="11807317" y="5501640"/>
                </a:lnTo>
                <a:lnTo>
                  <a:pt x="11856196" y="5491765"/>
                </a:lnTo>
                <a:lnTo>
                  <a:pt x="11896121" y="5464841"/>
                </a:lnTo>
                <a:lnTo>
                  <a:pt x="11923045" y="5424916"/>
                </a:lnTo>
                <a:lnTo>
                  <a:pt x="11932919" y="5376037"/>
                </a:lnTo>
                <a:lnTo>
                  <a:pt x="11932919" y="125602"/>
                </a:lnTo>
                <a:lnTo>
                  <a:pt x="11923045" y="76723"/>
                </a:lnTo>
                <a:lnTo>
                  <a:pt x="11896121" y="36798"/>
                </a:lnTo>
                <a:lnTo>
                  <a:pt x="11856196" y="9874"/>
                </a:lnTo>
                <a:lnTo>
                  <a:pt x="1180731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883021" y="2419553"/>
            <a:ext cx="6526530" cy="1092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0" spc="-210">
                <a:solidFill>
                  <a:srgbClr val="000000"/>
                </a:solidFill>
              </a:rPr>
              <a:t>INTRODUCTION</a:t>
            </a:r>
            <a:endParaRPr sz="7000"/>
          </a:p>
        </p:txBody>
      </p:sp>
      <p:sp>
        <p:nvSpPr>
          <p:cNvPr id="5" name="object 5" descr=""/>
          <p:cNvSpPr txBox="1"/>
          <p:nvPr/>
        </p:nvSpPr>
        <p:spPr>
          <a:xfrm>
            <a:off x="3364738" y="3841750"/>
            <a:ext cx="11619865" cy="3318510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marL="12700" marR="5080">
              <a:lnSpc>
                <a:spcPct val="85400"/>
              </a:lnSpc>
              <a:spcBef>
                <a:spcPts val="819"/>
              </a:spcBef>
            </a:pPr>
            <a:r>
              <a:rPr dirty="0" sz="4100">
                <a:latin typeface="Lato"/>
                <a:cs typeface="Lato"/>
              </a:rPr>
              <a:t>Online</a:t>
            </a:r>
            <a:r>
              <a:rPr dirty="0" sz="4100" spc="-60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recruitment</a:t>
            </a:r>
            <a:r>
              <a:rPr dirty="0" sz="4100" spc="-30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is</a:t>
            </a:r>
            <a:r>
              <a:rPr dirty="0" sz="4100" spc="-45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also</a:t>
            </a:r>
            <a:r>
              <a:rPr dirty="0" sz="4100" spc="-30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known</a:t>
            </a:r>
            <a:r>
              <a:rPr dirty="0" sz="4100" spc="-45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as</a:t>
            </a:r>
            <a:r>
              <a:rPr dirty="0" sz="4100" spc="-30">
                <a:latin typeface="Lato"/>
                <a:cs typeface="Lato"/>
              </a:rPr>
              <a:t> </a:t>
            </a:r>
            <a:r>
              <a:rPr dirty="0" sz="4100" spc="-10">
                <a:latin typeface="Lato"/>
                <a:cs typeface="Lato"/>
              </a:rPr>
              <a:t>E-recruitment, </a:t>
            </a:r>
            <a:r>
              <a:rPr dirty="0" sz="4100">
                <a:latin typeface="Lato"/>
                <a:cs typeface="Lato"/>
              </a:rPr>
              <a:t>it uses</a:t>
            </a:r>
            <a:r>
              <a:rPr dirty="0" sz="4100" spc="-15">
                <a:latin typeface="Lato"/>
                <a:cs typeface="Lato"/>
              </a:rPr>
              <a:t> </a:t>
            </a:r>
            <a:r>
              <a:rPr dirty="0" sz="4100" spc="-10">
                <a:latin typeface="Lato"/>
                <a:cs typeface="Lato"/>
              </a:rPr>
              <a:t>web-</a:t>
            </a:r>
            <a:r>
              <a:rPr dirty="0" sz="4100">
                <a:latin typeface="Lato"/>
                <a:cs typeface="Lato"/>
              </a:rPr>
              <a:t>based</a:t>
            </a:r>
            <a:r>
              <a:rPr dirty="0" sz="4100" spc="-25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technology</a:t>
            </a:r>
            <a:r>
              <a:rPr dirty="0" sz="4100" spc="-20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for</a:t>
            </a:r>
            <a:r>
              <a:rPr dirty="0" sz="4100" spc="5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the</a:t>
            </a:r>
            <a:r>
              <a:rPr dirty="0" sz="4100" spc="-15">
                <a:latin typeface="Lato"/>
                <a:cs typeface="Lato"/>
              </a:rPr>
              <a:t> </a:t>
            </a:r>
            <a:r>
              <a:rPr dirty="0" sz="4100" spc="-10">
                <a:latin typeface="Lato"/>
                <a:cs typeface="Lato"/>
              </a:rPr>
              <a:t>various </a:t>
            </a:r>
            <a:r>
              <a:rPr dirty="0" sz="4100">
                <a:latin typeface="Lato"/>
                <a:cs typeface="Lato"/>
              </a:rPr>
              <a:t>processes</a:t>
            </a:r>
            <a:r>
              <a:rPr dirty="0" sz="4100" spc="-25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of</a:t>
            </a:r>
            <a:r>
              <a:rPr dirty="0" sz="4100" spc="-10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attracting,</a:t>
            </a:r>
            <a:r>
              <a:rPr dirty="0" sz="4100" spc="-25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assessing,</a:t>
            </a:r>
            <a:r>
              <a:rPr dirty="0" sz="4100" spc="-40">
                <a:latin typeface="Lato"/>
                <a:cs typeface="Lato"/>
              </a:rPr>
              <a:t> </a:t>
            </a:r>
            <a:r>
              <a:rPr dirty="0" sz="4100" spc="-10">
                <a:latin typeface="Lato"/>
                <a:cs typeface="Lato"/>
              </a:rPr>
              <a:t>selecting, </a:t>
            </a:r>
            <a:r>
              <a:rPr dirty="0" sz="4100">
                <a:latin typeface="Lato"/>
                <a:cs typeface="Lato"/>
              </a:rPr>
              <a:t>recruiting,</a:t>
            </a:r>
            <a:r>
              <a:rPr dirty="0" sz="4100" spc="-55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and</a:t>
            </a:r>
            <a:r>
              <a:rPr dirty="0" sz="4100" spc="-55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onboarding</a:t>
            </a:r>
            <a:r>
              <a:rPr dirty="0" sz="4100" spc="-75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job</a:t>
            </a:r>
            <a:r>
              <a:rPr dirty="0" sz="4100" spc="-55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candidates.</a:t>
            </a:r>
            <a:r>
              <a:rPr dirty="0" sz="4100" spc="-80">
                <a:latin typeface="Lato"/>
                <a:cs typeface="Lato"/>
              </a:rPr>
              <a:t> </a:t>
            </a:r>
            <a:r>
              <a:rPr dirty="0" sz="4100" spc="-10">
                <a:latin typeface="Lato"/>
                <a:cs typeface="Lato"/>
              </a:rPr>
              <a:t>Online </a:t>
            </a:r>
            <a:r>
              <a:rPr dirty="0" sz="4100">
                <a:latin typeface="Lato"/>
                <a:cs typeface="Lato"/>
              </a:rPr>
              <a:t>recruitment</a:t>
            </a:r>
            <a:r>
              <a:rPr dirty="0" sz="4100" spc="-40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is</a:t>
            </a:r>
            <a:r>
              <a:rPr dirty="0" sz="4100" spc="-50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a</a:t>
            </a:r>
            <a:r>
              <a:rPr dirty="0" sz="4100" spc="-40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way</a:t>
            </a:r>
            <a:r>
              <a:rPr dirty="0" sz="4100" spc="-35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to</a:t>
            </a:r>
            <a:r>
              <a:rPr dirty="0" sz="4100" spc="-55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provide</a:t>
            </a:r>
            <a:r>
              <a:rPr dirty="0" sz="4100" spc="-55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businesses</a:t>
            </a:r>
            <a:r>
              <a:rPr dirty="0" sz="4100" spc="-65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with</a:t>
            </a:r>
            <a:r>
              <a:rPr dirty="0" sz="4100" spc="-40">
                <a:latin typeface="Lato"/>
                <a:cs typeface="Lato"/>
              </a:rPr>
              <a:t> </a:t>
            </a:r>
            <a:r>
              <a:rPr dirty="0" sz="4100" spc="-25">
                <a:latin typeface="Lato"/>
                <a:cs typeface="Lato"/>
              </a:rPr>
              <a:t>an </a:t>
            </a:r>
            <a:r>
              <a:rPr dirty="0" sz="4100">
                <a:latin typeface="Lato"/>
                <a:cs typeface="Lato"/>
              </a:rPr>
              <a:t>efficient</a:t>
            </a:r>
            <a:r>
              <a:rPr dirty="0" sz="4100" spc="-20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and</a:t>
            </a:r>
            <a:r>
              <a:rPr dirty="0" sz="4100" spc="-5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cheaper</a:t>
            </a:r>
            <a:r>
              <a:rPr dirty="0" sz="4100" spc="-30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way</a:t>
            </a:r>
            <a:r>
              <a:rPr dirty="0" sz="4100" spc="-10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to</a:t>
            </a:r>
            <a:r>
              <a:rPr dirty="0" sz="4100" spc="-5">
                <a:latin typeface="Lato"/>
                <a:cs typeface="Lato"/>
              </a:rPr>
              <a:t> </a:t>
            </a:r>
            <a:r>
              <a:rPr dirty="0" sz="4100">
                <a:latin typeface="Lato"/>
                <a:cs typeface="Lato"/>
              </a:rPr>
              <a:t>fill</a:t>
            </a:r>
            <a:r>
              <a:rPr dirty="0" sz="4100" spc="-20">
                <a:latin typeface="Lato"/>
                <a:cs typeface="Lato"/>
              </a:rPr>
              <a:t> </a:t>
            </a:r>
            <a:r>
              <a:rPr dirty="0" sz="4100" spc="-10">
                <a:latin typeface="Lato"/>
                <a:cs typeface="Lato"/>
              </a:rPr>
              <a:t>positions.</a:t>
            </a:r>
            <a:endParaRPr sz="41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69519" rIns="0" bIns="0" rtlCol="0" vert="horz">
            <a:spAutoFit/>
          </a:bodyPr>
          <a:lstStyle/>
          <a:p>
            <a:pPr marL="5450205">
              <a:lnSpc>
                <a:spcPct val="100000"/>
              </a:lnSpc>
              <a:spcBef>
                <a:spcPts val="95"/>
              </a:spcBef>
            </a:pPr>
            <a:r>
              <a:rPr dirty="0" sz="7000" spc="-750"/>
              <a:t>KEY</a:t>
            </a:r>
            <a:r>
              <a:rPr dirty="0" sz="7000" spc="-75"/>
              <a:t> </a:t>
            </a:r>
            <a:r>
              <a:rPr dirty="0" sz="7000" spc="-345"/>
              <a:t>INSIGHTS</a:t>
            </a:r>
            <a:endParaRPr sz="7000"/>
          </a:p>
        </p:txBody>
      </p:sp>
      <p:grpSp>
        <p:nvGrpSpPr>
          <p:cNvPr id="4" name="object 4" descr=""/>
          <p:cNvGrpSpPr/>
          <p:nvPr/>
        </p:nvGrpSpPr>
        <p:grpSpPr>
          <a:xfrm>
            <a:off x="5187696" y="2900172"/>
            <a:ext cx="8461375" cy="5968365"/>
            <a:chOff x="5187696" y="2900172"/>
            <a:chExt cx="8461375" cy="5968365"/>
          </a:xfrm>
        </p:grpSpPr>
        <p:sp>
          <p:nvSpPr>
            <p:cNvPr id="5" name="object 5" descr=""/>
            <p:cNvSpPr/>
            <p:nvPr/>
          </p:nvSpPr>
          <p:spPr>
            <a:xfrm>
              <a:off x="5187696" y="7185660"/>
              <a:ext cx="8461375" cy="1682750"/>
            </a:xfrm>
            <a:custGeom>
              <a:avLst/>
              <a:gdLst/>
              <a:ahLst/>
              <a:cxnLst/>
              <a:rect l="l" t="t" r="r" b="b"/>
              <a:pathLst>
                <a:path w="8461375" h="1682750">
                  <a:moveTo>
                    <a:pt x="8353552" y="0"/>
                  </a:moveTo>
                  <a:lnTo>
                    <a:pt x="107695" y="0"/>
                  </a:lnTo>
                  <a:lnTo>
                    <a:pt x="65793" y="8469"/>
                  </a:lnTo>
                  <a:lnTo>
                    <a:pt x="31559" y="31559"/>
                  </a:lnTo>
                  <a:lnTo>
                    <a:pt x="8469" y="65793"/>
                  </a:lnTo>
                  <a:lnTo>
                    <a:pt x="0" y="107696"/>
                  </a:lnTo>
                  <a:lnTo>
                    <a:pt x="0" y="1574800"/>
                  </a:lnTo>
                  <a:lnTo>
                    <a:pt x="8469" y="1616702"/>
                  </a:lnTo>
                  <a:lnTo>
                    <a:pt x="31559" y="1650936"/>
                  </a:lnTo>
                  <a:lnTo>
                    <a:pt x="65793" y="1674026"/>
                  </a:lnTo>
                  <a:lnTo>
                    <a:pt x="107695" y="1682496"/>
                  </a:lnTo>
                  <a:lnTo>
                    <a:pt x="8353552" y="1682496"/>
                  </a:lnTo>
                  <a:lnTo>
                    <a:pt x="8395454" y="1674026"/>
                  </a:lnTo>
                  <a:lnTo>
                    <a:pt x="8429688" y="1650936"/>
                  </a:lnTo>
                  <a:lnTo>
                    <a:pt x="8452778" y="1616702"/>
                  </a:lnTo>
                  <a:lnTo>
                    <a:pt x="8461248" y="1574800"/>
                  </a:lnTo>
                  <a:lnTo>
                    <a:pt x="8461248" y="107696"/>
                  </a:lnTo>
                  <a:lnTo>
                    <a:pt x="8452778" y="65793"/>
                  </a:lnTo>
                  <a:lnTo>
                    <a:pt x="8429688" y="31559"/>
                  </a:lnTo>
                  <a:lnTo>
                    <a:pt x="8395454" y="8469"/>
                  </a:lnTo>
                  <a:lnTo>
                    <a:pt x="8353552" y="0"/>
                  </a:lnTo>
                  <a:close/>
                </a:path>
              </a:pathLst>
            </a:custGeom>
            <a:solidFill>
              <a:srgbClr val="0B5B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31536" y="5297423"/>
              <a:ext cx="7975092" cy="2474976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187696" y="5042916"/>
              <a:ext cx="8461375" cy="1682750"/>
            </a:xfrm>
            <a:custGeom>
              <a:avLst/>
              <a:gdLst/>
              <a:ahLst/>
              <a:cxnLst/>
              <a:rect l="l" t="t" r="r" b="b"/>
              <a:pathLst>
                <a:path w="8461375" h="1682750">
                  <a:moveTo>
                    <a:pt x="8353552" y="0"/>
                  </a:moveTo>
                  <a:lnTo>
                    <a:pt x="107695" y="0"/>
                  </a:lnTo>
                  <a:lnTo>
                    <a:pt x="65793" y="8469"/>
                  </a:lnTo>
                  <a:lnTo>
                    <a:pt x="31559" y="31559"/>
                  </a:lnTo>
                  <a:lnTo>
                    <a:pt x="8469" y="65793"/>
                  </a:lnTo>
                  <a:lnTo>
                    <a:pt x="0" y="107696"/>
                  </a:lnTo>
                  <a:lnTo>
                    <a:pt x="0" y="1574800"/>
                  </a:lnTo>
                  <a:lnTo>
                    <a:pt x="8469" y="1616702"/>
                  </a:lnTo>
                  <a:lnTo>
                    <a:pt x="31559" y="1650936"/>
                  </a:lnTo>
                  <a:lnTo>
                    <a:pt x="65793" y="1674026"/>
                  </a:lnTo>
                  <a:lnTo>
                    <a:pt x="107695" y="1682496"/>
                  </a:lnTo>
                  <a:lnTo>
                    <a:pt x="8353552" y="1682496"/>
                  </a:lnTo>
                  <a:lnTo>
                    <a:pt x="8395454" y="1674026"/>
                  </a:lnTo>
                  <a:lnTo>
                    <a:pt x="8429688" y="1650936"/>
                  </a:lnTo>
                  <a:lnTo>
                    <a:pt x="8452778" y="1616702"/>
                  </a:lnTo>
                  <a:lnTo>
                    <a:pt x="8461248" y="1574800"/>
                  </a:lnTo>
                  <a:lnTo>
                    <a:pt x="8461248" y="107696"/>
                  </a:lnTo>
                  <a:lnTo>
                    <a:pt x="8452778" y="65793"/>
                  </a:lnTo>
                  <a:lnTo>
                    <a:pt x="8429688" y="31559"/>
                  </a:lnTo>
                  <a:lnTo>
                    <a:pt x="8395454" y="8469"/>
                  </a:lnTo>
                  <a:lnTo>
                    <a:pt x="8353552" y="0"/>
                  </a:lnTo>
                  <a:close/>
                </a:path>
              </a:pathLst>
            </a:custGeom>
            <a:solidFill>
              <a:srgbClr val="0B5B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31536" y="3156204"/>
              <a:ext cx="7975092" cy="2474976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187696" y="2900172"/>
              <a:ext cx="8461375" cy="1682750"/>
            </a:xfrm>
            <a:custGeom>
              <a:avLst/>
              <a:gdLst/>
              <a:ahLst/>
              <a:cxnLst/>
              <a:rect l="l" t="t" r="r" b="b"/>
              <a:pathLst>
                <a:path w="8461375" h="1682750">
                  <a:moveTo>
                    <a:pt x="8353552" y="0"/>
                  </a:moveTo>
                  <a:lnTo>
                    <a:pt x="107695" y="0"/>
                  </a:lnTo>
                  <a:lnTo>
                    <a:pt x="65793" y="8469"/>
                  </a:lnTo>
                  <a:lnTo>
                    <a:pt x="31559" y="31559"/>
                  </a:lnTo>
                  <a:lnTo>
                    <a:pt x="8469" y="65793"/>
                  </a:lnTo>
                  <a:lnTo>
                    <a:pt x="0" y="107696"/>
                  </a:lnTo>
                  <a:lnTo>
                    <a:pt x="0" y="1574800"/>
                  </a:lnTo>
                  <a:lnTo>
                    <a:pt x="8469" y="1616702"/>
                  </a:lnTo>
                  <a:lnTo>
                    <a:pt x="31559" y="1650936"/>
                  </a:lnTo>
                  <a:lnTo>
                    <a:pt x="65793" y="1674026"/>
                  </a:lnTo>
                  <a:lnTo>
                    <a:pt x="107695" y="1682495"/>
                  </a:lnTo>
                  <a:lnTo>
                    <a:pt x="8353552" y="1682495"/>
                  </a:lnTo>
                  <a:lnTo>
                    <a:pt x="8395454" y="1674026"/>
                  </a:lnTo>
                  <a:lnTo>
                    <a:pt x="8429688" y="1650936"/>
                  </a:lnTo>
                  <a:lnTo>
                    <a:pt x="8452778" y="1616702"/>
                  </a:lnTo>
                  <a:lnTo>
                    <a:pt x="8461248" y="1574800"/>
                  </a:lnTo>
                  <a:lnTo>
                    <a:pt x="8461248" y="107696"/>
                  </a:lnTo>
                  <a:lnTo>
                    <a:pt x="8452778" y="65793"/>
                  </a:lnTo>
                  <a:lnTo>
                    <a:pt x="8429688" y="31559"/>
                  </a:lnTo>
                  <a:lnTo>
                    <a:pt x="8395454" y="8469"/>
                  </a:lnTo>
                  <a:lnTo>
                    <a:pt x="8353552" y="0"/>
                  </a:lnTo>
                  <a:close/>
                </a:path>
              </a:pathLst>
            </a:custGeom>
            <a:solidFill>
              <a:srgbClr val="0B5B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944106" y="3300222"/>
              <a:ext cx="0" cy="5169535"/>
            </a:xfrm>
            <a:custGeom>
              <a:avLst/>
              <a:gdLst/>
              <a:ahLst/>
              <a:cxnLst/>
              <a:rect l="l" t="t" r="r" b="b"/>
              <a:pathLst>
                <a:path w="0" h="5169534">
                  <a:moveTo>
                    <a:pt x="0" y="883919"/>
                  </a:moveTo>
                  <a:lnTo>
                    <a:pt x="0" y="0"/>
                  </a:lnTo>
                </a:path>
                <a:path w="0" h="5169534">
                  <a:moveTo>
                    <a:pt x="0" y="3026664"/>
                  </a:moveTo>
                  <a:lnTo>
                    <a:pt x="0" y="2142743"/>
                  </a:lnTo>
                </a:path>
                <a:path w="0" h="5169534">
                  <a:moveTo>
                    <a:pt x="0" y="5169408"/>
                  </a:moveTo>
                  <a:lnTo>
                    <a:pt x="0" y="4285488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8718931" y="2963113"/>
            <a:ext cx="2930525" cy="1320800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dirty="0" sz="3650" spc="65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3650" spc="-1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50" spc="130" b="1">
                <a:solidFill>
                  <a:srgbClr val="FFFFFF"/>
                </a:solidFill>
                <a:latin typeface="Trebuchet MS"/>
                <a:cs typeface="Trebuchet MS"/>
              </a:rPr>
              <a:t>SIZE</a:t>
            </a:r>
            <a:endParaRPr sz="3650">
              <a:latin typeface="Trebuchet MS"/>
              <a:cs typeface="Trebuchet MS"/>
            </a:endParaRPr>
          </a:p>
          <a:p>
            <a:pPr marL="20320">
              <a:lnSpc>
                <a:spcPct val="100000"/>
              </a:lnSpc>
              <a:spcBef>
                <a:spcPts val="720"/>
              </a:spcBef>
            </a:pPr>
            <a:r>
              <a:rPr dirty="0" sz="3650" spc="-50" b="1">
                <a:solidFill>
                  <a:srgbClr val="FFFFFF"/>
                </a:solidFill>
                <a:latin typeface="Trebuchet MS"/>
                <a:cs typeface="Trebuchet MS"/>
              </a:rPr>
              <a:t>s27.98</a:t>
            </a:r>
            <a:r>
              <a:rPr dirty="0" sz="3650" spc="-1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50" spc="-10" b="1">
                <a:solidFill>
                  <a:srgbClr val="FFFFFF"/>
                </a:solidFill>
                <a:latin typeface="Trebuchet MS"/>
                <a:cs typeface="Trebuchet MS"/>
              </a:rPr>
              <a:t>Billion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750934" y="5126034"/>
            <a:ext cx="2865120" cy="1320800"/>
          </a:xfrm>
          <a:prstGeom prst="rect">
            <a:avLst/>
          </a:prstGeom>
        </p:spPr>
        <p:txBody>
          <a:bodyPr wrap="square" lIns="0" tIns="103505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815"/>
              </a:spcBef>
            </a:pPr>
            <a:r>
              <a:rPr dirty="0" sz="3650" spc="70" b="1">
                <a:solidFill>
                  <a:srgbClr val="FFFFFF"/>
                </a:solidFill>
                <a:latin typeface="Trebuchet MS"/>
                <a:cs typeface="Trebuchet MS"/>
              </a:rPr>
              <a:t>FORECAST</a:t>
            </a:r>
            <a:endParaRPr sz="36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dirty="0" sz="3650" spc="-120" b="1">
                <a:solidFill>
                  <a:srgbClr val="FFFFFF"/>
                </a:solidFill>
                <a:latin typeface="Trebuchet MS"/>
                <a:cs typeface="Trebuchet MS"/>
              </a:rPr>
              <a:t>s41.83</a:t>
            </a:r>
            <a:r>
              <a:rPr dirty="0" sz="3650" spc="-1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50" spc="-10" b="1">
                <a:solidFill>
                  <a:srgbClr val="FFFFFF"/>
                </a:solidFill>
                <a:latin typeface="Trebuchet MS"/>
                <a:cs typeface="Trebuchet MS"/>
              </a:rPr>
              <a:t>Billion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578467" y="7286320"/>
            <a:ext cx="1216660" cy="1320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4615" marR="5080" indent="-82550">
              <a:lnSpc>
                <a:spcPct val="116399"/>
              </a:lnSpc>
              <a:spcBef>
                <a:spcPts val="100"/>
              </a:spcBef>
            </a:pPr>
            <a:r>
              <a:rPr dirty="0" sz="3650" spc="-20" b="1">
                <a:solidFill>
                  <a:srgbClr val="FFFFFF"/>
                </a:solidFill>
                <a:latin typeface="Trebuchet MS"/>
                <a:cs typeface="Trebuchet MS"/>
              </a:rPr>
              <a:t>CAGR 7.3%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578602" y="3448303"/>
            <a:ext cx="1003935" cy="5816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 spc="-204" b="1">
                <a:solidFill>
                  <a:srgbClr val="FFFFFF"/>
                </a:solidFill>
                <a:latin typeface="Trebuchet MS"/>
                <a:cs typeface="Trebuchet MS"/>
              </a:rPr>
              <a:t>2021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606922" y="5565775"/>
            <a:ext cx="1090295" cy="5816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 spc="-35" b="1">
                <a:solidFill>
                  <a:srgbClr val="FFFFFF"/>
                </a:solidFill>
                <a:latin typeface="Trebuchet MS"/>
                <a:cs typeface="Trebuchet MS"/>
              </a:rPr>
              <a:t>2029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433821" y="7268667"/>
            <a:ext cx="1294765" cy="1320800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dirty="0" sz="3650" spc="-10" b="1">
                <a:solidFill>
                  <a:srgbClr val="FFFFFF"/>
                </a:solidFill>
                <a:latin typeface="Trebuchet MS"/>
                <a:cs typeface="Trebuchet MS"/>
              </a:rPr>
              <a:t>2023-</a:t>
            </a:r>
            <a:endParaRPr sz="3650">
              <a:latin typeface="Trebuchet MS"/>
              <a:cs typeface="Trebuchet MS"/>
            </a:endParaRPr>
          </a:p>
          <a:p>
            <a:pPr marL="109855">
              <a:lnSpc>
                <a:spcPct val="100000"/>
              </a:lnSpc>
              <a:spcBef>
                <a:spcPts val="720"/>
              </a:spcBef>
            </a:pPr>
            <a:r>
              <a:rPr dirty="0" sz="3650" spc="-20" b="1">
                <a:solidFill>
                  <a:srgbClr val="FFFFFF"/>
                </a:solidFill>
                <a:latin typeface="Trebuchet MS"/>
                <a:cs typeface="Trebuchet MS"/>
              </a:rPr>
              <a:t>2030</a:t>
            </a:r>
            <a:endParaRPr sz="36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661915" y="5855208"/>
            <a:ext cx="8983980" cy="3007360"/>
            <a:chOff x="4661915" y="5855208"/>
            <a:chExt cx="8983980" cy="3007360"/>
          </a:xfrm>
        </p:grpSpPr>
        <p:sp>
          <p:nvSpPr>
            <p:cNvPr id="4" name="object 4" descr=""/>
            <p:cNvSpPr/>
            <p:nvPr/>
          </p:nvSpPr>
          <p:spPr>
            <a:xfrm>
              <a:off x="4661915" y="5855208"/>
              <a:ext cx="2037714" cy="2039620"/>
            </a:xfrm>
            <a:custGeom>
              <a:avLst/>
              <a:gdLst/>
              <a:ahLst/>
              <a:cxnLst/>
              <a:rect l="l" t="t" r="r" b="b"/>
              <a:pathLst>
                <a:path w="2037715" h="2039620">
                  <a:moveTo>
                    <a:pt x="1847214" y="0"/>
                  </a:moveTo>
                  <a:lnTo>
                    <a:pt x="190373" y="0"/>
                  </a:lnTo>
                  <a:lnTo>
                    <a:pt x="153086" y="3692"/>
                  </a:lnTo>
                  <a:lnTo>
                    <a:pt x="84752" y="31986"/>
                  </a:lnTo>
                  <a:lnTo>
                    <a:pt x="31986" y="84828"/>
                  </a:lnTo>
                  <a:lnTo>
                    <a:pt x="3692" y="153265"/>
                  </a:lnTo>
                  <a:lnTo>
                    <a:pt x="0" y="190626"/>
                  </a:lnTo>
                  <a:lnTo>
                    <a:pt x="0" y="1848484"/>
                  </a:lnTo>
                  <a:lnTo>
                    <a:pt x="14493" y="1921446"/>
                  </a:lnTo>
                  <a:lnTo>
                    <a:pt x="55753" y="1983358"/>
                  </a:lnTo>
                  <a:lnTo>
                    <a:pt x="117538" y="2024618"/>
                  </a:lnTo>
                  <a:lnTo>
                    <a:pt x="190373" y="2039111"/>
                  </a:lnTo>
                  <a:lnTo>
                    <a:pt x="1847214" y="2039111"/>
                  </a:lnTo>
                  <a:lnTo>
                    <a:pt x="1920049" y="2024618"/>
                  </a:lnTo>
                  <a:lnTo>
                    <a:pt x="1981835" y="1983358"/>
                  </a:lnTo>
                  <a:lnTo>
                    <a:pt x="2023094" y="1921446"/>
                  </a:lnTo>
                  <a:lnTo>
                    <a:pt x="2037588" y="1848484"/>
                  </a:lnTo>
                  <a:lnTo>
                    <a:pt x="2037588" y="190626"/>
                  </a:lnTo>
                  <a:lnTo>
                    <a:pt x="2023094" y="117665"/>
                  </a:lnTo>
                  <a:lnTo>
                    <a:pt x="1981835" y="55752"/>
                  </a:lnTo>
                  <a:lnTo>
                    <a:pt x="1920049" y="14493"/>
                  </a:lnTo>
                  <a:lnTo>
                    <a:pt x="1847214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868417" y="6073902"/>
              <a:ext cx="8758555" cy="2769235"/>
            </a:xfrm>
            <a:custGeom>
              <a:avLst/>
              <a:gdLst/>
              <a:ahLst/>
              <a:cxnLst/>
              <a:rect l="l" t="t" r="r" b="b"/>
              <a:pathLst>
                <a:path w="8758555" h="2769234">
                  <a:moveTo>
                    <a:pt x="8692515" y="0"/>
                  </a:moveTo>
                  <a:lnTo>
                    <a:pt x="65912" y="0"/>
                  </a:lnTo>
                  <a:lnTo>
                    <a:pt x="52968" y="1283"/>
                  </a:lnTo>
                  <a:lnTo>
                    <a:pt x="19304" y="19303"/>
                  </a:lnTo>
                  <a:lnTo>
                    <a:pt x="1283" y="52968"/>
                  </a:lnTo>
                  <a:lnTo>
                    <a:pt x="0" y="65912"/>
                  </a:lnTo>
                  <a:lnTo>
                    <a:pt x="0" y="2703195"/>
                  </a:lnTo>
                  <a:lnTo>
                    <a:pt x="11090" y="2739788"/>
                  </a:lnTo>
                  <a:lnTo>
                    <a:pt x="40655" y="2764075"/>
                  </a:lnTo>
                  <a:lnTo>
                    <a:pt x="65912" y="2769108"/>
                  </a:lnTo>
                  <a:lnTo>
                    <a:pt x="8692515" y="2769108"/>
                  </a:lnTo>
                  <a:lnTo>
                    <a:pt x="8729108" y="2758017"/>
                  </a:lnTo>
                  <a:lnTo>
                    <a:pt x="8753395" y="2728452"/>
                  </a:lnTo>
                  <a:lnTo>
                    <a:pt x="8758428" y="2703195"/>
                  </a:lnTo>
                  <a:lnTo>
                    <a:pt x="8758428" y="65912"/>
                  </a:lnTo>
                  <a:lnTo>
                    <a:pt x="8753254" y="40237"/>
                  </a:lnTo>
                  <a:lnTo>
                    <a:pt x="8739139" y="19288"/>
                  </a:lnTo>
                  <a:lnTo>
                    <a:pt x="8718190" y="5173"/>
                  </a:lnTo>
                  <a:lnTo>
                    <a:pt x="86925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868417" y="6073902"/>
              <a:ext cx="8758555" cy="2769235"/>
            </a:xfrm>
            <a:custGeom>
              <a:avLst/>
              <a:gdLst/>
              <a:ahLst/>
              <a:cxnLst/>
              <a:rect l="l" t="t" r="r" b="b"/>
              <a:pathLst>
                <a:path w="8758555" h="2769234">
                  <a:moveTo>
                    <a:pt x="65912" y="0"/>
                  </a:moveTo>
                  <a:lnTo>
                    <a:pt x="8692515" y="0"/>
                  </a:lnTo>
                  <a:lnTo>
                    <a:pt x="8718190" y="5173"/>
                  </a:lnTo>
                  <a:lnTo>
                    <a:pt x="8739139" y="19288"/>
                  </a:lnTo>
                  <a:lnTo>
                    <a:pt x="8753254" y="40237"/>
                  </a:lnTo>
                  <a:lnTo>
                    <a:pt x="8758428" y="65912"/>
                  </a:lnTo>
                  <a:lnTo>
                    <a:pt x="8758428" y="2703195"/>
                  </a:lnTo>
                  <a:lnTo>
                    <a:pt x="8747337" y="2739788"/>
                  </a:lnTo>
                  <a:lnTo>
                    <a:pt x="8717772" y="2764075"/>
                  </a:lnTo>
                  <a:lnTo>
                    <a:pt x="8692515" y="2769108"/>
                  </a:lnTo>
                  <a:lnTo>
                    <a:pt x="65912" y="2769108"/>
                  </a:lnTo>
                  <a:lnTo>
                    <a:pt x="29319" y="2758017"/>
                  </a:lnTo>
                  <a:lnTo>
                    <a:pt x="5032" y="2728452"/>
                  </a:lnTo>
                  <a:lnTo>
                    <a:pt x="0" y="2703195"/>
                  </a:lnTo>
                  <a:lnTo>
                    <a:pt x="0" y="65912"/>
                  </a:lnTo>
                  <a:lnTo>
                    <a:pt x="11090" y="29319"/>
                  </a:lnTo>
                  <a:lnTo>
                    <a:pt x="40655" y="5032"/>
                  </a:lnTo>
                  <a:lnTo>
                    <a:pt x="65912" y="0"/>
                  </a:lnTo>
                  <a:close/>
                </a:path>
              </a:pathLst>
            </a:custGeom>
            <a:ln w="38100">
              <a:solidFill>
                <a:srgbClr val="8DD4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4610100" y="2253995"/>
            <a:ext cx="9088120" cy="3065145"/>
            <a:chOff x="4610100" y="2253995"/>
            <a:chExt cx="9088120" cy="3065145"/>
          </a:xfrm>
        </p:grpSpPr>
        <p:sp>
          <p:nvSpPr>
            <p:cNvPr id="8" name="object 8" descr=""/>
            <p:cNvSpPr/>
            <p:nvPr/>
          </p:nvSpPr>
          <p:spPr>
            <a:xfrm>
              <a:off x="4610100" y="2253995"/>
              <a:ext cx="2037714" cy="2039620"/>
            </a:xfrm>
            <a:custGeom>
              <a:avLst/>
              <a:gdLst/>
              <a:ahLst/>
              <a:cxnLst/>
              <a:rect l="l" t="t" r="r" b="b"/>
              <a:pathLst>
                <a:path w="2037715" h="2039620">
                  <a:moveTo>
                    <a:pt x="1847214" y="0"/>
                  </a:moveTo>
                  <a:lnTo>
                    <a:pt x="190373" y="0"/>
                  </a:lnTo>
                  <a:lnTo>
                    <a:pt x="153086" y="3692"/>
                  </a:lnTo>
                  <a:lnTo>
                    <a:pt x="84752" y="31986"/>
                  </a:lnTo>
                  <a:lnTo>
                    <a:pt x="31986" y="84828"/>
                  </a:lnTo>
                  <a:lnTo>
                    <a:pt x="3692" y="153265"/>
                  </a:lnTo>
                  <a:lnTo>
                    <a:pt x="0" y="190626"/>
                  </a:lnTo>
                  <a:lnTo>
                    <a:pt x="0" y="1848484"/>
                  </a:lnTo>
                  <a:lnTo>
                    <a:pt x="14493" y="1921446"/>
                  </a:lnTo>
                  <a:lnTo>
                    <a:pt x="55752" y="1983358"/>
                  </a:lnTo>
                  <a:lnTo>
                    <a:pt x="117538" y="2024618"/>
                  </a:lnTo>
                  <a:lnTo>
                    <a:pt x="190373" y="2039112"/>
                  </a:lnTo>
                  <a:lnTo>
                    <a:pt x="1847214" y="2039112"/>
                  </a:lnTo>
                  <a:lnTo>
                    <a:pt x="1920049" y="2024618"/>
                  </a:lnTo>
                  <a:lnTo>
                    <a:pt x="1981834" y="1983358"/>
                  </a:lnTo>
                  <a:lnTo>
                    <a:pt x="2023094" y="1921446"/>
                  </a:lnTo>
                  <a:lnTo>
                    <a:pt x="2037588" y="1848484"/>
                  </a:lnTo>
                  <a:lnTo>
                    <a:pt x="2037588" y="190626"/>
                  </a:lnTo>
                  <a:lnTo>
                    <a:pt x="2023094" y="117665"/>
                  </a:lnTo>
                  <a:lnTo>
                    <a:pt x="1981834" y="55752"/>
                  </a:lnTo>
                  <a:lnTo>
                    <a:pt x="1920049" y="14493"/>
                  </a:lnTo>
                  <a:lnTo>
                    <a:pt x="1847214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816602" y="2471165"/>
              <a:ext cx="8862060" cy="2828925"/>
            </a:xfrm>
            <a:custGeom>
              <a:avLst/>
              <a:gdLst/>
              <a:ahLst/>
              <a:cxnLst/>
              <a:rect l="l" t="t" r="r" b="b"/>
              <a:pathLst>
                <a:path w="8862060" h="2828925">
                  <a:moveTo>
                    <a:pt x="8796909" y="0"/>
                  </a:moveTo>
                  <a:lnTo>
                    <a:pt x="65150" y="0"/>
                  </a:lnTo>
                  <a:lnTo>
                    <a:pt x="39808" y="5125"/>
                  </a:lnTo>
                  <a:lnTo>
                    <a:pt x="19097" y="19097"/>
                  </a:lnTo>
                  <a:lnTo>
                    <a:pt x="5125" y="39808"/>
                  </a:lnTo>
                  <a:lnTo>
                    <a:pt x="0" y="65150"/>
                  </a:lnTo>
                  <a:lnTo>
                    <a:pt x="0" y="2763392"/>
                  </a:lnTo>
                  <a:lnTo>
                    <a:pt x="5125" y="2788735"/>
                  </a:lnTo>
                  <a:lnTo>
                    <a:pt x="19097" y="2809446"/>
                  </a:lnTo>
                  <a:lnTo>
                    <a:pt x="39808" y="2823418"/>
                  </a:lnTo>
                  <a:lnTo>
                    <a:pt x="65150" y="2828543"/>
                  </a:lnTo>
                  <a:lnTo>
                    <a:pt x="8796909" y="2828543"/>
                  </a:lnTo>
                  <a:lnTo>
                    <a:pt x="8822251" y="2823418"/>
                  </a:lnTo>
                  <a:lnTo>
                    <a:pt x="8842962" y="2809446"/>
                  </a:lnTo>
                  <a:lnTo>
                    <a:pt x="8856934" y="2788735"/>
                  </a:lnTo>
                  <a:lnTo>
                    <a:pt x="8862060" y="2763392"/>
                  </a:lnTo>
                  <a:lnTo>
                    <a:pt x="8862060" y="65150"/>
                  </a:lnTo>
                  <a:lnTo>
                    <a:pt x="8856934" y="39808"/>
                  </a:lnTo>
                  <a:lnTo>
                    <a:pt x="8842962" y="19097"/>
                  </a:lnTo>
                  <a:lnTo>
                    <a:pt x="8822251" y="5125"/>
                  </a:lnTo>
                  <a:lnTo>
                    <a:pt x="87969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816602" y="2471165"/>
              <a:ext cx="8862060" cy="2828925"/>
            </a:xfrm>
            <a:custGeom>
              <a:avLst/>
              <a:gdLst/>
              <a:ahLst/>
              <a:cxnLst/>
              <a:rect l="l" t="t" r="r" b="b"/>
              <a:pathLst>
                <a:path w="8862060" h="2828925">
                  <a:moveTo>
                    <a:pt x="65150" y="0"/>
                  </a:moveTo>
                  <a:lnTo>
                    <a:pt x="8796909" y="0"/>
                  </a:lnTo>
                  <a:lnTo>
                    <a:pt x="8822251" y="5125"/>
                  </a:lnTo>
                  <a:lnTo>
                    <a:pt x="8842962" y="19097"/>
                  </a:lnTo>
                  <a:lnTo>
                    <a:pt x="8856934" y="39808"/>
                  </a:lnTo>
                  <a:lnTo>
                    <a:pt x="8862060" y="65150"/>
                  </a:lnTo>
                  <a:lnTo>
                    <a:pt x="8862060" y="2763392"/>
                  </a:lnTo>
                  <a:lnTo>
                    <a:pt x="8856934" y="2788735"/>
                  </a:lnTo>
                  <a:lnTo>
                    <a:pt x="8842962" y="2809446"/>
                  </a:lnTo>
                  <a:lnTo>
                    <a:pt x="8822251" y="2823418"/>
                  </a:lnTo>
                  <a:lnTo>
                    <a:pt x="8796909" y="2828543"/>
                  </a:lnTo>
                  <a:lnTo>
                    <a:pt x="65150" y="2828543"/>
                  </a:lnTo>
                  <a:lnTo>
                    <a:pt x="39808" y="2823418"/>
                  </a:lnTo>
                  <a:lnTo>
                    <a:pt x="19097" y="2809446"/>
                  </a:lnTo>
                  <a:lnTo>
                    <a:pt x="5125" y="2788735"/>
                  </a:lnTo>
                  <a:lnTo>
                    <a:pt x="0" y="2763392"/>
                  </a:lnTo>
                  <a:lnTo>
                    <a:pt x="0" y="65150"/>
                  </a:lnTo>
                  <a:lnTo>
                    <a:pt x="5125" y="39808"/>
                  </a:lnTo>
                  <a:lnTo>
                    <a:pt x="19097" y="19097"/>
                  </a:lnTo>
                  <a:lnTo>
                    <a:pt x="39808" y="5125"/>
                  </a:lnTo>
                  <a:lnTo>
                    <a:pt x="65150" y="0"/>
                  </a:lnTo>
                  <a:close/>
                </a:path>
              </a:pathLst>
            </a:custGeom>
            <a:ln w="38100">
              <a:solidFill>
                <a:srgbClr val="8DD4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0" y="0"/>
            <a:ext cx="18288000" cy="1146175"/>
          </a:xfrm>
          <a:custGeom>
            <a:avLst/>
            <a:gdLst/>
            <a:ahLst/>
            <a:cxnLst/>
            <a:rect l="l" t="t" r="r" b="b"/>
            <a:pathLst>
              <a:path w="18288000" h="1146175">
                <a:moveTo>
                  <a:pt x="18288000" y="0"/>
                </a:moveTo>
                <a:lnTo>
                  <a:pt x="0" y="0"/>
                </a:lnTo>
                <a:lnTo>
                  <a:pt x="0" y="1146048"/>
                </a:lnTo>
                <a:lnTo>
                  <a:pt x="18288000" y="1146048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49803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5546852" y="2142187"/>
            <a:ext cx="7311390" cy="6351270"/>
          </a:xfrm>
          <a:prstGeom prst="rect">
            <a:avLst/>
          </a:prstGeom>
        </p:spPr>
        <p:txBody>
          <a:bodyPr wrap="square" lIns="0" tIns="433705" rIns="0" bIns="0" rtlCol="0" vert="horz">
            <a:spAutoFit/>
          </a:bodyPr>
          <a:lstStyle/>
          <a:p>
            <a:pPr algn="ctr" marR="132715">
              <a:lnSpc>
                <a:spcPct val="100000"/>
              </a:lnSpc>
              <a:spcBef>
                <a:spcPts val="3415"/>
              </a:spcBef>
            </a:pPr>
            <a:r>
              <a:rPr dirty="0" sz="5000" spc="85" b="1">
                <a:latin typeface="Trebuchet MS"/>
                <a:cs typeface="Trebuchet MS"/>
              </a:rPr>
              <a:t>BY</a:t>
            </a:r>
            <a:r>
              <a:rPr dirty="0" sz="5000" spc="-195" b="1">
                <a:latin typeface="Trebuchet MS"/>
                <a:cs typeface="Trebuchet MS"/>
              </a:rPr>
              <a:t> </a:t>
            </a:r>
            <a:r>
              <a:rPr dirty="0" sz="5000" spc="50" b="1">
                <a:latin typeface="Trebuchet MS"/>
                <a:cs typeface="Trebuchet MS"/>
              </a:rPr>
              <a:t>TYPE</a:t>
            </a:r>
            <a:endParaRPr sz="5000">
              <a:latin typeface="Trebuchet MS"/>
              <a:cs typeface="Trebuchet MS"/>
            </a:endParaRPr>
          </a:p>
          <a:p>
            <a:pPr algn="ctr" marL="12700" marR="5080">
              <a:lnSpc>
                <a:spcPts val="4700"/>
              </a:lnSpc>
              <a:spcBef>
                <a:spcPts val="2860"/>
              </a:spcBef>
            </a:pPr>
            <a:r>
              <a:rPr dirty="0" sz="3950" b="1">
                <a:latin typeface="Trebuchet MS"/>
                <a:cs typeface="Trebuchet MS"/>
              </a:rPr>
              <a:t>Permanent</a:t>
            </a:r>
            <a:r>
              <a:rPr dirty="0" sz="3950" spc="-180" b="1">
                <a:latin typeface="Trebuchet MS"/>
                <a:cs typeface="Trebuchet MS"/>
              </a:rPr>
              <a:t> </a:t>
            </a:r>
            <a:r>
              <a:rPr dirty="0" sz="3950" spc="-85" b="1">
                <a:latin typeface="Trebuchet MS"/>
                <a:cs typeface="Trebuchet MS"/>
              </a:rPr>
              <a:t>Online</a:t>
            </a:r>
            <a:r>
              <a:rPr dirty="0" sz="3950" spc="-160" b="1">
                <a:latin typeface="Trebuchet MS"/>
                <a:cs typeface="Trebuchet MS"/>
              </a:rPr>
              <a:t> </a:t>
            </a:r>
            <a:r>
              <a:rPr dirty="0" sz="3950" spc="-10" b="1">
                <a:latin typeface="Trebuchet MS"/>
                <a:cs typeface="Trebuchet MS"/>
              </a:rPr>
              <a:t>Recruitment </a:t>
            </a:r>
            <a:r>
              <a:rPr dirty="0" sz="3950" spc="55" b="1">
                <a:latin typeface="Trebuchet MS"/>
                <a:cs typeface="Trebuchet MS"/>
              </a:rPr>
              <a:t>60.45%</a:t>
            </a:r>
            <a:endParaRPr sz="39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39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94"/>
              </a:spcBef>
            </a:pPr>
            <a:endParaRPr sz="3950">
              <a:latin typeface="Trebuchet MS"/>
              <a:cs typeface="Trebuchet MS"/>
            </a:endParaRPr>
          </a:p>
          <a:p>
            <a:pPr algn="ctr" marL="62865">
              <a:lnSpc>
                <a:spcPct val="100000"/>
              </a:lnSpc>
            </a:pPr>
            <a:r>
              <a:rPr dirty="0" sz="5000" spc="85" b="1">
                <a:latin typeface="Trebuchet MS"/>
                <a:cs typeface="Trebuchet MS"/>
              </a:rPr>
              <a:t>BY</a:t>
            </a:r>
            <a:r>
              <a:rPr dirty="0" sz="5000" spc="-195" b="1">
                <a:latin typeface="Trebuchet MS"/>
                <a:cs typeface="Trebuchet MS"/>
              </a:rPr>
              <a:t> </a:t>
            </a:r>
            <a:r>
              <a:rPr dirty="0" sz="5000" spc="70" b="1">
                <a:latin typeface="Trebuchet MS"/>
                <a:cs typeface="Trebuchet MS"/>
              </a:rPr>
              <a:t>APPLICATION</a:t>
            </a:r>
            <a:endParaRPr sz="5000">
              <a:latin typeface="Trebuchet MS"/>
              <a:cs typeface="Trebuchet MS"/>
            </a:endParaRPr>
          </a:p>
          <a:p>
            <a:pPr algn="ctr" marL="2397760" marR="2379980">
              <a:lnSpc>
                <a:spcPts val="4710"/>
              </a:lnSpc>
              <a:spcBef>
                <a:spcPts val="2740"/>
              </a:spcBef>
            </a:pPr>
            <a:r>
              <a:rPr dirty="0" sz="3950" b="1">
                <a:latin typeface="Trebuchet MS"/>
                <a:cs typeface="Trebuchet MS"/>
              </a:rPr>
              <a:t>IT</a:t>
            </a:r>
            <a:r>
              <a:rPr dirty="0" sz="3950" spc="-200" b="1">
                <a:latin typeface="Trebuchet MS"/>
                <a:cs typeface="Trebuchet MS"/>
              </a:rPr>
              <a:t> </a:t>
            </a:r>
            <a:r>
              <a:rPr dirty="0" sz="3950" spc="-10" b="1">
                <a:latin typeface="Trebuchet MS"/>
                <a:cs typeface="Trebuchet MS"/>
              </a:rPr>
              <a:t>industry 25.19%</a:t>
            </a:r>
            <a:endParaRPr sz="395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089456" y="-41656"/>
            <a:ext cx="16321405" cy="9550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100" spc="-575"/>
              <a:t>REVENUE</a:t>
            </a:r>
            <a:r>
              <a:rPr dirty="0" sz="6100" spc="-55"/>
              <a:t> </a:t>
            </a:r>
            <a:r>
              <a:rPr dirty="0" sz="6100" spc="-385"/>
              <a:t>MARKET</a:t>
            </a:r>
            <a:r>
              <a:rPr dirty="0" sz="6100" spc="-35"/>
              <a:t> </a:t>
            </a:r>
            <a:r>
              <a:rPr dirty="0" sz="6100" spc="-465"/>
              <a:t>SHARE</a:t>
            </a:r>
            <a:r>
              <a:rPr dirty="0" sz="6100" spc="-30"/>
              <a:t> </a:t>
            </a:r>
            <a:r>
              <a:rPr dirty="0" sz="6100" spc="-450"/>
              <a:t>BY</a:t>
            </a:r>
            <a:r>
              <a:rPr dirty="0" sz="6100" spc="-50"/>
              <a:t> </a:t>
            </a:r>
            <a:r>
              <a:rPr dirty="0" sz="6100" spc="-415"/>
              <a:t>SEGMENTS</a:t>
            </a:r>
            <a:r>
              <a:rPr dirty="0" sz="6100" spc="-50"/>
              <a:t> </a:t>
            </a:r>
            <a:r>
              <a:rPr dirty="0" sz="6100" spc="145"/>
              <a:t>2022</a:t>
            </a:r>
            <a:endParaRPr sz="6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35">
                <a:solidFill>
                  <a:srgbClr val="000000"/>
                </a:solidFill>
              </a:rPr>
              <a:t>GLOBAL</a:t>
            </a:r>
            <a:r>
              <a:rPr dirty="0" sz="4200" spc="-215">
                <a:solidFill>
                  <a:srgbClr val="000000"/>
                </a:solidFill>
              </a:rPr>
              <a:t> </a:t>
            </a:r>
            <a:r>
              <a:rPr dirty="0" sz="4200" spc="-75">
                <a:solidFill>
                  <a:srgbClr val="000000"/>
                </a:solidFill>
              </a:rPr>
              <a:t>ONLINE</a:t>
            </a:r>
            <a:r>
              <a:rPr dirty="0" sz="4200" spc="-95">
                <a:solidFill>
                  <a:srgbClr val="000000"/>
                </a:solidFill>
              </a:rPr>
              <a:t> </a:t>
            </a:r>
            <a:r>
              <a:rPr dirty="0" sz="4200" spc="-140">
                <a:solidFill>
                  <a:srgbClr val="000000"/>
                </a:solidFill>
              </a:rPr>
              <a:t>RECRUITMENT</a:t>
            </a:r>
            <a:r>
              <a:rPr dirty="0" sz="4200" spc="-90">
                <a:solidFill>
                  <a:srgbClr val="000000"/>
                </a:solidFill>
              </a:rPr>
              <a:t> </a:t>
            </a:r>
            <a:r>
              <a:rPr dirty="0" sz="4200" spc="-110">
                <a:solidFill>
                  <a:srgbClr val="000000"/>
                </a:solidFill>
              </a:rPr>
              <a:t>MARKET</a:t>
            </a:r>
            <a:r>
              <a:rPr dirty="0" sz="4200" spc="-114">
                <a:solidFill>
                  <a:srgbClr val="000000"/>
                </a:solidFill>
              </a:rPr>
              <a:t> </a:t>
            </a:r>
            <a:r>
              <a:rPr dirty="0" sz="4200" spc="-290">
                <a:solidFill>
                  <a:srgbClr val="000000"/>
                </a:solidFill>
              </a:rPr>
              <a:t>REVENUE</a:t>
            </a:r>
            <a:r>
              <a:rPr dirty="0" sz="4200">
                <a:solidFill>
                  <a:srgbClr val="000000"/>
                </a:solidFill>
              </a:rPr>
              <a:t> </a:t>
            </a:r>
            <a:r>
              <a:rPr dirty="0" sz="4200" spc="-155">
                <a:solidFill>
                  <a:srgbClr val="000000"/>
                </a:solidFill>
              </a:rPr>
              <a:t>SHARE</a:t>
            </a:r>
            <a:r>
              <a:rPr dirty="0" sz="4200" spc="-100">
                <a:solidFill>
                  <a:srgbClr val="000000"/>
                </a:solidFill>
              </a:rPr>
              <a:t> </a:t>
            </a:r>
            <a:r>
              <a:rPr dirty="0" sz="4200" spc="-95">
                <a:solidFill>
                  <a:srgbClr val="000000"/>
                </a:solidFill>
              </a:rPr>
              <a:t>FOR</a:t>
            </a:r>
            <a:r>
              <a:rPr dirty="0" sz="4200" spc="-105">
                <a:solidFill>
                  <a:srgbClr val="000000"/>
                </a:solidFill>
              </a:rPr>
              <a:t> </a:t>
            </a:r>
            <a:r>
              <a:rPr dirty="0" sz="4200" spc="195">
                <a:solidFill>
                  <a:srgbClr val="000000"/>
                </a:solidFill>
              </a:rPr>
              <a:t>2022</a:t>
            </a:r>
            <a:endParaRPr sz="4200"/>
          </a:p>
        </p:txBody>
      </p:sp>
      <p:sp>
        <p:nvSpPr>
          <p:cNvPr id="3" name="object 3" descr=""/>
          <p:cNvSpPr txBox="1"/>
          <p:nvPr/>
        </p:nvSpPr>
        <p:spPr>
          <a:xfrm>
            <a:off x="11387455" y="4444060"/>
            <a:ext cx="5201920" cy="1803400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1271270" marR="5080" indent="-1259205">
              <a:lnSpc>
                <a:spcPts val="6790"/>
              </a:lnSpc>
              <a:spcBef>
                <a:spcPts val="615"/>
              </a:spcBef>
            </a:pPr>
            <a:r>
              <a:rPr dirty="0" sz="6000" b="1">
                <a:latin typeface="Trebuchet MS"/>
                <a:cs typeface="Trebuchet MS"/>
              </a:rPr>
              <a:t>North</a:t>
            </a:r>
            <a:r>
              <a:rPr dirty="0" sz="6000" spc="-395" b="1">
                <a:latin typeface="Trebuchet MS"/>
                <a:cs typeface="Trebuchet MS"/>
              </a:rPr>
              <a:t> </a:t>
            </a:r>
            <a:r>
              <a:rPr dirty="0" sz="6000" spc="-10" b="1">
                <a:latin typeface="Trebuchet MS"/>
                <a:cs typeface="Trebuchet MS"/>
              </a:rPr>
              <a:t>America </a:t>
            </a:r>
            <a:r>
              <a:rPr dirty="0" sz="6000" spc="70" b="1">
                <a:latin typeface="Trebuchet MS"/>
                <a:cs typeface="Trebuchet MS"/>
              </a:rPr>
              <a:t>34.45%</a:t>
            </a:r>
            <a:endParaRPr sz="6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55866" y="2025167"/>
            <a:ext cx="6210300" cy="26917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0"/>
              </a:spcBef>
            </a:pPr>
            <a:r>
              <a:rPr dirty="0" sz="2500" b="1">
                <a:latin typeface="Trebuchet MS"/>
                <a:cs typeface="Trebuchet MS"/>
              </a:rPr>
              <a:t>An increasing</a:t>
            </a:r>
            <a:r>
              <a:rPr dirty="0" sz="2500" spc="-35" b="1">
                <a:latin typeface="Trebuchet MS"/>
                <a:cs typeface="Trebuchet MS"/>
              </a:rPr>
              <a:t> number</a:t>
            </a:r>
            <a:r>
              <a:rPr dirty="0" sz="2500" spc="-25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of</a:t>
            </a:r>
            <a:r>
              <a:rPr dirty="0" sz="2500" spc="-25" b="1">
                <a:latin typeface="Trebuchet MS"/>
                <a:cs typeface="Trebuchet MS"/>
              </a:rPr>
              <a:t> </a:t>
            </a:r>
            <a:r>
              <a:rPr dirty="0" sz="2500" spc="-95" b="1">
                <a:latin typeface="Trebuchet MS"/>
                <a:cs typeface="Trebuchet MS"/>
              </a:rPr>
              <a:t>job</a:t>
            </a:r>
            <a:r>
              <a:rPr dirty="0" sz="2500" spc="-15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openings</a:t>
            </a:r>
            <a:r>
              <a:rPr dirty="0" sz="2500" spc="-20" b="1">
                <a:latin typeface="Trebuchet MS"/>
                <a:cs typeface="Trebuchet MS"/>
              </a:rPr>
              <a:t> </a:t>
            </a:r>
            <a:r>
              <a:rPr dirty="0" sz="2500" spc="-25" b="1">
                <a:latin typeface="Trebuchet MS"/>
                <a:cs typeface="Trebuchet MS"/>
              </a:rPr>
              <a:t>has </a:t>
            </a:r>
            <a:r>
              <a:rPr dirty="0" sz="2500" b="1">
                <a:latin typeface="Trebuchet MS"/>
                <a:cs typeface="Trebuchet MS"/>
              </a:rPr>
              <a:t>created</a:t>
            </a:r>
            <a:r>
              <a:rPr dirty="0" sz="2500" spc="-140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a</a:t>
            </a:r>
            <a:r>
              <a:rPr dirty="0" sz="2500" spc="-110" b="1">
                <a:latin typeface="Trebuchet MS"/>
                <a:cs typeface="Trebuchet MS"/>
              </a:rPr>
              <a:t> </a:t>
            </a:r>
            <a:r>
              <a:rPr dirty="0" sz="2500" spc="50" b="1">
                <a:latin typeface="Trebuchet MS"/>
                <a:cs typeface="Trebuchet MS"/>
              </a:rPr>
              <a:t>massive</a:t>
            </a:r>
            <a:r>
              <a:rPr dirty="0" sz="2500" spc="-125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demand</a:t>
            </a:r>
            <a:r>
              <a:rPr dirty="0" sz="2500" spc="-125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for</a:t>
            </a:r>
            <a:r>
              <a:rPr dirty="0" sz="2500" spc="-120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modern </a:t>
            </a:r>
            <a:r>
              <a:rPr dirty="0" sz="2500" b="1">
                <a:latin typeface="Trebuchet MS"/>
                <a:cs typeface="Trebuchet MS"/>
              </a:rPr>
              <a:t>recruiting</a:t>
            </a:r>
            <a:r>
              <a:rPr dirty="0" sz="2500" spc="-110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software,</a:t>
            </a:r>
            <a:r>
              <a:rPr dirty="0" sz="2500" spc="-125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to</a:t>
            </a:r>
            <a:r>
              <a:rPr dirty="0" sz="2500" spc="-95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streamline</a:t>
            </a:r>
            <a:r>
              <a:rPr dirty="0" sz="2500" spc="-105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hiring </a:t>
            </a:r>
            <a:r>
              <a:rPr dirty="0" sz="2500" spc="75" b="1">
                <a:latin typeface="Trebuchet MS"/>
                <a:cs typeface="Trebuchet MS"/>
              </a:rPr>
              <a:t>processes</a:t>
            </a:r>
            <a:r>
              <a:rPr dirty="0" sz="2500" spc="-120" b="1">
                <a:latin typeface="Trebuchet MS"/>
                <a:cs typeface="Trebuchet MS"/>
              </a:rPr>
              <a:t> </a:t>
            </a:r>
            <a:r>
              <a:rPr dirty="0" sz="2500" spc="-55" b="1">
                <a:latin typeface="Trebuchet MS"/>
                <a:cs typeface="Trebuchet MS"/>
              </a:rPr>
              <a:t>which,</a:t>
            </a:r>
            <a:r>
              <a:rPr dirty="0" sz="2500" spc="-95" b="1">
                <a:latin typeface="Trebuchet MS"/>
                <a:cs typeface="Trebuchet MS"/>
              </a:rPr>
              <a:t> </a:t>
            </a:r>
            <a:r>
              <a:rPr dirty="0" sz="2500" spc="-20" b="1">
                <a:latin typeface="Trebuchet MS"/>
                <a:cs typeface="Trebuchet MS"/>
              </a:rPr>
              <a:t>include</a:t>
            </a:r>
            <a:r>
              <a:rPr dirty="0" sz="2500" spc="-114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resume management,</a:t>
            </a:r>
            <a:r>
              <a:rPr dirty="0" sz="2500" spc="-110" b="1">
                <a:latin typeface="Trebuchet MS"/>
                <a:cs typeface="Trebuchet MS"/>
              </a:rPr>
              <a:t> </a:t>
            </a:r>
            <a:r>
              <a:rPr dirty="0" sz="2500" spc="-20" b="1">
                <a:latin typeface="Trebuchet MS"/>
                <a:cs typeface="Trebuchet MS"/>
              </a:rPr>
              <a:t>employee</a:t>
            </a:r>
            <a:r>
              <a:rPr dirty="0" sz="2500" spc="-105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evaluation, </a:t>
            </a:r>
            <a:r>
              <a:rPr dirty="0" sz="2500" spc="80" b="1">
                <a:latin typeface="Trebuchet MS"/>
                <a:cs typeface="Trebuchet MS"/>
              </a:rPr>
              <a:t>assessment</a:t>
            </a:r>
            <a:r>
              <a:rPr dirty="0" sz="2500" spc="-125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tools,</a:t>
            </a:r>
            <a:r>
              <a:rPr dirty="0" sz="2500" spc="-105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and</a:t>
            </a:r>
            <a:r>
              <a:rPr dirty="0" sz="2500" spc="-105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others.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055866" y="5838342"/>
            <a:ext cx="6844030" cy="18034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0"/>
              </a:spcBef>
            </a:pPr>
            <a:r>
              <a:rPr dirty="0" sz="2500" spc="-40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500" spc="-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b="1">
                <a:solidFill>
                  <a:srgbClr val="FFFFFF"/>
                </a:solidFill>
                <a:latin typeface="Trebuchet MS"/>
                <a:cs typeface="Trebuchet MS"/>
              </a:rPr>
              <a:t>adoption</a:t>
            </a:r>
            <a:r>
              <a:rPr dirty="0" sz="2500" spc="-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2500" spc="-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b="1">
                <a:solidFill>
                  <a:srgbClr val="FFFFFF"/>
                </a:solidFill>
                <a:latin typeface="Trebuchet MS"/>
                <a:cs typeface="Trebuchet MS"/>
              </a:rPr>
              <a:t>advanced</a:t>
            </a:r>
            <a:r>
              <a:rPr dirty="0" sz="2500" spc="-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b="1">
                <a:solidFill>
                  <a:srgbClr val="FFFFFF"/>
                </a:solidFill>
                <a:latin typeface="Trebuchet MS"/>
                <a:cs typeface="Trebuchet MS"/>
              </a:rPr>
              <a:t>technologies</a:t>
            </a:r>
            <a:r>
              <a:rPr dirty="0" sz="2500" spc="-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20" b="1">
                <a:solidFill>
                  <a:srgbClr val="FFFFFF"/>
                </a:solidFill>
                <a:latin typeface="Trebuchet MS"/>
                <a:cs typeface="Trebuchet MS"/>
              </a:rPr>
              <a:t>such </a:t>
            </a:r>
            <a:r>
              <a:rPr dirty="0" sz="2500" spc="95" b="1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dirty="0" sz="2500" spc="-1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b="1">
                <a:solidFill>
                  <a:srgbClr val="FFFFFF"/>
                </a:solidFill>
                <a:latin typeface="Trebuchet MS"/>
                <a:cs typeface="Trebuchet MS"/>
              </a:rPr>
              <a:t>big</a:t>
            </a:r>
            <a:r>
              <a:rPr dirty="0" sz="2500" spc="-1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25" b="1">
                <a:solidFill>
                  <a:srgbClr val="FFFFFF"/>
                </a:solidFill>
                <a:latin typeface="Trebuchet MS"/>
                <a:cs typeface="Trebuchet MS"/>
              </a:rPr>
              <a:t>data,</a:t>
            </a:r>
            <a:r>
              <a:rPr dirty="0" sz="2500" spc="-1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b="1">
                <a:solidFill>
                  <a:srgbClr val="FFFFFF"/>
                </a:solidFill>
                <a:latin typeface="Trebuchet MS"/>
                <a:cs typeface="Trebuchet MS"/>
              </a:rPr>
              <a:t>cloud</a:t>
            </a:r>
            <a:r>
              <a:rPr dirty="0" sz="2500" spc="-11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b="1">
                <a:solidFill>
                  <a:srgbClr val="FFFFFF"/>
                </a:solidFill>
                <a:latin typeface="Trebuchet MS"/>
                <a:cs typeface="Trebuchet MS"/>
              </a:rPr>
              <a:t>computing,</a:t>
            </a:r>
            <a:r>
              <a:rPr dirty="0" sz="2500" spc="-1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35" b="1">
                <a:solidFill>
                  <a:srgbClr val="FFFFFF"/>
                </a:solidFill>
                <a:latin typeface="Trebuchet MS"/>
                <a:cs typeface="Trebuchet MS"/>
              </a:rPr>
              <a:t>AI,</a:t>
            </a:r>
            <a:r>
              <a:rPr dirty="0" sz="2500" spc="-11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10" b="1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dirty="0" sz="2500" spc="-1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b="1">
                <a:solidFill>
                  <a:srgbClr val="FFFFFF"/>
                </a:solidFill>
                <a:latin typeface="Trebuchet MS"/>
                <a:cs typeface="Trebuchet MS"/>
              </a:rPr>
              <a:t>others</a:t>
            </a:r>
            <a:r>
              <a:rPr dirty="0" sz="2500" spc="-10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25" b="1">
                <a:solidFill>
                  <a:srgbClr val="FFFFFF"/>
                </a:solidFill>
                <a:latin typeface="Trebuchet MS"/>
                <a:cs typeface="Trebuchet MS"/>
              </a:rPr>
              <a:t>is </a:t>
            </a:r>
            <a:r>
              <a:rPr dirty="0" sz="2500" b="1">
                <a:solidFill>
                  <a:srgbClr val="FFFFFF"/>
                </a:solidFill>
                <a:latin typeface="Trebuchet MS"/>
                <a:cs typeface="Trebuchet MS"/>
              </a:rPr>
              <a:t>positively</a:t>
            </a:r>
            <a:r>
              <a:rPr dirty="0" sz="25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b="1">
                <a:solidFill>
                  <a:srgbClr val="FFFFFF"/>
                </a:solidFill>
                <a:latin typeface="Trebuchet MS"/>
                <a:cs typeface="Trebuchet MS"/>
              </a:rPr>
              <a:t>impacting</a:t>
            </a:r>
            <a:r>
              <a:rPr dirty="0" sz="2500" spc="-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25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500" spc="-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b="1">
                <a:solidFill>
                  <a:srgbClr val="FFFFFF"/>
                </a:solidFill>
                <a:latin typeface="Trebuchet MS"/>
                <a:cs typeface="Trebuchet MS"/>
              </a:rPr>
              <a:t>global</a:t>
            </a:r>
            <a:r>
              <a:rPr dirty="0" sz="250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10" b="1">
                <a:solidFill>
                  <a:srgbClr val="FFFFFF"/>
                </a:solidFill>
                <a:latin typeface="Trebuchet MS"/>
                <a:cs typeface="Trebuchet MS"/>
              </a:rPr>
              <a:t>online </a:t>
            </a:r>
            <a:r>
              <a:rPr dirty="0" sz="2500" spc="-20" b="1">
                <a:solidFill>
                  <a:srgbClr val="FFFFFF"/>
                </a:solidFill>
                <a:latin typeface="Trebuchet MS"/>
                <a:cs typeface="Trebuchet MS"/>
              </a:rPr>
              <a:t>recruitment</a:t>
            </a:r>
            <a:r>
              <a:rPr dirty="0" sz="25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10" b="1">
                <a:solidFill>
                  <a:srgbClr val="FFFFFF"/>
                </a:solidFill>
                <a:latin typeface="Trebuchet MS"/>
                <a:cs typeface="Trebuchet MS"/>
              </a:rPr>
              <a:t>market.</a:t>
            </a:r>
            <a:endParaRPr sz="2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063495" y="1748027"/>
            <a:ext cx="14161135" cy="6791325"/>
          </a:xfrm>
          <a:custGeom>
            <a:avLst/>
            <a:gdLst/>
            <a:ahLst/>
            <a:cxnLst/>
            <a:rect l="l" t="t" r="r" b="b"/>
            <a:pathLst>
              <a:path w="14161135" h="6791325">
                <a:moveTo>
                  <a:pt x="14041882" y="0"/>
                </a:moveTo>
                <a:lnTo>
                  <a:pt x="119126" y="0"/>
                </a:lnTo>
                <a:lnTo>
                  <a:pt x="72759" y="9362"/>
                </a:lnTo>
                <a:lnTo>
                  <a:pt x="34893" y="34893"/>
                </a:lnTo>
                <a:lnTo>
                  <a:pt x="9362" y="72759"/>
                </a:lnTo>
                <a:lnTo>
                  <a:pt x="0" y="119125"/>
                </a:lnTo>
                <a:lnTo>
                  <a:pt x="0" y="6671818"/>
                </a:lnTo>
                <a:lnTo>
                  <a:pt x="9362" y="6718184"/>
                </a:lnTo>
                <a:lnTo>
                  <a:pt x="34893" y="6756050"/>
                </a:lnTo>
                <a:lnTo>
                  <a:pt x="72759" y="6781581"/>
                </a:lnTo>
                <a:lnTo>
                  <a:pt x="119126" y="6790944"/>
                </a:lnTo>
                <a:lnTo>
                  <a:pt x="14041882" y="6790944"/>
                </a:lnTo>
                <a:lnTo>
                  <a:pt x="14088248" y="6781581"/>
                </a:lnTo>
                <a:lnTo>
                  <a:pt x="14126114" y="6756050"/>
                </a:lnTo>
                <a:lnTo>
                  <a:pt x="14151645" y="6718184"/>
                </a:lnTo>
                <a:lnTo>
                  <a:pt x="14161008" y="6671818"/>
                </a:lnTo>
                <a:lnTo>
                  <a:pt x="14161008" y="119125"/>
                </a:lnTo>
                <a:lnTo>
                  <a:pt x="14151645" y="72759"/>
                </a:lnTo>
                <a:lnTo>
                  <a:pt x="14126114" y="34893"/>
                </a:lnTo>
                <a:lnTo>
                  <a:pt x="14088248" y="9362"/>
                </a:lnTo>
                <a:lnTo>
                  <a:pt x="140418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194428" y="1772488"/>
            <a:ext cx="9900285" cy="1092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0" spc="-330">
                <a:solidFill>
                  <a:srgbClr val="000000"/>
                </a:solidFill>
              </a:rPr>
              <a:t>AUTHOR'S</a:t>
            </a:r>
            <a:r>
              <a:rPr dirty="0" sz="7000" spc="-80">
                <a:solidFill>
                  <a:srgbClr val="000000"/>
                </a:solidFill>
              </a:rPr>
              <a:t> </a:t>
            </a:r>
            <a:r>
              <a:rPr dirty="0" sz="7000" spc="-600">
                <a:solidFill>
                  <a:srgbClr val="000000"/>
                </a:solidFill>
              </a:rPr>
              <a:t>PERSPECTIVE</a:t>
            </a:r>
            <a:endParaRPr sz="7000"/>
          </a:p>
        </p:txBody>
      </p:sp>
      <p:sp>
        <p:nvSpPr>
          <p:cNvPr id="5" name="object 5" descr=""/>
          <p:cNvSpPr txBox="1"/>
          <p:nvPr/>
        </p:nvSpPr>
        <p:spPr>
          <a:xfrm>
            <a:off x="2643632" y="2954527"/>
            <a:ext cx="13166090" cy="5434330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379730" marR="198755" indent="-367665">
              <a:lnSpc>
                <a:spcPts val="3510"/>
              </a:lnSpc>
              <a:spcBef>
                <a:spcPts val="685"/>
              </a:spcBef>
              <a:buFont typeface="Arial"/>
              <a:buChar char="•"/>
              <a:tabLst>
                <a:tab pos="379730" algn="l"/>
              </a:tabLst>
            </a:pPr>
            <a:r>
              <a:rPr dirty="0" sz="3400">
                <a:latin typeface="Lato"/>
                <a:cs typeface="Lato"/>
              </a:rPr>
              <a:t>Global</a:t>
            </a:r>
            <a:r>
              <a:rPr dirty="0" sz="3400" spc="-10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Online</a:t>
            </a:r>
            <a:r>
              <a:rPr dirty="0" sz="3400" spc="-9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Recruitment</a:t>
            </a:r>
            <a:r>
              <a:rPr dirty="0" sz="3400" spc="-7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Market</a:t>
            </a:r>
            <a:r>
              <a:rPr dirty="0" sz="3400" spc="-9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Report</a:t>
            </a:r>
            <a:r>
              <a:rPr dirty="0" sz="3400" spc="-9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2023</a:t>
            </a:r>
            <a:r>
              <a:rPr dirty="0" sz="3400" spc="-8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talks</a:t>
            </a:r>
            <a:r>
              <a:rPr dirty="0" sz="3400" spc="-10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about</a:t>
            </a:r>
            <a:r>
              <a:rPr dirty="0" sz="3400" spc="-100">
                <a:latin typeface="Lato"/>
                <a:cs typeface="Lato"/>
              </a:rPr>
              <a:t> </a:t>
            </a:r>
            <a:r>
              <a:rPr dirty="0" sz="3400" spc="-10">
                <a:latin typeface="Lato"/>
                <a:cs typeface="Lato"/>
              </a:rPr>
              <a:t>crucial </a:t>
            </a:r>
            <a:r>
              <a:rPr dirty="0" sz="3400">
                <a:latin typeface="Lato"/>
                <a:cs typeface="Lato"/>
              </a:rPr>
              <a:t>market</a:t>
            </a:r>
            <a:r>
              <a:rPr dirty="0" sz="3400" spc="-7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insights</a:t>
            </a:r>
            <a:r>
              <a:rPr dirty="0" sz="3400" spc="-7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with</a:t>
            </a:r>
            <a:r>
              <a:rPr dirty="0" sz="3400" spc="-7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the</a:t>
            </a:r>
            <a:r>
              <a:rPr dirty="0" sz="3400" spc="-5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help</a:t>
            </a:r>
            <a:r>
              <a:rPr dirty="0" sz="3400" spc="-7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of</a:t>
            </a:r>
            <a:r>
              <a:rPr dirty="0" sz="3400" spc="-6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segments</a:t>
            </a:r>
            <a:r>
              <a:rPr dirty="0" sz="3400" spc="-4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and</a:t>
            </a:r>
            <a:r>
              <a:rPr dirty="0" sz="3400" spc="-70">
                <a:latin typeface="Lato"/>
                <a:cs typeface="Lato"/>
              </a:rPr>
              <a:t> </a:t>
            </a:r>
            <a:r>
              <a:rPr dirty="0" sz="3400" spc="-20">
                <a:latin typeface="Lato"/>
                <a:cs typeface="Lato"/>
              </a:rPr>
              <a:t>sub-</a:t>
            </a:r>
            <a:r>
              <a:rPr dirty="0" sz="3400" spc="-10">
                <a:latin typeface="Lato"/>
                <a:cs typeface="Lato"/>
              </a:rPr>
              <a:t>segments analysis.</a:t>
            </a:r>
            <a:endParaRPr sz="3400">
              <a:latin typeface="Lato"/>
              <a:cs typeface="Lato"/>
            </a:endParaRPr>
          </a:p>
          <a:p>
            <a:pPr marL="379730" indent="-367030">
              <a:lnSpc>
                <a:spcPts val="3170"/>
              </a:lnSpc>
              <a:buFont typeface="Arial"/>
              <a:buChar char="•"/>
              <a:tabLst>
                <a:tab pos="379730" algn="l"/>
              </a:tabLst>
            </a:pPr>
            <a:r>
              <a:rPr dirty="0" sz="3400">
                <a:latin typeface="Lato"/>
                <a:cs typeface="Lato"/>
              </a:rPr>
              <a:t>The</a:t>
            </a:r>
            <a:r>
              <a:rPr dirty="0" sz="3400" spc="-7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Type</a:t>
            </a:r>
            <a:r>
              <a:rPr dirty="0" sz="3400" spc="-8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of</a:t>
            </a:r>
            <a:r>
              <a:rPr dirty="0" sz="3400" spc="-8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online</a:t>
            </a:r>
            <a:r>
              <a:rPr dirty="0" sz="3400" spc="-8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recruitment,</a:t>
            </a:r>
            <a:r>
              <a:rPr dirty="0" sz="3400" spc="-5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the</a:t>
            </a:r>
            <a:r>
              <a:rPr dirty="0" sz="3400" spc="-7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market</a:t>
            </a:r>
            <a:r>
              <a:rPr dirty="0" sz="3400" spc="-8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is</a:t>
            </a:r>
            <a:r>
              <a:rPr dirty="0" sz="3400" spc="-7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bifurcated</a:t>
            </a:r>
            <a:r>
              <a:rPr dirty="0" sz="3400" spc="-75">
                <a:latin typeface="Lato"/>
                <a:cs typeface="Lato"/>
              </a:rPr>
              <a:t> </a:t>
            </a:r>
            <a:r>
              <a:rPr dirty="0" sz="3400" spc="-20">
                <a:latin typeface="Lato"/>
                <a:cs typeface="Lato"/>
              </a:rPr>
              <a:t>into</a:t>
            </a:r>
            <a:endParaRPr sz="3400">
              <a:latin typeface="Lato"/>
              <a:cs typeface="Lato"/>
            </a:endParaRPr>
          </a:p>
          <a:p>
            <a:pPr marL="379730" marR="5080">
              <a:lnSpc>
                <a:spcPct val="85800"/>
              </a:lnSpc>
              <a:spcBef>
                <a:spcPts val="295"/>
              </a:spcBef>
            </a:pPr>
            <a:r>
              <a:rPr dirty="0" sz="3400">
                <a:latin typeface="Lato"/>
                <a:cs typeface="Lato"/>
              </a:rPr>
              <a:t>permanent</a:t>
            </a:r>
            <a:r>
              <a:rPr dirty="0" sz="3400" spc="-10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and</a:t>
            </a:r>
            <a:r>
              <a:rPr dirty="0" sz="3400" spc="-120">
                <a:latin typeface="Lato"/>
                <a:cs typeface="Lato"/>
              </a:rPr>
              <a:t> </a:t>
            </a:r>
            <a:r>
              <a:rPr dirty="0" sz="3400" spc="-10">
                <a:latin typeface="Lato"/>
                <a:cs typeface="Lato"/>
              </a:rPr>
              <a:t>part-</a:t>
            </a:r>
            <a:r>
              <a:rPr dirty="0" sz="3400">
                <a:latin typeface="Lato"/>
                <a:cs typeface="Lato"/>
              </a:rPr>
              <a:t>time</a:t>
            </a:r>
            <a:r>
              <a:rPr dirty="0" sz="3400" spc="-10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online</a:t>
            </a:r>
            <a:r>
              <a:rPr dirty="0" sz="3400" spc="-10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recruitment.</a:t>
            </a:r>
            <a:r>
              <a:rPr dirty="0" sz="3400" spc="-8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Permanent</a:t>
            </a:r>
            <a:r>
              <a:rPr dirty="0" sz="3400" spc="-80">
                <a:latin typeface="Lato"/>
                <a:cs typeface="Lato"/>
              </a:rPr>
              <a:t> </a:t>
            </a:r>
            <a:r>
              <a:rPr dirty="0" sz="3400" spc="-10">
                <a:latin typeface="Lato"/>
                <a:cs typeface="Lato"/>
              </a:rPr>
              <a:t>online </a:t>
            </a:r>
            <a:r>
              <a:rPr dirty="0" sz="3400">
                <a:latin typeface="Lato"/>
                <a:cs typeface="Lato"/>
              </a:rPr>
              <a:t>recruitment</a:t>
            </a:r>
            <a:r>
              <a:rPr dirty="0" sz="3400" spc="-4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held</a:t>
            </a:r>
            <a:r>
              <a:rPr dirty="0" sz="3400" spc="-5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the</a:t>
            </a:r>
            <a:r>
              <a:rPr dirty="0" sz="3400" spc="-7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largest</a:t>
            </a:r>
            <a:r>
              <a:rPr dirty="0" sz="3400" spc="-7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market</a:t>
            </a:r>
            <a:r>
              <a:rPr dirty="0" sz="3400" spc="-7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share</a:t>
            </a:r>
            <a:r>
              <a:rPr dirty="0" sz="3400" spc="-6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in</a:t>
            </a:r>
            <a:r>
              <a:rPr dirty="0" sz="3400" spc="-7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2021,</a:t>
            </a:r>
            <a:r>
              <a:rPr dirty="0" sz="3400" spc="-4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this</a:t>
            </a:r>
            <a:r>
              <a:rPr dirty="0" sz="3400" spc="-7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is</a:t>
            </a:r>
            <a:r>
              <a:rPr dirty="0" sz="3400" spc="-6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due</a:t>
            </a:r>
            <a:r>
              <a:rPr dirty="0" sz="3400" spc="-5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to</a:t>
            </a:r>
            <a:r>
              <a:rPr dirty="0" sz="3400" spc="-85">
                <a:latin typeface="Lato"/>
                <a:cs typeface="Lato"/>
              </a:rPr>
              <a:t> </a:t>
            </a:r>
            <a:r>
              <a:rPr dirty="0" sz="3400" spc="-25">
                <a:latin typeface="Lato"/>
                <a:cs typeface="Lato"/>
              </a:rPr>
              <a:t>the </a:t>
            </a:r>
            <a:r>
              <a:rPr dirty="0" sz="3400">
                <a:latin typeface="Lato"/>
                <a:cs typeface="Lato"/>
              </a:rPr>
              <a:t>increasing</a:t>
            </a:r>
            <a:r>
              <a:rPr dirty="0" sz="3400" spc="-5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number</a:t>
            </a:r>
            <a:r>
              <a:rPr dirty="0" sz="3400" spc="-4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of</a:t>
            </a:r>
            <a:r>
              <a:rPr dirty="0" sz="3400" spc="-7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job</a:t>
            </a:r>
            <a:r>
              <a:rPr dirty="0" sz="3400" spc="-8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seekers,</a:t>
            </a:r>
            <a:r>
              <a:rPr dirty="0" sz="3400" spc="-4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who</a:t>
            </a:r>
            <a:r>
              <a:rPr dirty="0" sz="3400" spc="-6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are</a:t>
            </a:r>
            <a:r>
              <a:rPr dirty="0" sz="3400" spc="-7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searching</a:t>
            </a:r>
            <a:r>
              <a:rPr dirty="0" sz="3400" spc="-5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for</a:t>
            </a:r>
            <a:r>
              <a:rPr dirty="0" sz="3400" spc="-75">
                <a:latin typeface="Lato"/>
                <a:cs typeface="Lato"/>
              </a:rPr>
              <a:t> </a:t>
            </a:r>
            <a:r>
              <a:rPr dirty="0" sz="3400" spc="-10">
                <a:latin typeface="Lato"/>
                <a:cs typeface="Lato"/>
              </a:rPr>
              <a:t>permanent </a:t>
            </a:r>
            <a:r>
              <a:rPr dirty="0" sz="3400">
                <a:latin typeface="Lato"/>
                <a:cs typeface="Lato"/>
              </a:rPr>
              <a:t>job</a:t>
            </a:r>
            <a:r>
              <a:rPr dirty="0" sz="3400" spc="-15">
                <a:latin typeface="Lato"/>
                <a:cs typeface="Lato"/>
              </a:rPr>
              <a:t> </a:t>
            </a:r>
            <a:r>
              <a:rPr dirty="0" sz="3400" spc="-10">
                <a:latin typeface="Lato"/>
                <a:cs typeface="Lato"/>
              </a:rPr>
              <a:t>roles.</a:t>
            </a:r>
            <a:endParaRPr sz="3400">
              <a:latin typeface="Lato"/>
              <a:cs typeface="Lato"/>
            </a:endParaRPr>
          </a:p>
          <a:p>
            <a:pPr marL="379730" marR="365760" indent="-367665">
              <a:lnSpc>
                <a:spcPct val="85800"/>
              </a:lnSpc>
              <a:buFont typeface="Arial"/>
              <a:buChar char="•"/>
              <a:tabLst>
                <a:tab pos="379730" algn="l"/>
              </a:tabLst>
            </a:pPr>
            <a:r>
              <a:rPr dirty="0" sz="3400">
                <a:latin typeface="Lato"/>
                <a:cs typeface="Lato"/>
              </a:rPr>
              <a:t>On</a:t>
            </a:r>
            <a:r>
              <a:rPr dirty="0" sz="3400" spc="-9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Application,</a:t>
            </a:r>
            <a:r>
              <a:rPr dirty="0" sz="3400" spc="-10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the</a:t>
            </a:r>
            <a:r>
              <a:rPr dirty="0" sz="3400" spc="-9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market</a:t>
            </a:r>
            <a:r>
              <a:rPr dirty="0" sz="3400" spc="-8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is</a:t>
            </a:r>
            <a:r>
              <a:rPr dirty="0" sz="3400" spc="-8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segmented</a:t>
            </a:r>
            <a:r>
              <a:rPr dirty="0" sz="3400" spc="-7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into,</a:t>
            </a:r>
            <a:r>
              <a:rPr dirty="0" sz="3400" spc="-8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marketing,</a:t>
            </a:r>
            <a:r>
              <a:rPr dirty="0" sz="3400" spc="-80">
                <a:latin typeface="Lato"/>
                <a:cs typeface="Lato"/>
              </a:rPr>
              <a:t> </a:t>
            </a:r>
            <a:r>
              <a:rPr dirty="0" sz="3400" spc="-10">
                <a:latin typeface="Lato"/>
                <a:cs typeface="Lato"/>
              </a:rPr>
              <a:t>finance, </a:t>
            </a:r>
            <a:r>
              <a:rPr dirty="0" sz="3400">
                <a:latin typeface="Lato"/>
                <a:cs typeface="Lato"/>
              </a:rPr>
              <a:t>sales,</a:t>
            </a:r>
            <a:r>
              <a:rPr dirty="0" sz="3400" spc="-6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it,</a:t>
            </a:r>
            <a:r>
              <a:rPr dirty="0" sz="3400" spc="-7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and</a:t>
            </a:r>
            <a:r>
              <a:rPr dirty="0" sz="3400" spc="-8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others.</a:t>
            </a:r>
            <a:r>
              <a:rPr dirty="0" sz="3400" spc="-4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The</a:t>
            </a:r>
            <a:r>
              <a:rPr dirty="0" sz="3400" spc="-6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IT</a:t>
            </a:r>
            <a:r>
              <a:rPr dirty="0" sz="3400" spc="-6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industry</a:t>
            </a:r>
            <a:r>
              <a:rPr dirty="0" sz="3400" spc="-6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held</a:t>
            </a:r>
            <a:r>
              <a:rPr dirty="0" sz="3400" spc="-7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the</a:t>
            </a:r>
            <a:r>
              <a:rPr dirty="0" sz="3400" spc="-7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largest</a:t>
            </a:r>
            <a:r>
              <a:rPr dirty="0" sz="3400" spc="-6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market</a:t>
            </a:r>
            <a:r>
              <a:rPr dirty="0" sz="3400" spc="-70">
                <a:latin typeface="Lato"/>
                <a:cs typeface="Lato"/>
              </a:rPr>
              <a:t> </a:t>
            </a:r>
            <a:r>
              <a:rPr dirty="0" sz="3400" spc="-10">
                <a:latin typeface="Lato"/>
                <a:cs typeface="Lato"/>
              </a:rPr>
              <a:t>share, </a:t>
            </a:r>
            <a:r>
              <a:rPr dirty="0" sz="3400">
                <a:latin typeface="Lato"/>
                <a:cs typeface="Lato"/>
              </a:rPr>
              <a:t>accounting</a:t>
            </a:r>
            <a:r>
              <a:rPr dirty="0" sz="3400" spc="-5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for</a:t>
            </a:r>
            <a:r>
              <a:rPr dirty="0" sz="3400" spc="-7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about</a:t>
            </a:r>
            <a:r>
              <a:rPr dirty="0" sz="3400" spc="-6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25.19%</a:t>
            </a:r>
            <a:r>
              <a:rPr dirty="0" sz="3400" spc="-4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during</a:t>
            </a:r>
            <a:r>
              <a:rPr dirty="0" sz="3400" spc="-7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2021,</a:t>
            </a:r>
            <a:r>
              <a:rPr dirty="0" sz="3400" spc="-4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owing</a:t>
            </a:r>
            <a:r>
              <a:rPr dirty="0" sz="3400" spc="-5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to</a:t>
            </a:r>
            <a:r>
              <a:rPr dirty="0" sz="3400" spc="-7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the</a:t>
            </a:r>
            <a:r>
              <a:rPr dirty="0" sz="3400" spc="-65">
                <a:latin typeface="Lato"/>
                <a:cs typeface="Lato"/>
              </a:rPr>
              <a:t> </a:t>
            </a:r>
            <a:r>
              <a:rPr dirty="0" sz="3400" spc="-10">
                <a:latin typeface="Lato"/>
                <a:cs typeface="Lato"/>
              </a:rPr>
              <a:t>global </a:t>
            </a:r>
            <a:r>
              <a:rPr dirty="0" sz="3400">
                <a:latin typeface="Lato"/>
                <a:cs typeface="Lato"/>
              </a:rPr>
              <a:t>pandemic</a:t>
            </a:r>
            <a:r>
              <a:rPr dirty="0" sz="3400" spc="-7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and</a:t>
            </a:r>
            <a:r>
              <a:rPr dirty="0" sz="3400" spc="-7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increasing</a:t>
            </a:r>
            <a:r>
              <a:rPr dirty="0" sz="3400" spc="-6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job</a:t>
            </a:r>
            <a:r>
              <a:rPr dirty="0" sz="3400" spc="-7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vacancies</a:t>
            </a:r>
            <a:r>
              <a:rPr dirty="0" sz="3400" spc="-6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in</a:t>
            </a:r>
            <a:r>
              <a:rPr dirty="0" sz="3400" spc="-7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the</a:t>
            </a:r>
            <a:r>
              <a:rPr dirty="0" sz="3400" spc="-5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IT</a:t>
            </a:r>
            <a:r>
              <a:rPr dirty="0" sz="3400" spc="-70">
                <a:latin typeface="Lato"/>
                <a:cs typeface="Lato"/>
              </a:rPr>
              <a:t> </a:t>
            </a:r>
            <a:r>
              <a:rPr dirty="0" sz="3400" spc="-10">
                <a:latin typeface="Lato"/>
                <a:cs typeface="Lato"/>
              </a:rPr>
              <a:t>sector.</a:t>
            </a:r>
            <a:endParaRPr sz="34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700" y="2471927"/>
            <a:ext cx="1930908" cy="193090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4736" y="4956047"/>
            <a:ext cx="3761232" cy="155752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45991" y="2891027"/>
            <a:ext cx="3672840" cy="1092708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41348" y="7063740"/>
            <a:ext cx="5960363" cy="97536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4736" y="8680704"/>
            <a:ext cx="4872228" cy="943356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024628" y="4806696"/>
            <a:ext cx="3846576" cy="1618488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024371" y="8039100"/>
            <a:ext cx="5693664" cy="1962912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5134610">
              <a:lnSpc>
                <a:spcPct val="100000"/>
              </a:lnSpc>
              <a:spcBef>
                <a:spcPts val="105"/>
              </a:spcBef>
            </a:pPr>
            <a:r>
              <a:rPr dirty="0" spc="-890"/>
              <a:t>KEY</a:t>
            </a:r>
            <a:r>
              <a:rPr dirty="0" spc="-80"/>
              <a:t> </a:t>
            </a:r>
            <a:r>
              <a:rPr dirty="0" spc="-7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190613" y="544449"/>
            <a:ext cx="3614420" cy="567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50" b="1">
                <a:latin typeface="Georgia"/>
                <a:cs typeface="Georgia"/>
              </a:rPr>
              <a:t>For</a:t>
            </a:r>
            <a:r>
              <a:rPr dirty="0" sz="3550" spc="-80" b="1">
                <a:latin typeface="Georgia"/>
                <a:cs typeface="Georgia"/>
              </a:rPr>
              <a:t> </a:t>
            </a:r>
            <a:r>
              <a:rPr dirty="0" sz="3550" b="1">
                <a:latin typeface="Georgia"/>
                <a:cs typeface="Georgia"/>
              </a:rPr>
              <a:t>Full</a:t>
            </a:r>
            <a:r>
              <a:rPr dirty="0" sz="3550" spc="-70" b="1">
                <a:latin typeface="Georgia"/>
                <a:cs typeface="Georgia"/>
              </a:rPr>
              <a:t> </a:t>
            </a:r>
            <a:r>
              <a:rPr dirty="0" sz="3550" spc="-10" b="1">
                <a:latin typeface="Georgia"/>
                <a:cs typeface="Georgia"/>
              </a:rPr>
              <a:t>Report</a:t>
            </a:r>
            <a:endParaRPr sz="355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01639" y="741680"/>
            <a:ext cx="6282690" cy="14503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350" spc="-585">
                <a:solidFill>
                  <a:srgbClr val="000000"/>
                </a:solidFill>
                <a:latin typeface="Arial Black"/>
                <a:cs typeface="Arial Black"/>
              </a:rPr>
              <a:t>Contact</a:t>
            </a:r>
            <a:r>
              <a:rPr dirty="0" sz="9350" spc="-91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9350" spc="-815">
                <a:solidFill>
                  <a:srgbClr val="000000"/>
                </a:solidFill>
                <a:latin typeface="Arial Black"/>
                <a:cs typeface="Arial Black"/>
              </a:rPr>
              <a:t>us</a:t>
            </a:r>
            <a:endParaRPr sz="935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73111" y="2129027"/>
            <a:ext cx="3464052" cy="2202180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54330" rIns="0" bIns="0" rtlCol="0" vert="horz">
            <a:spAutoFit/>
          </a:bodyPr>
          <a:lstStyle/>
          <a:p>
            <a:pPr marL="1000760">
              <a:lnSpc>
                <a:spcPct val="100000"/>
              </a:lnSpc>
              <a:spcBef>
                <a:spcPts val="2790"/>
              </a:spcBef>
            </a:pPr>
            <a:r>
              <a:rPr dirty="0"/>
              <a:t>COGNITIVE</a:t>
            </a:r>
            <a:r>
              <a:rPr dirty="0" spc="125"/>
              <a:t> </a:t>
            </a:r>
            <a:r>
              <a:rPr dirty="0"/>
              <a:t>MARKET</a:t>
            </a:r>
            <a:r>
              <a:rPr dirty="0" spc="140"/>
              <a:t> </a:t>
            </a:r>
            <a:r>
              <a:rPr dirty="0" spc="-10"/>
              <a:t>RESEARCH</a:t>
            </a:r>
          </a:p>
          <a:p>
            <a:pPr algn="ctr">
              <a:lnSpc>
                <a:spcPct val="100000"/>
              </a:lnSpc>
              <a:spcBef>
                <a:spcPts val="1385"/>
              </a:spcBef>
              <a:tabLst>
                <a:tab pos="1025525" algn="l"/>
                <a:tab pos="1769745" algn="l"/>
                <a:tab pos="5298440" algn="l"/>
                <a:tab pos="5604510" algn="l"/>
                <a:tab pos="6647180" algn="l"/>
              </a:tabLst>
            </a:pPr>
            <a:r>
              <a:rPr dirty="0" sz="3400" spc="235" b="0">
                <a:latin typeface="Lato"/>
                <a:cs typeface="Lato"/>
              </a:rPr>
              <a:t>Tel:</a:t>
            </a:r>
            <a:r>
              <a:rPr dirty="0" sz="3400" b="0">
                <a:latin typeface="Lato"/>
                <a:cs typeface="Lato"/>
              </a:rPr>
              <a:t>	+</a:t>
            </a:r>
            <a:r>
              <a:rPr dirty="0" sz="3400" spc="-525" b="0">
                <a:latin typeface="Lato"/>
                <a:cs typeface="Lato"/>
              </a:rPr>
              <a:t> </a:t>
            </a:r>
            <a:r>
              <a:rPr dirty="0" sz="3400" spc="-50" b="0">
                <a:latin typeface="Lato"/>
                <a:cs typeface="Lato"/>
              </a:rPr>
              <a:t>1</a:t>
            </a:r>
            <a:r>
              <a:rPr dirty="0" sz="3400" b="0">
                <a:latin typeface="Lato"/>
                <a:cs typeface="Lato"/>
              </a:rPr>
              <a:t>	</a:t>
            </a:r>
            <a:r>
              <a:rPr dirty="0" sz="3400" spc="229" b="0">
                <a:latin typeface="Lato"/>
                <a:cs typeface="Lato"/>
              </a:rPr>
              <a:t>312</a:t>
            </a:r>
            <a:r>
              <a:rPr dirty="0" sz="3400" spc="-484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30" b="0">
                <a:latin typeface="Lato"/>
                <a:cs typeface="Lato"/>
              </a:rPr>
              <a:t> </a:t>
            </a:r>
            <a:r>
              <a:rPr dirty="0" sz="3400" spc="225" b="0">
                <a:latin typeface="Lato"/>
                <a:cs typeface="Lato"/>
              </a:rPr>
              <a:t>376</a:t>
            </a:r>
            <a:r>
              <a:rPr dirty="0" sz="3400" spc="-530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30" b="0">
                <a:latin typeface="Lato"/>
                <a:cs typeface="Lato"/>
              </a:rPr>
              <a:t> </a:t>
            </a:r>
            <a:r>
              <a:rPr dirty="0" sz="3400" spc="229" b="0">
                <a:latin typeface="Lato"/>
                <a:cs typeface="Lato"/>
              </a:rPr>
              <a:t>8303</a:t>
            </a:r>
            <a:r>
              <a:rPr dirty="0" sz="3400" b="0">
                <a:latin typeface="Lato"/>
                <a:cs typeface="Lato"/>
              </a:rPr>
              <a:t>	</a:t>
            </a:r>
            <a:r>
              <a:rPr dirty="0" sz="3400" spc="-50" b="0">
                <a:latin typeface="Lato"/>
                <a:cs typeface="Lato"/>
              </a:rPr>
              <a:t>|</a:t>
            </a:r>
            <a:r>
              <a:rPr dirty="0" sz="3400" b="0">
                <a:latin typeface="Lato"/>
                <a:cs typeface="Lato"/>
              </a:rPr>
              <a:t>	+</a:t>
            </a:r>
            <a:r>
              <a:rPr dirty="0" sz="3400" spc="-525" b="0">
                <a:latin typeface="Lato"/>
                <a:cs typeface="Lato"/>
              </a:rPr>
              <a:t> </a:t>
            </a:r>
            <a:r>
              <a:rPr dirty="0" sz="3400" spc="150" b="0">
                <a:latin typeface="Lato"/>
                <a:cs typeface="Lato"/>
              </a:rPr>
              <a:t>44</a:t>
            </a:r>
            <a:r>
              <a:rPr dirty="0" sz="3400" b="0">
                <a:latin typeface="Lato"/>
                <a:cs typeface="Lato"/>
              </a:rPr>
              <a:t>	</a:t>
            </a:r>
            <a:r>
              <a:rPr dirty="0" sz="3400" spc="229" b="0">
                <a:latin typeface="Lato"/>
                <a:cs typeface="Lato"/>
              </a:rPr>
              <a:t>020</a:t>
            </a:r>
            <a:r>
              <a:rPr dirty="0" sz="3400" spc="-515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25" b="0">
                <a:latin typeface="Lato"/>
                <a:cs typeface="Lato"/>
              </a:rPr>
              <a:t> </a:t>
            </a:r>
            <a:r>
              <a:rPr dirty="0" sz="3400" spc="250" b="0">
                <a:latin typeface="Lato"/>
                <a:cs typeface="Lato"/>
              </a:rPr>
              <a:t>8123</a:t>
            </a:r>
            <a:r>
              <a:rPr dirty="0" sz="3400" spc="-520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25" b="0">
                <a:latin typeface="Lato"/>
                <a:cs typeface="Lato"/>
              </a:rPr>
              <a:t> </a:t>
            </a:r>
            <a:r>
              <a:rPr dirty="0" sz="3400" spc="229" b="0">
                <a:latin typeface="Lato"/>
                <a:cs typeface="Lato"/>
              </a:rPr>
              <a:t>0732 </a:t>
            </a:r>
            <a:endParaRPr sz="34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452245" algn="l"/>
                <a:tab pos="2811145" algn="l"/>
              </a:tabLst>
            </a:pPr>
            <a:r>
              <a:rPr dirty="0" sz="3400" spc="285" b="0">
                <a:latin typeface="Lato"/>
                <a:cs typeface="Lato"/>
              </a:rPr>
              <a:t>India:</a:t>
            </a:r>
            <a:r>
              <a:rPr dirty="0" sz="3400" b="0">
                <a:latin typeface="Lato"/>
                <a:cs typeface="Lato"/>
              </a:rPr>
              <a:t>	(</a:t>
            </a:r>
            <a:r>
              <a:rPr dirty="0" sz="3400" spc="-535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+</a:t>
            </a:r>
            <a:r>
              <a:rPr dirty="0" sz="3400" spc="-525" b="0">
                <a:latin typeface="Lato"/>
                <a:cs typeface="Lato"/>
              </a:rPr>
              <a:t> </a:t>
            </a:r>
            <a:r>
              <a:rPr dirty="0" sz="3400" spc="170" b="0">
                <a:latin typeface="Lato"/>
                <a:cs typeface="Lato"/>
              </a:rPr>
              <a:t>91</a:t>
            </a:r>
            <a:r>
              <a:rPr dirty="0" sz="3400" spc="-520" b="0">
                <a:latin typeface="Lato"/>
                <a:cs typeface="Lato"/>
              </a:rPr>
              <a:t> </a:t>
            </a:r>
            <a:r>
              <a:rPr dirty="0" sz="3400" spc="-50" b="0">
                <a:latin typeface="Lato"/>
                <a:cs typeface="Lato"/>
              </a:rPr>
              <a:t>)</a:t>
            </a:r>
            <a:r>
              <a:rPr dirty="0" sz="3400" b="0">
                <a:latin typeface="Lato"/>
                <a:cs typeface="Lato"/>
              </a:rPr>
              <a:t>	</a:t>
            </a:r>
            <a:r>
              <a:rPr dirty="0" sz="3400" spc="229" b="0">
                <a:latin typeface="Lato"/>
                <a:cs typeface="Lato"/>
              </a:rPr>
              <a:t>983</a:t>
            </a:r>
            <a:r>
              <a:rPr dirty="0" sz="3400" spc="-484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25" b="0">
                <a:latin typeface="Lato"/>
                <a:cs typeface="Lato"/>
              </a:rPr>
              <a:t> </a:t>
            </a:r>
            <a:r>
              <a:rPr dirty="0" sz="3400" spc="220" b="0">
                <a:latin typeface="Lato"/>
                <a:cs typeface="Lato"/>
              </a:rPr>
              <a:t>496</a:t>
            </a:r>
            <a:r>
              <a:rPr dirty="0" sz="3400" spc="-535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25" b="0">
                <a:latin typeface="Lato"/>
                <a:cs typeface="Lato"/>
              </a:rPr>
              <a:t> </a:t>
            </a:r>
            <a:r>
              <a:rPr dirty="0" sz="3400" spc="229" b="0">
                <a:latin typeface="Lato"/>
                <a:cs typeface="Lato"/>
              </a:rPr>
              <a:t>8611 </a:t>
            </a:r>
            <a:endParaRPr sz="3400">
              <a:latin typeface="Lato"/>
              <a:cs typeface="Lato"/>
            </a:endParaRPr>
          </a:p>
          <a:p>
            <a:pPr algn="ctr" marR="815975">
              <a:lnSpc>
                <a:spcPct val="100000"/>
              </a:lnSpc>
              <a:spcBef>
                <a:spcPts val="1075"/>
              </a:spcBef>
            </a:pPr>
            <a:r>
              <a:rPr dirty="0" sz="3400" spc="280" b="0">
                <a:latin typeface="Lato"/>
                <a:cs typeface="Lato"/>
              </a:rPr>
              <a:t>sales@</a:t>
            </a:r>
            <a:r>
              <a:rPr dirty="0" sz="3400" spc="-509" b="0">
                <a:latin typeface="Lato"/>
                <a:cs typeface="Lato"/>
              </a:rPr>
              <a:t> </a:t>
            </a:r>
            <a:r>
              <a:rPr dirty="0" sz="3400" spc="330" b="0">
                <a:latin typeface="Lato"/>
                <a:cs typeface="Lato"/>
              </a:rPr>
              <a:t>cognitivemarketresearch.</a:t>
            </a:r>
            <a:r>
              <a:rPr dirty="0" sz="3400" spc="-505" b="0">
                <a:latin typeface="Lato"/>
                <a:cs typeface="Lato"/>
              </a:rPr>
              <a:t> </a:t>
            </a:r>
            <a:r>
              <a:rPr dirty="0" sz="3400" spc="200" b="0">
                <a:latin typeface="Lato"/>
                <a:cs typeface="Lato"/>
              </a:rPr>
              <a:t>com</a:t>
            </a:r>
            <a:endParaRPr sz="34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1770"/>
              </a:spcBef>
              <a:tabLst>
                <a:tab pos="2163445" algn="l"/>
                <a:tab pos="3304540" algn="l"/>
                <a:tab pos="4580255" algn="l"/>
                <a:tab pos="6733540" algn="l"/>
                <a:tab pos="7129780" algn="l"/>
              </a:tabLst>
            </a:pPr>
            <a:r>
              <a:rPr dirty="0" sz="4250" spc="355" b="0">
                <a:latin typeface="Lato"/>
                <a:cs typeface="Lato"/>
              </a:rPr>
              <a:t>Access</a:t>
            </a:r>
            <a:r>
              <a:rPr dirty="0" sz="4250" b="0">
                <a:latin typeface="Lato"/>
                <a:cs typeface="Lato"/>
              </a:rPr>
              <a:t>	</a:t>
            </a:r>
            <a:r>
              <a:rPr dirty="0" sz="4250" spc="254" b="0">
                <a:latin typeface="Lato"/>
                <a:cs typeface="Lato"/>
              </a:rPr>
              <a:t>the</a:t>
            </a:r>
            <a:r>
              <a:rPr dirty="0" sz="4250" b="0">
                <a:latin typeface="Lato"/>
                <a:cs typeface="Lato"/>
              </a:rPr>
              <a:t>	</a:t>
            </a:r>
            <a:r>
              <a:rPr dirty="0" sz="4250" spc="300" b="0">
                <a:latin typeface="Lato"/>
                <a:cs typeface="Lato"/>
              </a:rPr>
              <a:t>Full</a:t>
            </a:r>
            <a:r>
              <a:rPr dirty="0" sz="4250" b="0">
                <a:latin typeface="Lato"/>
                <a:cs typeface="Lato"/>
              </a:rPr>
              <a:t>	</a:t>
            </a:r>
            <a:r>
              <a:rPr dirty="0" sz="4250" spc="345" b="0">
                <a:latin typeface="Lato"/>
                <a:cs typeface="Lato"/>
              </a:rPr>
              <a:t>Report</a:t>
            </a:r>
            <a:r>
              <a:rPr dirty="0" sz="4250" b="0">
                <a:latin typeface="Lato"/>
                <a:cs typeface="Lato"/>
              </a:rPr>
              <a:t>	</a:t>
            </a:r>
            <a:r>
              <a:rPr dirty="0" sz="4250" spc="-50" b="0">
                <a:latin typeface="Lato"/>
                <a:cs typeface="Lato"/>
              </a:rPr>
              <a:t>:</a:t>
            </a:r>
            <a:r>
              <a:rPr dirty="0" sz="4250" b="0">
                <a:latin typeface="Lato"/>
                <a:cs typeface="Lato"/>
              </a:rPr>
              <a:t>	</a:t>
            </a:r>
            <a:r>
              <a:rPr dirty="0" u="sng" sz="4250" spc="40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https://tinyurl.com/mvfjk8vf </a:t>
            </a:r>
            <a:endParaRPr sz="4250">
              <a:latin typeface="Lato"/>
              <a:cs typeface="Lato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172836" y="9375444"/>
            <a:ext cx="8193405" cy="838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 marL="3810">
              <a:lnSpc>
                <a:spcPts val="3180"/>
              </a:lnSpc>
              <a:spcBef>
                <a:spcPts val="130"/>
              </a:spcBef>
              <a:tabLst>
                <a:tab pos="1360170" algn="l"/>
                <a:tab pos="2307590" algn="l"/>
                <a:tab pos="3076575" algn="l"/>
              </a:tabLst>
            </a:pPr>
            <a:r>
              <a:rPr dirty="0" sz="2800" spc="235">
                <a:latin typeface="Lato"/>
                <a:cs typeface="Lato"/>
              </a:rPr>
              <a:t>Please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220">
                <a:latin typeface="Lato"/>
                <a:cs typeface="Lato"/>
              </a:rPr>
              <a:t>visit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175">
                <a:latin typeface="Lato"/>
                <a:cs typeface="Lato"/>
              </a:rPr>
              <a:t>our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245">
                <a:latin typeface="Lato"/>
                <a:cs typeface="Lato"/>
              </a:rPr>
              <a:t>website:</a:t>
            </a:r>
            <a:endParaRPr sz="2800">
              <a:latin typeface="Lato"/>
              <a:cs typeface="Lato"/>
            </a:endParaRPr>
          </a:p>
          <a:p>
            <a:pPr algn="ctr">
              <a:lnSpc>
                <a:spcPts val="3180"/>
              </a:lnSpc>
            </a:pPr>
            <a:r>
              <a:rPr dirty="0" u="sng" sz="2800" spc="27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28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2024-02-14T11:10:30Z</dcterms:created>
  <dcterms:modified xsi:type="dcterms:W3CDTF">2024-02-14T11:10:30Z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2024-02-14T00:00:00Z</vt:filetime>
  </property>
  <property fmtid="{D5CDD505-2E9C-101B-9397-08002B2CF9AE}" pid="5" name="Producer">
    <vt:lpwstr>3-Heights(TM) PDF Security Shell 4.8.25.2 (http://www.pdf-tools.com)</vt:lpwstr>
  </property>
</Properties>
</file>