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Medium" panose="00000600000000000000" pitchFamily="2" charset="0"/>
      <p:regular r:id="rId13"/>
    </p:embeddedFont>
    <p:embeddedFont>
      <p:font typeface="Belleza" panose="020B0604020202020204" charset="0"/>
      <p:regular r:id="rId14"/>
    </p:embeddedFont>
    <p:embeddedFont>
      <p:font typeface="Canva Sans Bold" panose="020B0604020202020204"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Montserrat" panose="00000500000000000000" pitchFamily="2" charset="0"/>
      <p:regular r:id="rId19"/>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www.cognitivemarketresearch.com/online-fashion-retail-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AutoShape 3"/>
          <p:cNvSpPr/>
          <p:nvPr/>
        </p:nvSpPr>
        <p:spPr>
          <a:xfrm>
            <a:off x="0" y="507828"/>
            <a:ext cx="18288000" cy="0"/>
          </a:xfrm>
          <a:prstGeom prst="line">
            <a:avLst/>
          </a:prstGeom>
          <a:ln w="76200" cap="flat">
            <a:solidFill>
              <a:srgbClr val="545454"/>
            </a:solidFill>
            <a:prstDash val="solid"/>
            <a:headEnd type="none" w="sm" len="sm"/>
            <a:tailEnd type="none" w="sm" len="sm"/>
          </a:ln>
        </p:spPr>
        <p:txBody>
          <a:bodyPr/>
          <a:lstStyle/>
          <a:p/>
        </p:txBody>
      </p:sp>
      <p:sp>
        <p:nvSpPr>
          <p:cNvPr id="4" name="AutoShape 4"/>
          <p:cNvSpPr/>
          <p:nvPr/>
        </p:nvSpPr>
        <p:spPr>
          <a:xfrm>
            <a:off x="0" y="9779138"/>
            <a:ext cx="18288000" cy="0"/>
          </a:xfrm>
          <a:prstGeom prst="line">
            <a:avLst/>
          </a:prstGeom>
          <a:ln w="76200" cap="flat">
            <a:solidFill>
              <a:srgbClr val="545454"/>
            </a:solidFill>
            <a:prstDash val="solid"/>
            <a:headEnd type="none" w="sm" len="sm"/>
            <a:tailEnd type="none" w="sm" len="sm"/>
          </a:ln>
        </p:spPr>
        <p:txBody>
          <a:bodyPr/>
          <a:lstStyle/>
          <a:p/>
        </p:txBody>
      </p:sp>
      <p:grpSp>
        <p:nvGrpSpPr>
          <p:cNvPr id="5" name="Group 5"/>
          <p:cNvGrpSpPr/>
          <p:nvPr/>
        </p:nvGrpSpPr>
        <p:grpSpPr>
          <a:xfrm>
            <a:off x="4108727" y="3600450"/>
            <a:ext cx="10070546" cy="3086100"/>
            <a:chExt cx="2652325" cy="812800"/>
          </a:xfrm>
        </p:grpSpPr>
        <p:sp>
          <p:nvSpPr>
            <p:cNvPr id="6" name="Freeform 6"/>
            <p:cNvSpPr/>
            <p:nvPr/>
          </p:nvSpPr>
          <p:spPr>
            <a:xfrm>
              <a:off x="0" y="0"/>
              <a:ext cx="2652325" cy="812800"/>
            </a:xfrm>
            <a:custGeom>
              <a:rect l="l" t="t" r="r" b="b"/>
              <a:pathLst>
                <a:path w="2652325" h="812800">
                  <a:moveTo>
                    <a:pt x="0" y="0"/>
                  </a:moveTo>
                  <a:lnTo>
                    <a:pt x="2652325" y="0"/>
                  </a:lnTo>
                  <a:lnTo>
                    <a:pt x="2652325" y="812800"/>
                  </a:lnTo>
                  <a:lnTo>
                    <a:pt x="0" y="812800"/>
                  </a:lnTo>
                  <a:close/>
                </a:path>
              </a:pathLst>
            </a:custGeom>
            <a:solidFill>
              <a:srgbClr val="545454"/>
            </a:solidFill>
          </p:spPr>
          <p:txBody>
            <a:bodyPr/>
            <a:lstStyle/>
            <a:p/>
          </p:txBody>
        </p:sp>
        <p:sp>
          <p:nvSpPr>
            <p:cNvPr id="7" name="TextBox 7"/>
            <p:cNvSpPr txBox="1"/>
            <p:nvPr/>
          </p:nvSpPr>
          <p:spPr>
            <a:xfrm>
              <a:off x="0" y="-47625"/>
              <a:ext cx="2652325" cy="8604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4403526" y="4032349"/>
            <a:ext cx="9480947" cy="2616101"/>
          </a:xfrm>
          <a:prstGeom prst="rect">
            <a:avLst/>
          </a:prstGeom>
        </p:spPr>
        <p:txBody>
          <a:bodyPr lIns="0" tIns="0" rIns="0" bIns="0" rtlCol="0" anchor="t">
            <a:spAutoFit/>
          </a:bodyPr>
          <a:lstStyle/>
          <a:p>
            <a:pPr>
              <a:lnSpc>
                <a:spcPts val="6793"/>
              </a:lnSpc>
            </a:pPr>
            <a:r>
              <a:rPr lang="en-US" sz="6660">
                <a:solidFill>
                  <a:srgbClr val="FFFFFF"/>
                </a:solidFill>
                <a:latin typeface="Barlow Medium"/>
              </a:rPr>
              <a:t>ONLINE FASHION RETAIL </a:t>
            </a:r>
          </a:p>
          <a:p>
            <a:pPr>
              <a:lnSpc>
                <a:spcPts val="6793"/>
              </a:lnSpc>
            </a:pPr>
            <a:r>
              <a:rPr lang="en-US" sz="6660">
                <a:solidFill>
                  <a:srgbClr val="FFFFFF"/>
                </a:solidFill>
                <a:latin typeface="Barlow Medium"/>
              </a:rPr>
              <a:t>MARKET REPORT</a:t>
            </a:r>
          </a:p>
          <a:p>
            <a:pPr>
              <a:lnSpc>
                <a:spcPts val="6793"/>
              </a:lnSpc>
            </a:pPr>
            <a:r>
              <a:rPr lang="en-US" sz="6660">
                <a:solidFill>
                  <a:srgbClr val="FFFFFF"/>
                </a:solidFill>
                <a:latin typeface="Barlow Medium"/>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999" b="-11999"/>
            </a:stretch>
          </a:blipFill>
        </p:spPr>
        <p:txBody>
          <a:bodyPr/>
          <a:lstStyle/>
          <a:p/>
        </p:txBody>
      </p:sp>
      <p:grpSp>
        <p:nvGrpSpPr>
          <p:cNvPr id="3" name="Group 3"/>
          <p:cNvGrpSpPr/>
          <p:nvPr/>
        </p:nvGrpSpPr>
        <p:grpSpPr>
          <a:xfrm>
            <a:off x="5312619" y="1187398"/>
            <a:ext cx="7662762" cy="7912204"/>
            <a:chExt cx="2102097" cy="2170525"/>
          </a:xfrm>
        </p:grpSpPr>
        <p:sp>
          <p:nvSpPr>
            <p:cNvPr id="4" name="Freeform 4"/>
            <p:cNvSpPr/>
            <p:nvPr/>
          </p:nvSpPr>
          <p:spPr>
            <a:xfrm>
              <a:off x="0" y="0"/>
              <a:ext cx="2102096" cy="2170525"/>
            </a:xfrm>
            <a:custGeom>
              <a:rect l="l" t="t" r="r" b="b"/>
              <a:pathLst>
                <a:path w="2102096" h="2170525">
                  <a:moveTo>
                    <a:pt x="0" y="0"/>
                  </a:moveTo>
                  <a:lnTo>
                    <a:pt x="2102096" y="0"/>
                  </a:lnTo>
                  <a:lnTo>
                    <a:pt x="2102096" y="2170525"/>
                  </a:lnTo>
                  <a:lnTo>
                    <a:pt x="0" y="2170525"/>
                  </a:lnTo>
                  <a:close/>
                </a:path>
              </a:pathLst>
            </a:custGeom>
            <a:solidFill>
              <a:srgbClr val="FFFFFF"/>
            </a:solidFill>
          </p:spPr>
          <p:txBody>
            <a:bodyPr/>
            <a:lstStyle/>
            <a:p/>
          </p:txBody>
        </p:sp>
      </p:grpSp>
      <p:grpSp>
        <p:nvGrpSpPr>
          <p:cNvPr id="5" name="Group 5"/>
          <p:cNvGrpSpPr/>
          <p:nvPr/>
        </p:nvGrpSpPr>
        <p:grpSpPr>
          <a:xfrm>
            <a:off x="5312619" y="1187398"/>
            <a:ext cx="7662762" cy="575306"/>
            <a:chExt cx="2029883" cy="152400"/>
          </a:xfrm>
        </p:grpSpPr>
        <p:sp>
          <p:nvSpPr>
            <p:cNvPr id="6" name="Freeform 6"/>
            <p:cNvSpPr/>
            <p:nvPr/>
          </p:nvSpPr>
          <p:spPr>
            <a:xfrm>
              <a:off x="0" y="0"/>
              <a:ext cx="2029883" cy="152400"/>
            </a:xfrm>
            <a:custGeom>
              <a:rect l="l" t="t" r="r" b="b"/>
              <a:pathLst>
                <a:path w="2029883" h="152400">
                  <a:moveTo>
                    <a:pt x="0" y="0"/>
                  </a:moveTo>
                  <a:lnTo>
                    <a:pt x="2029883" y="0"/>
                  </a:lnTo>
                  <a:lnTo>
                    <a:pt x="2029883" y="152400"/>
                  </a:lnTo>
                  <a:lnTo>
                    <a:pt x="0" y="152400"/>
                  </a:lnTo>
                  <a:close/>
                </a:path>
              </a:pathLst>
            </a:custGeom>
            <a:solidFill>
              <a:srgbClr val="CEC7C0"/>
            </a:solidFill>
          </p:spPr>
          <p:txBody>
            <a:bodyPr/>
            <a:lstStyle/>
            <a:p/>
          </p:txBody>
        </p:sp>
      </p:grpSp>
      <p:grpSp>
        <p:nvGrpSpPr>
          <p:cNvPr id="7" name="Group 7"/>
          <p:cNvGrpSpPr/>
          <p:nvPr/>
        </p:nvGrpSpPr>
        <p:grpSpPr>
          <a:xfrm>
            <a:off x="5312619" y="8524296"/>
            <a:ext cx="7662762" cy="575306"/>
            <a:chExt cx="2029883" cy="152400"/>
          </a:xfrm>
        </p:grpSpPr>
        <p:sp>
          <p:nvSpPr>
            <p:cNvPr id="8" name="Freeform 8"/>
            <p:cNvSpPr/>
            <p:nvPr/>
          </p:nvSpPr>
          <p:spPr>
            <a:xfrm>
              <a:off x="0" y="0"/>
              <a:ext cx="2029883" cy="152400"/>
            </a:xfrm>
            <a:custGeom>
              <a:rect l="l" t="t" r="r" b="b"/>
              <a:pathLst>
                <a:path w="2029883" h="152400">
                  <a:moveTo>
                    <a:pt x="0" y="0"/>
                  </a:moveTo>
                  <a:lnTo>
                    <a:pt x="2029883" y="0"/>
                  </a:lnTo>
                  <a:lnTo>
                    <a:pt x="2029883" y="152400"/>
                  </a:lnTo>
                  <a:lnTo>
                    <a:pt x="0" y="152400"/>
                  </a:lnTo>
                  <a:close/>
                </a:path>
              </a:pathLst>
            </a:custGeom>
            <a:solidFill>
              <a:srgbClr val="CEC7C0"/>
            </a:solidFill>
          </p:spPr>
          <p:txBody>
            <a:bodyPr/>
            <a:lstStyle/>
            <a:p/>
          </p:txBody>
        </p:sp>
      </p:grpSp>
      <p:sp>
        <p:nvSpPr>
          <p:cNvPr id="9" name="AutoShape 9"/>
          <p:cNvSpPr/>
          <p:nvPr/>
        </p:nvSpPr>
        <p:spPr>
          <a:xfrm>
            <a:off x="8189243" y="8287766"/>
            <a:ext cx="1909515" cy="0"/>
          </a:xfrm>
          <a:prstGeom prst="line">
            <a:avLst/>
          </a:prstGeom>
          <a:ln w="47625" cap="flat">
            <a:solidFill>
              <a:srgbClr val="CEC7C0"/>
            </a:solidFill>
            <a:prstDash val="solid"/>
            <a:headEnd type="none" w="sm" len="sm"/>
            <a:tailEnd type="none" w="sm" len="sm"/>
          </a:ln>
        </p:spPr>
        <p:txBody>
          <a:bodyPr/>
          <a:lstStyle/>
          <a:p/>
        </p:txBody>
      </p:sp>
      <p:sp>
        <p:nvSpPr>
          <p:cNvPr id="10" name="TextBox 10"/>
          <p:cNvSpPr txBox="1"/>
          <p:nvPr/>
        </p:nvSpPr>
        <p:spPr>
          <a:xfrm>
            <a:off x="5381918" y="2311245"/>
            <a:ext cx="7593462" cy="1020150"/>
          </a:xfrm>
          <a:prstGeom prst="rect">
            <a:avLst/>
          </a:prstGeom>
        </p:spPr>
        <p:txBody>
          <a:bodyPr lIns="0" tIns="0" rIns="0" bIns="0" rtlCol="0" anchor="t">
            <a:spAutoFit/>
          </a:bodyPr>
          <a:lstStyle/>
          <a:p>
            <a:pPr algn="ctr">
              <a:lnSpc>
                <a:spcPts val="7538"/>
              </a:lnSpc>
            </a:pPr>
            <a:r>
              <a:rPr lang="en-US" sz="7538">
                <a:solidFill>
                  <a:srgbClr val="545454"/>
                </a:solidFill>
                <a:latin typeface="Belleza"/>
              </a:rPr>
              <a:t>INTRODUCTION</a:t>
            </a:r>
          </a:p>
        </p:txBody>
      </p:sp>
      <p:sp>
        <p:nvSpPr>
          <p:cNvPr id="11" name="TextBox 11"/>
          <p:cNvSpPr txBox="1"/>
          <p:nvPr/>
        </p:nvSpPr>
        <p:spPr>
          <a:xfrm>
            <a:off x="5708992" y="4033009"/>
            <a:ext cx="7160543" cy="3462656"/>
          </a:xfrm>
          <a:prstGeom prst="rect">
            <a:avLst/>
          </a:prstGeom>
        </p:spPr>
        <p:txBody>
          <a:bodyPr lIns="0" tIns="0" rIns="0" bIns="0" rtlCol="0" anchor="t">
            <a:spAutoFit/>
          </a:bodyPr>
          <a:lstStyle/>
          <a:p>
            <a:pPr>
              <a:lnSpc>
                <a:spcPts val="3919"/>
              </a:lnSpc>
              <a:spcBef>
                <a:spcPct val="0"/>
              </a:spcBef>
            </a:pPr>
            <a:r>
              <a:rPr lang="en-US" sz="2799">
                <a:solidFill>
                  <a:srgbClr val="545454"/>
                </a:solidFill>
                <a:latin typeface="Barlow Medium"/>
              </a:rPr>
              <a:t>In the past decade, increasing usage of the internet has given new momentum to the online fashion retail market. Rising demand for designer dresses with different patterns and styles followed by a continuous shift of shoppers in the fashion sense has fuelled market growth in recent years.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9168" r="-19468"/>
            </a:stretch>
          </a:blipFill>
        </p:spPr>
        <p:txBody>
          <a:bodyPr/>
          <a:lstStyle/>
          <a:p/>
        </p:txBody>
      </p:sp>
      <p:sp>
        <p:nvSpPr>
          <p:cNvPr id="3" name="TextBox 3"/>
          <p:cNvSpPr txBox="1"/>
          <p:nvPr/>
        </p:nvSpPr>
        <p:spPr>
          <a:xfrm>
            <a:off x="657146" y="1015488"/>
            <a:ext cx="7593462" cy="1020150"/>
          </a:xfrm>
          <a:prstGeom prst="rect">
            <a:avLst/>
          </a:prstGeom>
        </p:spPr>
        <p:txBody>
          <a:bodyPr lIns="0" tIns="0" rIns="0" bIns="0" rtlCol="0" anchor="t">
            <a:spAutoFit/>
          </a:bodyPr>
          <a:lstStyle/>
          <a:p>
            <a:pPr algn="ctr">
              <a:lnSpc>
                <a:spcPts val="7538"/>
              </a:lnSpc>
            </a:pPr>
            <a:r>
              <a:rPr lang="en-US" sz="7538">
                <a:solidFill>
                  <a:srgbClr val="545454"/>
                </a:solidFill>
                <a:latin typeface="Belleza Bold"/>
              </a:rPr>
              <a:t>KEY INSIGHTS</a:t>
            </a:r>
          </a:p>
        </p:txBody>
      </p:sp>
      <p:grpSp>
        <p:nvGrpSpPr>
          <p:cNvPr id="4" name="Group 4"/>
          <p:cNvGrpSpPr/>
          <p:nvPr/>
        </p:nvGrpSpPr>
        <p:grpSpPr>
          <a:xfrm>
            <a:off x="1385388" y="3241489"/>
            <a:ext cx="5850728" cy="1324631"/>
            <a:chExt cx="1192821" cy="270060"/>
          </a:xfrm>
        </p:grpSpPr>
        <p:sp>
          <p:nvSpPr>
            <p:cNvPr id="5" name="Freeform 5"/>
            <p:cNvSpPr/>
            <p:nvPr/>
          </p:nvSpPr>
          <p:spPr>
            <a:xfrm>
              <a:off x="0" y="0"/>
              <a:ext cx="1192821" cy="270060"/>
            </a:xfrm>
            <a:custGeom>
              <a:rect l="l" t="t" r="r" b="b"/>
              <a:pathLst>
                <a:path w="1192821" h="270060">
                  <a:moveTo>
                    <a:pt x="67485" y="0"/>
                  </a:moveTo>
                  <a:lnTo>
                    <a:pt x="1125335" y="0"/>
                  </a:lnTo>
                  <a:cubicBezTo>
                    <a:pt x="1162606" y="0"/>
                    <a:pt x="1192821" y="30214"/>
                    <a:pt x="1192821" y="67485"/>
                  </a:cubicBezTo>
                  <a:lnTo>
                    <a:pt x="1192821" y="202575"/>
                  </a:lnTo>
                  <a:cubicBezTo>
                    <a:pt x="1192821" y="239846"/>
                    <a:pt x="1162606" y="270060"/>
                    <a:pt x="1125335" y="270060"/>
                  </a:cubicBezTo>
                  <a:lnTo>
                    <a:pt x="67485" y="270060"/>
                  </a:lnTo>
                  <a:cubicBezTo>
                    <a:pt x="30214" y="270060"/>
                    <a:pt x="0" y="239846"/>
                    <a:pt x="0" y="202575"/>
                  </a:cubicBezTo>
                  <a:lnTo>
                    <a:pt x="0" y="67485"/>
                  </a:lnTo>
                  <a:cubicBezTo>
                    <a:pt x="0" y="30214"/>
                    <a:pt x="30214" y="0"/>
                    <a:pt x="67485" y="0"/>
                  </a:cubicBezTo>
                  <a:close/>
                </a:path>
              </a:pathLst>
            </a:custGeom>
            <a:solidFill>
              <a:srgbClr val="010440"/>
            </a:solidFill>
          </p:spPr>
          <p:txBody>
            <a:bodyPr/>
            <a:lstStyle/>
            <a:p/>
          </p:txBody>
        </p:sp>
        <p:sp>
          <p:nvSpPr>
            <p:cNvPr id="6" name="TextBox 6"/>
            <p:cNvSpPr txBox="1"/>
            <p:nvPr/>
          </p:nvSpPr>
          <p:spPr>
            <a:xfrm>
              <a:off x="0" y="-47625"/>
              <a:ext cx="1192821" cy="31768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311559" y="3017594"/>
            <a:ext cx="1058073" cy="1548527"/>
            <a:chExt cx="5740400" cy="8401276"/>
          </a:xfrm>
        </p:grpSpPr>
        <p:sp>
          <p:nvSpPr>
            <p:cNvPr id="8" name="Freeform 8"/>
            <p:cNvSpPr/>
            <p:nvPr/>
          </p:nvSpPr>
          <p:spPr>
            <a:xfrm>
              <a:off x="0" y="0"/>
              <a:ext cx="5740400" cy="8401276"/>
            </a:xfrm>
            <a:custGeom>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33A685"/>
            </a:solidFill>
          </p:spPr>
          <p:txBody>
            <a:bodyPr/>
            <a:lstStyle/>
            <a:p/>
          </p:txBody>
        </p:sp>
      </p:grpSp>
      <p:grpSp>
        <p:nvGrpSpPr>
          <p:cNvPr id="9" name="Group 9"/>
          <p:cNvGrpSpPr/>
          <p:nvPr/>
        </p:nvGrpSpPr>
        <p:grpSpPr>
          <a:xfrm>
            <a:off x="1311559" y="5655470"/>
            <a:ext cx="5850728" cy="1324631"/>
            <a:chExt cx="1192821" cy="270060"/>
          </a:xfrm>
        </p:grpSpPr>
        <p:sp>
          <p:nvSpPr>
            <p:cNvPr id="10" name="Freeform 10"/>
            <p:cNvSpPr/>
            <p:nvPr/>
          </p:nvSpPr>
          <p:spPr>
            <a:xfrm>
              <a:off x="0" y="0"/>
              <a:ext cx="1192821" cy="270060"/>
            </a:xfrm>
            <a:custGeom>
              <a:rect l="l" t="t" r="r" b="b"/>
              <a:pathLst>
                <a:path w="1192821" h="270060">
                  <a:moveTo>
                    <a:pt x="67485" y="0"/>
                  </a:moveTo>
                  <a:lnTo>
                    <a:pt x="1125335" y="0"/>
                  </a:lnTo>
                  <a:cubicBezTo>
                    <a:pt x="1162606" y="0"/>
                    <a:pt x="1192821" y="30214"/>
                    <a:pt x="1192821" y="67485"/>
                  </a:cubicBezTo>
                  <a:lnTo>
                    <a:pt x="1192821" y="202575"/>
                  </a:lnTo>
                  <a:cubicBezTo>
                    <a:pt x="1192821" y="239846"/>
                    <a:pt x="1162606" y="270060"/>
                    <a:pt x="1125335" y="270060"/>
                  </a:cubicBezTo>
                  <a:lnTo>
                    <a:pt x="67485" y="270060"/>
                  </a:lnTo>
                  <a:cubicBezTo>
                    <a:pt x="30214" y="270060"/>
                    <a:pt x="0" y="239846"/>
                    <a:pt x="0" y="202575"/>
                  </a:cubicBezTo>
                  <a:lnTo>
                    <a:pt x="0" y="67485"/>
                  </a:lnTo>
                  <a:cubicBezTo>
                    <a:pt x="0" y="30214"/>
                    <a:pt x="30214" y="0"/>
                    <a:pt x="67485" y="0"/>
                  </a:cubicBezTo>
                  <a:close/>
                </a:path>
              </a:pathLst>
            </a:custGeom>
            <a:solidFill>
              <a:srgbClr val="010440"/>
            </a:solidFill>
          </p:spPr>
          <p:txBody>
            <a:bodyPr/>
            <a:lstStyle/>
            <a:p/>
          </p:txBody>
        </p:sp>
        <p:sp>
          <p:nvSpPr>
            <p:cNvPr id="11" name="TextBox 11"/>
            <p:cNvSpPr txBox="1"/>
            <p:nvPr/>
          </p:nvSpPr>
          <p:spPr>
            <a:xfrm>
              <a:off x="0" y="-47625"/>
              <a:ext cx="1192821" cy="31768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311559" y="5431574"/>
            <a:ext cx="1058073" cy="1548527"/>
            <a:chExt cx="5740400" cy="8401276"/>
          </a:xfrm>
        </p:grpSpPr>
        <p:sp>
          <p:nvSpPr>
            <p:cNvPr id="13" name="Freeform 13"/>
            <p:cNvSpPr/>
            <p:nvPr/>
          </p:nvSpPr>
          <p:spPr>
            <a:xfrm>
              <a:off x="0" y="0"/>
              <a:ext cx="5740400" cy="8401276"/>
            </a:xfrm>
            <a:custGeom>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33A685"/>
            </a:solidFill>
          </p:spPr>
          <p:txBody>
            <a:bodyPr/>
            <a:lstStyle/>
            <a:p/>
          </p:txBody>
        </p:sp>
      </p:grpSp>
      <p:grpSp>
        <p:nvGrpSpPr>
          <p:cNvPr id="14" name="Group 14"/>
          <p:cNvGrpSpPr/>
          <p:nvPr/>
        </p:nvGrpSpPr>
        <p:grpSpPr>
          <a:xfrm>
            <a:off x="1311559" y="8064102"/>
            <a:ext cx="5850728" cy="1329981"/>
            <a:chExt cx="1192821" cy="271151"/>
          </a:xfrm>
        </p:grpSpPr>
        <p:sp>
          <p:nvSpPr>
            <p:cNvPr id="15" name="Freeform 15"/>
            <p:cNvSpPr/>
            <p:nvPr/>
          </p:nvSpPr>
          <p:spPr>
            <a:xfrm>
              <a:off x="0" y="0"/>
              <a:ext cx="1192821" cy="271151"/>
            </a:xfrm>
            <a:custGeom>
              <a:rect l="l" t="t" r="r" b="b"/>
              <a:pathLst>
                <a:path w="1192821" h="271151">
                  <a:moveTo>
                    <a:pt x="67485" y="0"/>
                  </a:moveTo>
                  <a:lnTo>
                    <a:pt x="1125335" y="0"/>
                  </a:lnTo>
                  <a:cubicBezTo>
                    <a:pt x="1162606" y="0"/>
                    <a:pt x="1192821" y="30214"/>
                    <a:pt x="1192821" y="67485"/>
                  </a:cubicBezTo>
                  <a:lnTo>
                    <a:pt x="1192821" y="203665"/>
                  </a:lnTo>
                  <a:cubicBezTo>
                    <a:pt x="1192821" y="240936"/>
                    <a:pt x="1162606" y="271151"/>
                    <a:pt x="1125335" y="271151"/>
                  </a:cubicBezTo>
                  <a:lnTo>
                    <a:pt x="67485" y="271151"/>
                  </a:lnTo>
                  <a:cubicBezTo>
                    <a:pt x="30214" y="271151"/>
                    <a:pt x="0" y="240936"/>
                    <a:pt x="0" y="203665"/>
                  </a:cubicBezTo>
                  <a:lnTo>
                    <a:pt x="0" y="67485"/>
                  </a:lnTo>
                  <a:cubicBezTo>
                    <a:pt x="0" y="30214"/>
                    <a:pt x="30214" y="0"/>
                    <a:pt x="67485" y="0"/>
                  </a:cubicBezTo>
                  <a:close/>
                </a:path>
              </a:pathLst>
            </a:custGeom>
            <a:solidFill>
              <a:srgbClr val="010440"/>
            </a:solidFill>
          </p:spPr>
          <p:txBody>
            <a:bodyPr/>
            <a:lstStyle/>
            <a:p/>
          </p:txBody>
        </p:sp>
        <p:sp>
          <p:nvSpPr>
            <p:cNvPr id="16" name="TextBox 16"/>
            <p:cNvSpPr txBox="1"/>
            <p:nvPr/>
          </p:nvSpPr>
          <p:spPr>
            <a:xfrm>
              <a:off x="0" y="-47625"/>
              <a:ext cx="1192821" cy="318776"/>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311559" y="7845555"/>
            <a:ext cx="1058073" cy="1548527"/>
            <a:chExt cx="5740400" cy="8401276"/>
          </a:xfrm>
        </p:grpSpPr>
        <p:sp>
          <p:nvSpPr>
            <p:cNvPr id="18" name="Freeform 18"/>
            <p:cNvSpPr/>
            <p:nvPr/>
          </p:nvSpPr>
          <p:spPr>
            <a:xfrm>
              <a:off x="0" y="0"/>
              <a:ext cx="5740400" cy="8401276"/>
            </a:xfrm>
            <a:custGeom>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33A685"/>
            </a:solidFill>
          </p:spPr>
          <p:txBody>
            <a:bodyPr/>
            <a:lstStyle/>
            <a:p/>
          </p:txBody>
        </p:sp>
      </p:grpSp>
      <p:sp>
        <p:nvSpPr>
          <p:cNvPr id="19" name="TextBox 19"/>
          <p:cNvSpPr txBox="1"/>
          <p:nvPr/>
        </p:nvSpPr>
        <p:spPr>
          <a:xfrm>
            <a:off x="2761063" y="3252929"/>
            <a:ext cx="3828083" cy="1225551"/>
          </a:xfrm>
          <a:prstGeom prst="rect">
            <a:avLst/>
          </a:prstGeom>
        </p:spPr>
        <p:txBody>
          <a:bodyPr lIns="0" tIns="0" rIns="0" bIns="0" rtlCol="0" anchor="t">
            <a:spAutoFit/>
          </a:bodyPr>
          <a:lstStyle/>
          <a:p>
            <a:pPr algn="ctr">
              <a:lnSpc>
                <a:spcPts val="4899"/>
              </a:lnSpc>
            </a:pPr>
            <a:r>
              <a:rPr lang="en-US" sz="3499">
                <a:solidFill>
                  <a:srgbClr val="FFFFFF"/>
                </a:solidFill>
                <a:latin typeface="Barlow Medium"/>
              </a:rPr>
              <a:t>MARKET SIZE</a:t>
            </a:r>
          </a:p>
          <a:p>
            <a:pPr algn="ctr">
              <a:lnSpc>
                <a:spcPts val="4899"/>
              </a:lnSpc>
              <a:spcBef>
                <a:spcPct val="0"/>
              </a:spcBef>
            </a:pPr>
            <a:r>
              <a:rPr lang="en-US" sz="3499">
                <a:solidFill>
                  <a:srgbClr val="FFFFFF"/>
                </a:solidFill>
                <a:latin typeface="Barlow Medium"/>
              </a:rPr>
              <a:t>$771.90 Bn</a:t>
            </a:r>
          </a:p>
        </p:txBody>
      </p:sp>
      <p:sp>
        <p:nvSpPr>
          <p:cNvPr id="20" name="TextBox 20"/>
          <p:cNvSpPr txBox="1"/>
          <p:nvPr/>
        </p:nvSpPr>
        <p:spPr>
          <a:xfrm>
            <a:off x="2761063" y="5673761"/>
            <a:ext cx="3828083" cy="1216025"/>
          </a:xfrm>
          <a:prstGeom prst="rect">
            <a:avLst/>
          </a:prstGeom>
        </p:spPr>
        <p:txBody>
          <a:bodyPr lIns="0" tIns="0" rIns="0" bIns="0" rtlCol="0" anchor="t">
            <a:spAutoFit/>
          </a:bodyPr>
          <a:lstStyle/>
          <a:p>
            <a:pPr algn="ctr">
              <a:lnSpc>
                <a:spcPts val="4900"/>
              </a:lnSpc>
            </a:pPr>
            <a:r>
              <a:rPr lang="en-US" sz="3500">
                <a:solidFill>
                  <a:srgbClr val="FFFFFF"/>
                </a:solidFill>
                <a:latin typeface="Barlow Medium"/>
              </a:rPr>
              <a:t>FORECAST</a:t>
            </a:r>
          </a:p>
          <a:p>
            <a:pPr algn="ctr">
              <a:lnSpc>
                <a:spcPts val="4900"/>
              </a:lnSpc>
              <a:spcBef>
                <a:spcPct val="0"/>
              </a:spcBef>
            </a:pPr>
            <a:r>
              <a:rPr lang="en-US" sz="3500">
                <a:solidFill>
                  <a:srgbClr val="FFFFFF"/>
                </a:solidFill>
                <a:latin typeface="Barlow Medium"/>
              </a:rPr>
              <a:t>$2,755 Bn </a:t>
            </a:r>
          </a:p>
        </p:txBody>
      </p:sp>
      <p:sp>
        <p:nvSpPr>
          <p:cNvPr id="21" name="TextBox 21"/>
          <p:cNvSpPr txBox="1"/>
          <p:nvPr/>
        </p:nvSpPr>
        <p:spPr>
          <a:xfrm>
            <a:off x="2689954" y="8085002"/>
            <a:ext cx="3970300" cy="1216025"/>
          </a:xfrm>
          <a:prstGeom prst="rect">
            <a:avLst/>
          </a:prstGeom>
        </p:spPr>
        <p:txBody>
          <a:bodyPr lIns="0" tIns="0" rIns="0" bIns="0" rtlCol="0" anchor="t">
            <a:spAutoFit/>
          </a:bodyPr>
          <a:lstStyle/>
          <a:p>
            <a:pPr algn="ctr">
              <a:lnSpc>
                <a:spcPts val="4900"/>
              </a:lnSpc>
            </a:pPr>
            <a:r>
              <a:rPr lang="en-US" sz="3500">
                <a:solidFill>
                  <a:srgbClr val="FFFFFF"/>
                </a:solidFill>
                <a:latin typeface="Barlow Medium"/>
              </a:rPr>
              <a:t>CAGR</a:t>
            </a:r>
          </a:p>
          <a:p>
            <a:pPr algn="ctr">
              <a:lnSpc>
                <a:spcPts val="4900"/>
              </a:lnSpc>
              <a:spcBef>
                <a:spcPct val="0"/>
              </a:spcBef>
            </a:pPr>
            <a:r>
              <a:rPr lang="en-US" sz="3500">
                <a:solidFill>
                  <a:srgbClr val="FFFFFF"/>
                </a:solidFill>
                <a:latin typeface="Barlow Medium"/>
              </a:rPr>
              <a:t>17.3%</a:t>
            </a:r>
          </a:p>
        </p:txBody>
      </p:sp>
      <p:sp>
        <p:nvSpPr>
          <p:cNvPr id="22" name="TextBox 22"/>
          <p:cNvSpPr txBox="1"/>
          <p:nvPr/>
        </p:nvSpPr>
        <p:spPr>
          <a:xfrm>
            <a:off x="1311559" y="3501344"/>
            <a:ext cx="1058073" cy="514351"/>
          </a:xfrm>
          <a:prstGeom prst="rect">
            <a:avLst/>
          </a:prstGeom>
        </p:spPr>
        <p:txBody>
          <a:bodyPr lIns="0" tIns="0" rIns="0" bIns="0" rtlCol="0" anchor="t">
            <a:spAutoFit/>
          </a:bodyPr>
          <a:lstStyle/>
          <a:p>
            <a:pPr algn="ctr">
              <a:lnSpc>
                <a:spcPts val="4199"/>
              </a:lnSpc>
              <a:spcBef>
                <a:spcPct val="0"/>
              </a:spcBef>
            </a:pPr>
            <a:r>
              <a:rPr lang="en-US" sz="2999">
                <a:solidFill>
                  <a:srgbClr val="FFFFFF"/>
                </a:solidFill>
                <a:latin typeface="Barlow Medium"/>
              </a:rPr>
              <a:t>2022</a:t>
            </a:r>
          </a:p>
        </p:txBody>
      </p:sp>
      <p:sp>
        <p:nvSpPr>
          <p:cNvPr id="23" name="TextBox 23"/>
          <p:cNvSpPr txBox="1"/>
          <p:nvPr/>
        </p:nvSpPr>
        <p:spPr>
          <a:xfrm>
            <a:off x="1311559" y="5915325"/>
            <a:ext cx="1058073" cy="514351"/>
          </a:xfrm>
          <a:prstGeom prst="rect">
            <a:avLst/>
          </a:prstGeom>
        </p:spPr>
        <p:txBody>
          <a:bodyPr lIns="0" tIns="0" rIns="0" bIns="0" rtlCol="0" anchor="t">
            <a:spAutoFit/>
          </a:bodyPr>
          <a:lstStyle/>
          <a:p>
            <a:pPr algn="ctr">
              <a:lnSpc>
                <a:spcPts val="4199"/>
              </a:lnSpc>
              <a:spcBef>
                <a:spcPct val="0"/>
              </a:spcBef>
            </a:pPr>
            <a:r>
              <a:rPr lang="en-US" sz="2999">
                <a:solidFill>
                  <a:srgbClr val="FFFFFF"/>
                </a:solidFill>
                <a:latin typeface="Barlow Medium"/>
              </a:rPr>
              <a:t>2030</a:t>
            </a:r>
          </a:p>
        </p:txBody>
      </p:sp>
      <p:sp>
        <p:nvSpPr>
          <p:cNvPr id="24" name="TextBox 24"/>
          <p:cNvSpPr txBox="1"/>
          <p:nvPr/>
        </p:nvSpPr>
        <p:spPr>
          <a:xfrm>
            <a:off x="1311559" y="8299632"/>
            <a:ext cx="1058073" cy="862965"/>
          </a:xfrm>
          <a:prstGeom prst="rect">
            <a:avLst/>
          </a:prstGeom>
        </p:spPr>
        <p:txBody>
          <a:bodyPr lIns="0" tIns="0" rIns="0" bIns="0" rtlCol="0" anchor="t">
            <a:spAutoFit/>
          </a:bodyPr>
          <a:lstStyle/>
          <a:p>
            <a:pPr algn="just">
              <a:lnSpc>
                <a:spcPts val="3329"/>
              </a:lnSpc>
            </a:pPr>
            <a:r>
              <a:rPr lang="en-US" sz="2999">
                <a:solidFill>
                  <a:srgbClr val="FFFFFF"/>
                </a:solidFill>
                <a:latin typeface="Barlow Medium"/>
              </a:rPr>
              <a:t>2023-</a:t>
            </a:r>
          </a:p>
          <a:p>
            <a:pPr algn="just">
              <a:lnSpc>
                <a:spcPts val="3329"/>
              </a:lnSpc>
            </a:pPr>
            <a:r>
              <a:rPr lang="en-US" sz="2999">
                <a:solidFill>
                  <a:srgbClr val="FFFFFF"/>
                </a:solidFill>
                <a:latin typeface="Barlow Medium"/>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000" b="-11999"/>
            </a:stretch>
          </a:blipFill>
        </p:spPr>
        <p:txBody>
          <a:bodyPr/>
          <a:lstStyle/>
          <a:p/>
        </p:txBody>
      </p:sp>
      <p:sp>
        <p:nvSpPr>
          <p:cNvPr id="3" name="Freeform 3"/>
          <p:cNvSpPr/>
          <p:nvPr/>
        </p:nvSpPr>
        <p:spPr>
          <a:xfrm>
            <a:off x="6916979" y="4649814"/>
            <a:ext cx="2318148" cy="1834234"/>
          </a:xfrm>
          <a:custGeom>
            <a:rect l="l" t="t" r="r" b="b"/>
            <a:pathLst>
              <a:path w="2318148" h="1834234">
                <a:moveTo>
                  <a:pt x="0" y="0"/>
                </a:moveTo>
                <a:lnTo>
                  <a:pt x="2318148" y="0"/>
                </a:lnTo>
                <a:lnTo>
                  <a:pt x="2318148" y="1834235"/>
                </a:lnTo>
                <a:lnTo>
                  <a:pt x="0" y="1834235"/>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p:txBody>
      </p:sp>
      <p:sp>
        <p:nvSpPr>
          <p:cNvPr id="4" name="AutoShape 4"/>
          <p:cNvSpPr/>
          <p:nvPr/>
        </p:nvSpPr>
        <p:spPr>
          <a:xfrm>
            <a:off x="8288624" y="5223670"/>
            <a:ext cx="825654" cy="0"/>
          </a:xfrm>
          <a:prstGeom prst="line">
            <a:avLst/>
          </a:prstGeom>
          <a:ln w="28575" cap="flat">
            <a:solidFill>
              <a:srgbClr val="FFFFFF"/>
            </a:solidFill>
            <a:prstDash val="sysDash"/>
            <a:headEnd type="oval" w="lg" len="lg"/>
            <a:tailEnd type="none" w="sm" len="sm"/>
          </a:ln>
        </p:spPr>
        <p:txBody>
          <a:bodyPr/>
          <a:lstStyle/>
          <a:p/>
        </p:txBody>
      </p:sp>
      <p:sp>
        <p:nvSpPr>
          <p:cNvPr id="5" name="AutoShape 5"/>
          <p:cNvSpPr/>
          <p:nvPr/>
        </p:nvSpPr>
        <p:spPr>
          <a:xfrm>
            <a:off x="9066653" y="6001327"/>
            <a:ext cx="2031218" cy="0"/>
          </a:xfrm>
          <a:prstGeom prst="line">
            <a:avLst/>
          </a:prstGeom>
          <a:ln w="28575" cap="flat">
            <a:solidFill>
              <a:srgbClr val="FFFFFF"/>
            </a:solidFill>
            <a:prstDash val="sysDash"/>
            <a:headEnd type="none" w="sm" len="sm"/>
            <a:tailEnd type="oval" w="lg" len="lg"/>
          </a:ln>
        </p:spPr>
        <p:txBody>
          <a:bodyPr/>
          <a:lstStyle/>
          <a:p/>
        </p:txBody>
      </p:sp>
      <p:sp>
        <p:nvSpPr>
          <p:cNvPr id="6" name="Freeform 6"/>
          <p:cNvSpPr/>
          <p:nvPr/>
        </p:nvSpPr>
        <p:spPr>
          <a:xfrm>
            <a:off x="9523489" y="5427472"/>
            <a:ext cx="2318148" cy="1834234"/>
          </a:xfrm>
          <a:custGeom>
            <a:rect l="l" t="t" r="r" b="b"/>
            <a:pathLst>
              <a:path w="2318148" h="1834234">
                <a:moveTo>
                  <a:pt x="0" y="0"/>
                </a:moveTo>
                <a:lnTo>
                  <a:pt x="2318148" y="0"/>
                </a:lnTo>
                <a:lnTo>
                  <a:pt x="2318148" y="1834234"/>
                </a:lnTo>
                <a:lnTo>
                  <a:pt x="0" y="1834234"/>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p:txBody>
      </p:sp>
      <p:sp>
        <p:nvSpPr>
          <p:cNvPr id="7" name="AutoShape 7"/>
          <p:cNvSpPr/>
          <p:nvPr/>
        </p:nvSpPr>
        <p:spPr>
          <a:xfrm flipV="1">
            <a:off x="9102372" y="3963124"/>
            <a:ext cx="23812" cy="2038036"/>
          </a:xfrm>
          <a:prstGeom prst="line">
            <a:avLst/>
          </a:prstGeom>
          <a:ln w="28575" cap="flat">
            <a:solidFill>
              <a:srgbClr val="FFFFFF"/>
            </a:solidFill>
            <a:prstDash val="lgDash"/>
            <a:headEnd type="none" w="sm" len="sm"/>
            <a:tailEnd type="none" w="sm" len="sm"/>
          </a:ln>
        </p:spPr>
        <p:txBody>
          <a:bodyPr/>
          <a:lstStyle/>
          <a:p/>
        </p:txBody>
      </p:sp>
      <p:grpSp>
        <p:nvGrpSpPr>
          <p:cNvPr id="8" name="Group 8"/>
          <p:cNvGrpSpPr/>
          <p:nvPr/>
        </p:nvGrpSpPr>
        <p:grpSpPr>
          <a:xfrm>
            <a:off x="7070866" y="4527325"/>
            <a:ext cx="1537008" cy="1392690"/>
            <a:chExt cx="2550919" cy="2311400"/>
          </a:xfrm>
        </p:grpSpPr>
        <p:sp>
          <p:nvSpPr>
            <p:cNvPr id="9" name="Freeform 9"/>
            <p:cNvSpPr/>
            <p:nvPr/>
          </p:nvSpPr>
          <p:spPr>
            <a:xfrm>
              <a:off x="0" y="0"/>
              <a:ext cx="2550919" cy="2311400"/>
            </a:xfrm>
            <a:custGeom>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FFFFFF"/>
            </a:solidFill>
          </p:spPr>
          <p:txBody>
            <a:bodyPr/>
            <a:lstStyle/>
            <a:p/>
          </p:txBody>
        </p:sp>
      </p:grpSp>
      <p:grpSp>
        <p:nvGrpSpPr>
          <p:cNvPr id="10" name="Group 10"/>
          <p:cNvGrpSpPr/>
          <p:nvPr/>
        </p:nvGrpSpPr>
        <p:grpSpPr>
          <a:xfrm>
            <a:off x="9745689" y="5209382"/>
            <a:ext cx="1537008" cy="1392690"/>
            <a:chExt cx="2550919" cy="2311400"/>
          </a:xfrm>
        </p:grpSpPr>
        <p:sp>
          <p:nvSpPr>
            <p:cNvPr id="11" name="Freeform 11"/>
            <p:cNvSpPr/>
            <p:nvPr/>
          </p:nvSpPr>
          <p:spPr>
            <a:xfrm>
              <a:off x="0" y="0"/>
              <a:ext cx="2550919" cy="2311400"/>
            </a:xfrm>
            <a:custGeom>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FFFFFF"/>
            </a:solidFill>
          </p:spPr>
          <p:txBody>
            <a:bodyPr/>
            <a:lstStyle/>
            <a:p/>
          </p:txBody>
        </p:sp>
      </p:grpSp>
      <p:grpSp>
        <p:nvGrpSpPr>
          <p:cNvPr id="12" name="Group 12"/>
          <p:cNvGrpSpPr/>
          <p:nvPr/>
        </p:nvGrpSpPr>
        <p:grpSpPr>
          <a:xfrm>
            <a:off x="633823" y="4179515"/>
            <a:ext cx="5902156" cy="2165074"/>
            <a:chExt cx="1554477" cy="570225"/>
          </a:xfrm>
        </p:grpSpPr>
        <p:sp>
          <p:nvSpPr>
            <p:cNvPr id="13" name="Freeform 13"/>
            <p:cNvSpPr/>
            <p:nvPr/>
          </p:nvSpPr>
          <p:spPr>
            <a:xfrm>
              <a:off x="0" y="0"/>
              <a:ext cx="1554477" cy="570225"/>
            </a:xfrm>
            <a:custGeom>
              <a:rect l="l" t="t" r="r" b="b"/>
              <a:pathLst>
                <a:path w="1554477" h="570225">
                  <a:moveTo>
                    <a:pt x="0" y="0"/>
                  </a:moveTo>
                  <a:lnTo>
                    <a:pt x="1554477" y="0"/>
                  </a:lnTo>
                  <a:lnTo>
                    <a:pt x="1554477" y="570225"/>
                  </a:lnTo>
                  <a:lnTo>
                    <a:pt x="0" y="570225"/>
                  </a:lnTo>
                  <a:close/>
                </a:path>
              </a:pathLst>
            </a:custGeom>
            <a:solidFill>
              <a:srgbClr val="FFFFFF"/>
            </a:solidFill>
          </p:spPr>
          <p:txBody>
            <a:bodyPr/>
            <a:lstStyle/>
            <a:p/>
          </p:txBody>
        </p:sp>
        <p:sp>
          <p:nvSpPr>
            <p:cNvPr id="14" name="TextBox 14"/>
            <p:cNvSpPr txBox="1"/>
            <p:nvPr/>
          </p:nvSpPr>
          <p:spPr>
            <a:xfrm>
              <a:off x="0" y="-47625"/>
              <a:ext cx="1554477" cy="61785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8947" y="4982142"/>
            <a:ext cx="5902156" cy="2165074"/>
            <a:chExt cx="1554477" cy="570225"/>
          </a:xfrm>
        </p:grpSpPr>
        <p:sp>
          <p:nvSpPr>
            <p:cNvPr id="16" name="Freeform 16"/>
            <p:cNvSpPr/>
            <p:nvPr/>
          </p:nvSpPr>
          <p:spPr>
            <a:xfrm>
              <a:off x="0" y="0"/>
              <a:ext cx="1554477" cy="570225"/>
            </a:xfrm>
            <a:custGeom>
              <a:rect l="l" t="t" r="r" b="b"/>
              <a:pathLst>
                <a:path w="1554477" h="570225">
                  <a:moveTo>
                    <a:pt x="0" y="0"/>
                  </a:moveTo>
                  <a:lnTo>
                    <a:pt x="1554477" y="0"/>
                  </a:lnTo>
                  <a:lnTo>
                    <a:pt x="1554477" y="570225"/>
                  </a:lnTo>
                  <a:lnTo>
                    <a:pt x="0" y="570225"/>
                  </a:lnTo>
                  <a:close/>
                </a:path>
              </a:pathLst>
            </a:custGeom>
            <a:solidFill>
              <a:srgbClr val="FFFFFF"/>
            </a:solidFill>
          </p:spPr>
          <p:txBody>
            <a:bodyPr/>
            <a:lstStyle/>
            <a:p/>
          </p:txBody>
        </p:sp>
        <p:sp>
          <p:nvSpPr>
            <p:cNvPr id="17" name="TextBox 17"/>
            <p:cNvSpPr txBox="1"/>
            <p:nvPr/>
          </p:nvSpPr>
          <p:spPr>
            <a:xfrm>
              <a:off x="0" y="-47625"/>
              <a:ext cx="1554477" cy="61785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2041851" y="596264"/>
            <a:ext cx="15217449" cy="864872"/>
            <a:chExt cx="4007888" cy="227785"/>
          </a:xfrm>
        </p:grpSpPr>
        <p:sp>
          <p:nvSpPr>
            <p:cNvPr id="19" name="Freeform 19"/>
            <p:cNvSpPr/>
            <p:nvPr/>
          </p:nvSpPr>
          <p:spPr>
            <a:xfrm>
              <a:off x="0" y="0"/>
              <a:ext cx="4007888" cy="227785"/>
            </a:xfrm>
            <a:custGeom>
              <a:rect l="l" t="t" r="r" b="b"/>
              <a:pathLst>
                <a:path w="4007888" h="227784">
                  <a:moveTo>
                    <a:pt x="0" y="0"/>
                  </a:moveTo>
                  <a:lnTo>
                    <a:pt x="4007888" y="0"/>
                  </a:lnTo>
                  <a:lnTo>
                    <a:pt x="4007888" y="227785"/>
                  </a:lnTo>
                  <a:lnTo>
                    <a:pt x="0" y="227785"/>
                  </a:lnTo>
                  <a:close/>
                </a:path>
              </a:pathLst>
            </a:custGeom>
            <a:solidFill>
              <a:srgbClr val="FFFFFF">
                <a:alpha val="72941"/>
              </a:srgbClr>
            </a:solidFill>
          </p:spPr>
          <p:txBody>
            <a:bodyPr/>
            <a:lstStyle/>
            <a:p/>
          </p:txBody>
        </p:sp>
        <p:sp>
          <p:nvSpPr>
            <p:cNvPr id="20" name="TextBox 20"/>
            <p:cNvSpPr txBox="1"/>
            <p:nvPr/>
          </p:nvSpPr>
          <p:spPr>
            <a:xfrm>
              <a:off x="0" y="-47625"/>
              <a:ext cx="4007888" cy="275410"/>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2269085" y="472439"/>
            <a:ext cx="14953208" cy="988697"/>
          </a:xfrm>
          <a:prstGeom prst="rect">
            <a:avLst/>
          </a:prstGeom>
        </p:spPr>
        <p:txBody>
          <a:bodyPr lIns="0" tIns="0" rIns="0" bIns="0" rtlCol="0" anchor="t">
            <a:spAutoFit/>
          </a:bodyPr>
          <a:lstStyle/>
          <a:p>
            <a:pPr algn="ctr">
              <a:lnSpc>
                <a:spcPts val="7979"/>
              </a:lnSpc>
              <a:spcBef>
                <a:spcPct val="0"/>
              </a:spcBef>
            </a:pPr>
            <a:r>
              <a:rPr lang="en-US" sz="5699">
                <a:solidFill>
                  <a:srgbClr val="000000"/>
                </a:solidFill>
                <a:latin typeface="Belleza"/>
              </a:rPr>
              <a:t>REVENUE MARKET SHARE BY SEGMENTS 2022</a:t>
            </a:r>
          </a:p>
        </p:txBody>
      </p:sp>
      <p:sp>
        <p:nvSpPr>
          <p:cNvPr id="22" name="TextBox 22"/>
          <p:cNvSpPr txBox="1"/>
          <p:nvPr/>
        </p:nvSpPr>
        <p:spPr>
          <a:xfrm>
            <a:off x="1705386" y="4526758"/>
            <a:ext cx="3759031" cy="1403349"/>
          </a:xfrm>
          <a:prstGeom prst="rect">
            <a:avLst/>
          </a:prstGeom>
        </p:spPr>
        <p:txBody>
          <a:bodyPr lIns="0" tIns="0" rIns="0" bIns="0" rtlCol="0" anchor="t">
            <a:spAutoFit/>
          </a:bodyPr>
          <a:lstStyle/>
          <a:p>
            <a:pPr algn="ctr">
              <a:lnSpc>
                <a:spcPts val="5449"/>
              </a:lnSpc>
            </a:pPr>
            <a:r>
              <a:rPr lang="en-US" sz="4999">
                <a:solidFill>
                  <a:srgbClr val="000000"/>
                </a:solidFill>
                <a:latin typeface="Barlow Medium"/>
              </a:rPr>
              <a:t>Clothing:</a:t>
            </a:r>
          </a:p>
          <a:p>
            <a:pPr algn="ctr">
              <a:lnSpc>
                <a:spcPts val="5449"/>
              </a:lnSpc>
            </a:pPr>
            <a:r>
              <a:rPr lang="en-US" sz="4999">
                <a:solidFill>
                  <a:srgbClr val="000000"/>
                </a:solidFill>
                <a:latin typeface="Barlow Medium"/>
              </a:rPr>
              <a:t>75.56%</a:t>
            </a:r>
          </a:p>
        </p:txBody>
      </p:sp>
      <p:sp>
        <p:nvSpPr>
          <p:cNvPr id="23" name="TextBox 23"/>
          <p:cNvSpPr txBox="1"/>
          <p:nvPr/>
        </p:nvSpPr>
        <p:spPr>
          <a:xfrm>
            <a:off x="11943167" y="5382054"/>
            <a:ext cx="5533716" cy="1403350"/>
          </a:xfrm>
          <a:prstGeom prst="rect">
            <a:avLst/>
          </a:prstGeom>
        </p:spPr>
        <p:txBody>
          <a:bodyPr lIns="0" tIns="0" rIns="0" bIns="0" rtlCol="0" anchor="t">
            <a:spAutoFit/>
          </a:bodyPr>
          <a:lstStyle/>
          <a:p>
            <a:pPr algn="ctr">
              <a:lnSpc>
                <a:spcPts val="5450"/>
              </a:lnSpc>
            </a:pPr>
            <a:r>
              <a:rPr lang="en-US" sz="5000">
                <a:solidFill>
                  <a:srgbClr val="000000"/>
                </a:solidFill>
                <a:latin typeface="Barlow Medium"/>
              </a:rPr>
              <a:t> Women:</a:t>
            </a:r>
          </a:p>
          <a:p>
            <a:pPr algn="ctr">
              <a:lnSpc>
                <a:spcPts val="5450"/>
              </a:lnSpc>
            </a:pPr>
            <a:r>
              <a:rPr lang="en-US" sz="5000">
                <a:solidFill>
                  <a:srgbClr val="000000"/>
                </a:solidFill>
                <a:latin typeface="Barlow Medium"/>
              </a:rPr>
              <a:t> 65.23%</a:t>
            </a:r>
          </a:p>
        </p:txBody>
      </p:sp>
      <p:sp>
        <p:nvSpPr>
          <p:cNvPr id="24" name="TextBox 24"/>
          <p:cNvSpPr txBox="1"/>
          <p:nvPr/>
        </p:nvSpPr>
        <p:spPr>
          <a:xfrm>
            <a:off x="7074827" y="4821364"/>
            <a:ext cx="1537008" cy="86995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Barlow Medium"/>
              </a:rPr>
              <a:t> PRODUCT TYPE</a:t>
            </a:r>
          </a:p>
        </p:txBody>
      </p:sp>
      <p:sp>
        <p:nvSpPr>
          <p:cNvPr id="25" name="TextBox 25"/>
          <p:cNvSpPr txBox="1"/>
          <p:nvPr/>
        </p:nvSpPr>
        <p:spPr>
          <a:xfrm>
            <a:off x="9768527" y="5583815"/>
            <a:ext cx="1537008" cy="43180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Barlow Medium"/>
              </a:rPr>
              <a:t>END-USER</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7269110" y="3711063"/>
            <a:ext cx="3749780" cy="1780079"/>
            <a:chExt cx="987596" cy="468827"/>
          </a:xfrm>
        </p:grpSpPr>
        <p:sp>
          <p:nvSpPr>
            <p:cNvPr id="4" name="Freeform 4"/>
            <p:cNvSpPr/>
            <p:nvPr/>
          </p:nvSpPr>
          <p:spPr>
            <a:xfrm>
              <a:off x="0" y="0"/>
              <a:ext cx="987597" cy="468827"/>
            </a:xfrm>
            <a:custGeom>
              <a:rect l="l" t="t" r="r" b="b"/>
              <a:pathLst>
                <a:path w="987596" h="468827">
                  <a:moveTo>
                    <a:pt x="493798" y="0"/>
                  </a:moveTo>
                  <a:lnTo>
                    <a:pt x="541703" y="19235"/>
                  </a:lnTo>
                  <a:lnTo>
                    <a:pt x="597030" y="5122"/>
                  </a:lnTo>
                  <a:lnTo>
                    <a:pt x="635416" y="28639"/>
                  </a:lnTo>
                  <a:lnTo>
                    <a:pt x="695751" y="20266"/>
                  </a:lnTo>
                  <a:lnTo>
                    <a:pt x="722941" y="47037"/>
                  </a:lnTo>
                  <a:lnTo>
                    <a:pt x="785644" y="44769"/>
                  </a:lnTo>
                  <a:lnTo>
                    <a:pt x="800452" y="73624"/>
                  </a:lnTo>
                  <a:lnTo>
                    <a:pt x="862783" y="77560"/>
                  </a:lnTo>
                  <a:lnTo>
                    <a:pt x="864559" y="107238"/>
                  </a:lnTo>
                  <a:lnTo>
                    <a:pt x="923796" y="117207"/>
                  </a:lnTo>
                  <a:lnTo>
                    <a:pt x="912463" y="146410"/>
                  </a:lnTo>
                  <a:lnTo>
                    <a:pt x="966014" y="161976"/>
                  </a:lnTo>
                  <a:lnTo>
                    <a:pt x="942070" y="189429"/>
                  </a:lnTo>
                  <a:lnTo>
                    <a:pt x="987597" y="209911"/>
                  </a:lnTo>
                  <a:lnTo>
                    <a:pt x="952085" y="234414"/>
                  </a:lnTo>
                  <a:lnTo>
                    <a:pt x="987597" y="258916"/>
                  </a:lnTo>
                  <a:lnTo>
                    <a:pt x="942070" y="279398"/>
                  </a:lnTo>
                  <a:lnTo>
                    <a:pt x="966014" y="306851"/>
                  </a:lnTo>
                  <a:lnTo>
                    <a:pt x="912463" y="322417"/>
                  </a:lnTo>
                  <a:lnTo>
                    <a:pt x="923796" y="351620"/>
                  </a:lnTo>
                  <a:lnTo>
                    <a:pt x="864559" y="361589"/>
                  </a:lnTo>
                  <a:lnTo>
                    <a:pt x="862783" y="391267"/>
                  </a:lnTo>
                  <a:lnTo>
                    <a:pt x="800452" y="395203"/>
                  </a:lnTo>
                  <a:lnTo>
                    <a:pt x="785644" y="424058"/>
                  </a:lnTo>
                  <a:lnTo>
                    <a:pt x="722941" y="421790"/>
                  </a:lnTo>
                  <a:lnTo>
                    <a:pt x="695751" y="448562"/>
                  </a:lnTo>
                  <a:lnTo>
                    <a:pt x="635416" y="440188"/>
                  </a:lnTo>
                  <a:lnTo>
                    <a:pt x="597030" y="463705"/>
                  </a:lnTo>
                  <a:lnTo>
                    <a:pt x="541703" y="449592"/>
                  </a:lnTo>
                  <a:lnTo>
                    <a:pt x="493798" y="468827"/>
                  </a:lnTo>
                  <a:lnTo>
                    <a:pt x="445894" y="449592"/>
                  </a:lnTo>
                  <a:lnTo>
                    <a:pt x="390567" y="463705"/>
                  </a:lnTo>
                  <a:lnTo>
                    <a:pt x="352180" y="440188"/>
                  </a:lnTo>
                  <a:lnTo>
                    <a:pt x="291846" y="448562"/>
                  </a:lnTo>
                  <a:lnTo>
                    <a:pt x="264656" y="421790"/>
                  </a:lnTo>
                  <a:lnTo>
                    <a:pt x="201953" y="424058"/>
                  </a:lnTo>
                  <a:lnTo>
                    <a:pt x="187145" y="395203"/>
                  </a:lnTo>
                  <a:lnTo>
                    <a:pt x="124813" y="391267"/>
                  </a:lnTo>
                  <a:lnTo>
                    <a:pt x="123037" y="361589"/>
                  </a:lnTo>
                  <a:lnTo>
                    <a:pt x="63801" y="351620"/>
                  </a:lnTo>
                  <a:lnTo>
                    <a:pt x="75133" y="322417"/>
                  </a:lnTo>
                  <a:lnTo>
                    <a:pt x="21581" y="306851"/>
                  </a:lnTo>
                  <a:lnTo>
                    <a:pt x="45527" y="279398"/>
                  </a:lnTo>
                  <a:lnTo>
                    <a:pt x="0" y="258916"/>
                  </a:lnTo>
                  <a:lnTo>
                    <a:pt x="35512" y="234414"/>
                  </a:lnTo>
                  <a:lnTo>
                    <a:pt x="0" y="209911"/>
                  </a:lnTo>
                  <a:lnTo>
                    <a:pt x="45527" y="189429"/>
                  </a:lnTo>
                  <a:lnTo>
                    <a:pt x="21581" y="161976"/>
                  </a:lnTo>
                  <a:lnTo>
                    <a:pt x="75133" y="146410"/>
                  </a:lnTo>
                  <a:lnTo>
                    <a:pt x="63801" y="117207"/>
                  </a:lnTo>
                  <a:lnTo>
                    <a:pt x="123037" y="107238"/>
                  </a:lnTo>
                  <a:lnTo>
                    <a:pt x="124813" y="77560"/>
                  </a:lnTo>
                  <a:lnTo>
                    <a:pt x="187145" y="73624"/>
                  </a:lnTo>
                  <a:lnTo>
                    <a:pt x="201953" y="44769"/>
                  </a:lnTo>
                  <a:lnTo>
                    <a:pt x="264656" y="47037"/>
                  </a:lnTo>
                  <a:lnTo>
                    <a:pt x="291846" y="20266"/>
                  </a:lnTo>
                  <a:lnTo>
                    <a:pt x="352180" y="28639"/>
                  </a:lnTo>
                  <a:lnTo>
                    <a:pt x="390567" y="5122"/>
                  </a:lnTo>
                  <a:lnTo>
                    <a:pt x="445894" y="19235"/>
                  </a:lnTo>
                  <a:lnTo>
                    <a:pt x="493798" y="0"/>
                  </a:lnTo>
                  <a:close/>
                </a:path>
              </a:pathLst>
            </a:custGeom>
            <a:solidFill>
              <a:srgbClr val="545454"/>
            </a:solidFill>
          </p:spPr>
          <p:txBody>
            <a:bodyPr/>
            <a:lstStyle/>
            <a:p/>
          </p:txBody>
        </p:sp>
        <p:sp>
          <p:nvSpPr>
            <p:cNvPr id="5" name="TextBox 5"/>
            <p:cNvSpPr txBox="1"/>
            <p:nvPr/>
          </p:nvSpPr>
          <p:spPr>
            <a:xfrm>
              <a:off x="185174" y="40280"/>
              <a:ext cx="617248" cy="34064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794027" y="4037838"/>
            <a:ext cx="2699946" cy="1105662"/>
          </a:xfrm>
          <a:prstGeom prst="rect">
            <a:avLst/>
          </a:prstGeom>
        </p:spPr>
        <p:txBody>
          <a:bodyPr lIns="0" tIns="0" rIns="0" bIns="0" rtlCol="0" anchor="t">
            <a:spAutoFit/>
          </a:bodyPr>
          <a:lstStyle/>
          <a:p>
            <a:pPr algn="ctr">
              <a:lnSpc>
                <a:spcPts val="4284"/>
              </a:lnSpc>
            </a:pPr>
            <a:r>
              <a:rPr lang="en-US" sz="4200">
                <a:solidFill>
                  <a:srgbClr val="FFFFFF"/>
                </a:solidFill>
                <a:latin typeface="Barlow Medium"/>
              </a:rPr>
              <a:t>Europe: </a:t>
            </a:r>
          </a:p>
          <a:p>
            <a:pPr algn="ctr">
              <a:lnSpc>
                <a:spcPts val="4284"/>
              </a:lnSpc>
            </a:pPr>
            <a:r>
              <a:rPr lang="en-US" sz="4200">
                <a:solidFill>
                  <a:srgbClr val="FFFFFF"/>
                </a:solidFill>
                <a:latin typeface="Barlow Medium"/>
              </a:rPr>
              <a:t>45.87%</a:t>
            </a:r>
          </a:p>
        </p:txBody>
      </p:sp>
      <p:sp>
        <p:nvSpPr>
          <p:cNvPr id="7" name="TextBox 7"/>
          <p:cNvSpPr txBox="1"/>
          <p:nvPr/>
        </p:nvSpPr>
        <p:spPr>
          <a:xfrm>
            <a:off x="691083" y="728025"/>
            <a:ext cx="16905833" cy="748030"/>
          </a:xfrm>
          <a:prstGeom prst="rect">
            <a:avLst/>
          </a:prstGeom>
        </p:spPr>
        <p:txBody>
          <a:bodyPr lIns="0" tIns="0" rIns="0" bIns="0" rtlCol="0" anchor="t">
            <a:spAutoFit/>
          </a:bodyPr>
          <a:lstStyle/>
          <a:p>
            <a:pPr algn="ctr">
              <a:lnSpc>
                <a:spcPts val="6019"/>
              </a:lnSpc>
              <a:spcBef>
                <a:spcPct val="0"/>
              </a:spcBef>
            </a:pPr>
            <a:r>
              <a:rPr lang="en-US" sz="4299">
                <a:solidFill>
                  <a:srgbClr val="FFFFFF"/>
                </a:solidFill>
                <a:latin typeface="Barlow Medium"/>
              </a:rPr>
              <a:t>GLOBAL ONLINE FASHION RETAIL MARKET REVENUE SHARE FOR 2022</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48" b="-9148"/>
            </a:stretch>
          </a:blipFill>
        </p:spPr>
        <p:txBody>
          <a:bodyPr/>
          <a:lstStyle/>
          <a:p/>
        </p:txBody>
      </p:sp>
      <p:grpSp>
        <p:nvGrpSpPr>
          <p:cNvPr id="3" name="Group 3"/>
          <p:cNvGrpSpPr/>
          <p:nvPr/>
        </p:nvGrpSpPr>
        <p:grpSpPr>
          <a:xfrm>
            <a:off x="4812628" y="2438323"/>
            <a:ext cx="8662743" cy="2794548"/>
            <a:chExt cx="2281546" cy="736013"/>
          </a:xfrm>
        </p:grpSpPr>
        <p:sp>
          <p:nvSpPr>
            <p:cNvPr id="4" name="Freeform 4"/>
            <p:cNvSpPr/>
            <p:nvPr/>
          </p:nvSpPr>
          <p:spPr>
            <a:xfrm>
              <a:off x="0" y="0"/>
              <a:ext cx="2281546" cy="736013"/>
            </a:xfrm>
            <a:custGeom>
              <a:rect l="l" t="t" r="r" b="b"/>
              <a:pathLst>
                <a:path w="2281546" h="736013">
                  <a:moveTo>
                    <a:pt x="0" y="0"/>
                  </a:moveTo>
                  <a:lnTo>
                    <a:pt x="2281546" y="0"/>
                  </a:lnTo>
                  <a:lnTo>
                    <a:pt x="2281546" y="736013"/>
                  </a:lnTo>
                  <a:lnTo>
                    <a:pt x="0" y="736013"/>
                  </a:lnTo>
                  <a:close/>
                </a:path>
              </a:pathLst>
            </a:custGeom>
            <a:solidFill>
              <a:srgbClr val="FFFFFF"/>
            </a:solidFill>
          </p:spPr>
          <p:txBody>
            <a:bodyPr/>
            <a:lstStyle/>
            <a:p/>
          </p:txBody>
        </p:sp>
        <p:sp>
          <p:nvSpPr>
            <p:cNvPr id="5" name="TextBox 5"/>
            <p:cNvSpPr txBox="1"/>
            <p:nvPr/>
          </p:nvSpPr>
          <p:spPr>
            <a:xfrm>
              <a:off x="0" y="-38100"/>
              <a:ext cx="2281546" cy="774113"/>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5868651" y="2724858"/>
            <a:ext cx="6361076" cy="798754"/>
          </a:xfrm>
          <a:prstGeom prst="rect">
            <a:avLst/>
          </a:prstGeom>
        </p:spPr>
        <p:txBody>
          <a:bodyPr lIns="0" tIns="0" rIns="0" bIns="0" rtlCol="0" anchor="t">
            <a:spAutoFit/>
          </a:bodyPr>
          <a:lstStyle/>
          <a:p>
            <a:pPr algn="ctr">
              <a:lnSpc>
                <a:spcPts val="5641"/>
              </a:lnSpc>
            </a:pPr>
            <a:r>
              <a:rPr lang="en-US" sz="6879" spc="-495">
                <a:solidFill>
                  <a:srgbClr val="545454"/>
                </a:solidFill>
                <a:latin typeface="Montserrat"/>
              </a:rPr>
              <a:t>DRIVERS</a:t>
            </a:r>
          </a:p>
        </p:txBody>
      </p:sp>
      <p:sp>
        <p:nvSpPr>
          <p:cNvPr id="7" name="TextBox 7"/>
          <p:cNvSpPr txBox="1"/>
          <p:nvPr/>
        </p:nvSpPr>
        <p:spPr>
          <a:xfrm>
            <a:off x="5232009" y="3748643"/>
            <a:ext cx="7823982" cy="976630"/>
          </a:xfrm>
          <a:prstGeom prst="rect">
            <a:avLst/>
          </a:prstGeom>
        </p:spPr>
        <p:txBody>
          <a:bodyPr lIns="0" tIns="0" rIns="0" bIns="0" rtlCol="0" anchor="t">
            <a:spAutoFit/>
          </a:bodyPr>
          <a:lstStyle/>
          <a:p>
            <a:pPr>
              <a:lnSpc>
                <a:spcPts val="3920"/>
              </a:lnSpc>
              <a:spcBef>
                <a:spcPct val="0"/>
              </a:spcBef>
            </a:pPr>
            <a:r>
              <a:rPr lang="en-US" sz="2800" spc="89">
                <a:solidFill>
                  <a:srgbClr val="000000"/>
                </a:solidFill>
                <a:latin typeface="Barlow"/>
              </a:rPr>
              <a:t>Evolution in online shopping along with the emergence of technologies</a:t>
            </a:r>
          </a:p>
        </p:txBody>
      </p:sp>
      <p:grpSp>
        <p:nvGrpSpPr>
          <p:cNvPr id="8" name="Group 8"/>
          <p:cNvGrpSpPr/>
          <p:nvPr/>
        </p:nvGrpSpPr>
        <p:grpSpPr>
          <a:xfrm>
            <a:off x="4812628" y="5518621"/>
            <a:ext cx="8662743" cy="2794548"/>
            <a:chExt cx="2281546" cy="736013"/>
          </a:xfrm>
        </p:grpSpPr>
        <p:sp>
          <p:nvSpPr>
            <p:cNvPr id="9" name="Freeform 9"/>
            <p:cNvSpPr/>
            <p:nvPr/>
          </p:nvSpPr>
          <p:spPr>
            <a:xfrm>
              <a:off x="0" y="0"/>
              <a:ext cx="2281546" cy="736013"/>
            </a:xfrm>
            <a:custGeom>
              <a:rect l="l" t="t" r="r" b="b"/>
              <a:pathLst>
                <a:path w="2281546" h="736013">
                  <a:moveTo>
                    <a:pt x="0" y="0"/>
                  </a:moveTo>
                  <a:lnTo>
                    <a:pt x="2281546" y="0"/>
                  </a:lnTo>
                  <a:lnTo>
                    <a:pt x="2281546" y="736013"/>
                  </a:lnTo>
                  <a:lnTo>
                    <a:pt x="0" y="736013"/>
                  </a:lnTo>
                  <a:close/>
                </a:path>
              </a:pathLst>
            </a:custGeom>
            <a:solidFill>
              <a:srgbClr val="FFFFFF"/>
            </a:solidFill>
          </p:spPr>
          <p:txBody>
            <a:bodyPr/>
            <a:lstStyle/>
            <a:p/>
          </p:txBody>
        </p:sp>
        <p:sp>
          <p:nvSpPr>
            <p:cNvPr id="10" name="TextBox 10"/>
            <p:cNvSpPr txBox="1"/>
            <p:nvPr/>
          </p:nvSpPr>
          <p:spPr>
            <a:xfrm>
              <a:off x="0" y="-38100"/>
              <a:ext cx="2281546" cy="774113"/>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6089878" y="5933783"/>
            <a:ext cx="6361076" cy="798754"/>
          </a:xfrm>
          <a:prstGeom prst="rect">
            <a:avLst/>
          </a:prstGeom>
        </p:spPr>
        <p:txBody>
          <a:bodyPr lIns="0" tIns="0" rIns="0" bIns="0" rtlCol="0" anchor="t">
            <a:spAutoFit/>
          </a:bodyPr>
          <a:lstStyle/>
          <a:p>
            <a:pPr algn="ctr">
              <a:lnSpc>
                <a:spcPts val="5641"/>
              </a:lnSpc>
            </a:pPr>
            <a:r>
              <a:rPr lang="en-US" sz="6879" spc="-495">
                <a:solidFill>
                  <a:srgbClr val="545454"/>
                </a:solidFill>
                <a:latin typeface="Montserrat"/>
              </a:rPr>
              <a:t>RESTRAINTS</a:t>
            </a:r>
          </a:p>
        </p:txBody>
      </p:sp>
      <p:sp>
        <p:nvSpPr>
          <p:cNvPr id="12" name="TextBox 12"/>
          <p:cNvSpPr txBox="1"/>
          <p:nvPr/>
        </p:nvSpPr>
        <p:spPr>
          <a:xfrm>
            <a:off x="5232009" y="7046862"/>
            <a:ext cx="7823982" cy="986155"/>
          </a:xfrm>
          <a:prstGeom prst="rect">
            <a:avLst/>
          </a:prstGeom>
        </p:spPr>
        <p:txBody>
          <a:bodyPr lIns="0" tIns="0" rIns="0" bIns="0" rtlCol="0" anchor="t">
            <a:spAutoFit/>
          </a:bodyPr>
          <a:lstStyle/>
          <a:p>
            <a:pPr>
              <a:lnSpc>
                <a:spcPts val="3919"/>
              </a:lnSpc>
              <a:spcBef>
                <a:spcPct val="0"/>
              </a:spcBef>
            </a:pPr>
            <a:r>
              <a:rPr lang="en-US" sz="2799" spc="89">
                <a:solidFill>
                  <a:srgbClr val="000000"/>
                </a:solidFill>
                <a:latin typeface="Barlow"/>
              </a:rPr>
              <a:t>Lack of close examination and frauds in online shopping</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460848" y="2510118"/>
            <a:ext cx="12630456" cy="6056860"/>
            <a:chExt cx="3326540" cy="1595222"/>
          </a:xfrm>
        </p:grpSpPr>
        <p:sp>
          <p:nvSpPr>
            <p:cNvPr id="4" name="Freeform 4"/>
            <p:cNvSpPr/>
            <p:nvPr/>
          </p:nvSpPr>
          <p:spPr>
            <a:xfrm>
              <a:off x="0" y="0"/>
              <a:ext cx="3326540" cy="1595222"/>
            </a:xfrm>
            <a:custGeom>
              <a:rect l="l" t="t" r="r" b="b"/>
              <a:pathLst>
                <a:path w="3326540" h="1595222">
                  <a:moveTo>
                    <a:pt x="0" y="0"/>
                  </a:moveTo>
                  <a:lnTo>
                    <a:pt x="3326540" y="0"/>
                  </a:lnTo>
                  <a:lnTo>
                    <a:pt x="3326540" y="1595222"/>
                  </a:lnTo>
                  <a:lnTo>
                    <a:pt x="0" y="1595222"/>
                  </a:lnTo>
                  <a:close/>
                </a:path>
              </a:pathLst>
            </a:custGeom>
            <a:solidFill>
              <a:srgbClr val="FFFFFF"/>
            </a:solidFill>
          </p:spPr>
          <p:txBody>
            <a:bodyPr/>
            <a:lstStyle/>
            <a:p/>
          </p:txBody>
        </p:sp>
        <p:sp>
          <p:nvSpPr>
            <p:cNvPr id="5" name="TextBox 5"/>
            <p:cNvSpPr txBox="1"/>
            <p:nvPr/>
          </p:nvSpPr>
          <p:spPr>
            <a:xfrm>
              <a:off x="0" y="-47625"/>
              <a:ext cx="3326540" cy="164284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41687" y="2863986"/>
            <a:ext cx="10580187" cy="832114"/>
          </a:xfrm>
          <a:prstGeom prst="rect">
            <a:avLst/>
          </a:prstGeom>
        </p:spPr>
        <p:txBody>
          <a:bodyPr lIns="0" tIns="0" rIns="0" bIns="0" rtlCol="0" anchor="t">
            <a:spAutoFit/>
          </a:bodyPr>
          <a:lstStyle/>
          <a:p>
            <a:pPr algn="ctr">
              <a:lnSpc>
                <a:spcPts val="5884"/>
              </a:lnSpc>
            </a:pPr>
            <a:r>
              <a:rPr lang="en-US" sz="7176" spc="-516">
                <a:solidFill>
                  <a:srgbClr val="545454"/>
                </a:solidFill>
                <a:latin typeface="Barlow"/>
              </a:rPr>
              <a:t>Author's Perspective</a:t>
            </a:r>
          </a:p>
        </p:txBody>
      </p:sp>
      <p:sp>
        <p:nvSpPr>
          <p:cNvPr id="7" name="TextBox 7"/>
          <p:cNvSpPr txBox="1"/>
          <p:nvPr/>
        </p:nvSpPr>
        <p:spPr>
          <a:xfrm>
            <a:off x="3745168" y="4125763"/>
            <a:ext cx="12061817" cy="860424"/>
          </a:xfrm>
          <a:prstGeom prst="rect">
            <a:avLst/>
          </a:prstGeom>
        </p:spPr>
        <p:txBody>
          <a:bodyPr lIns="0" tIns="0" rIns="0" bIns="0" rtlCol="0" anchor="t">
            <a:spAutoFit/>
          </a:bodyPr>
          <a:lstStyle/>
          <a:p>
            <a:pPr marL="539756" lvl="1" indent="-269878">
              <a:lnSpc>
                <a:spcPts val="3500"/>
              </a:lnSpc>
              <a:buFont typeface="Arial"/>
              <a:buChar char="•"/>
            </a:pPr>
            <a:r>
              <a:rPr lang="en-US" sz="2500">
                <a:solidFill>
                  <a:srgbClr val="000000"/>
                </a:solidFill>
                <a:latin typeface="Barlow Medium"/>
              </a:rPr>
              <a:t>Online shopping saves time and it also avoids the pressure of sales representatives who enforced customers to buy products in physical stores.  </a:t>
            </a:r>
          </a:p>
        </p:txBody>
      </p:sp>
      <p:sp>
        <p:nvSpPr>
          <p:cNvPr id="8" name="TextBox 8"/>
          <p:cNvSpPr txBox="1"/>
          <p:nvPr/>
        </p:nvSpPr>
        <p:spPr>
          <a:xfrm>
            <a:off x="3745168" y="5220666"/>
            <a:ext cx="12061817" cy="13081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000000"/>
                </a:solidFill>
                <a:latin typeface="Barlow Medium"/>
              </a:rPr>
              <a:t>Customers are rapidly shifting from traditional desktops to smartphones, as consumers are becoming increasingly reliant on their smartphones to fulfil their every need which is giving momentum to the online fashion industry.</a:t>
            </a:r>
          </a:p>
        </p:txBody>
      </p:sp>
      <p:sp>
        <p:nvSpPr>
          <p:cNvPr id="9" name="TextBox 9"/>
          <p:cNvSpPr txBox="1"/>
          <p:nvPr/>
        </p:nvSpPr>
        <p:spPr>
          <a:xfrm>
            <a:off x="3745168" y="6766891"/>
            <a:ext cx="12172430" cy="86995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000000"/>
                </a:solidFill>
                <a:latin typeface="Barlow Medium"/>
              </a:rPr>
              <a:t>The increasing number of working women and their spending capacity on apparel is the major factor to drive the online fashion retail market growth</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262" r="-8237"/>
            </a:stretch>
          </a:blipFill>
        </p:spPr>
        <p:txBody>
          <a:bodyPr/>
          <a:lstStyle/>
          <a:p/>
        </p:txBody>
      </p:sp>
      <p:sp>
        <p:nvSpPr>
          <p:cNvPr id="3" name="Freeform 3"/>
          <p:cNvSpPr/>
          <p:nvPr/>
        </p:nvSpPr>
        <p:spPr>
          <a:xfrm>
            <a:off x="8041708" y="3310664"/>
            <a:ext cx="4617072" cy="1133501"/>
          </a:xfrm>
          <a:custGeom>
            <a:rect l="l" t="t" r="r" b="b"/>
            <a:pathLst>
              <a:path w="4617072" h="1133501">
                <a:moveTo>
                  <a:pt x="0" y="0"/>
                </a:moveTo>
                <a:lnTo>
                  <a:pt x="4617072" y="0"/>
                </a:lnTo>
                <a:lnTo>
                  <a:pt x="4617072" y="1133501"/>
                </a:lnTo>
                <a:lnTo>
                  <a:pt x="0" y="1133501"/>
                </a:lnTo>
                <a:lnTo>
                  <a:pt x="0" y="0"/>
                </a:lnTo>
                <a:close/>
              </a:path>
            </a:pathLst>
          </a:custGeom>
          <a:blipFill>
            <a:blip r:embed="rId3"/>
            <a:stretch>
              <a:fillRect t="-64326" b="-64795"/>
            </a:stretch>
          </a:blipFill>
        </p:spPr>
        <p:txBody>
          <a:bodyPr/>
          <a:lstStyle/>
          <a:p/>
        </p:txBody>
      </p:sp>
      <p:sp>
        <p:nvSpPr>
          <p:cNvPr id="4" name="Freeform 4"/>
          <p:cNvSpPr/>
          <p:nvPr/>
        </p:nvSpPr>
        <p:spPr>
          <a:xfrm>
            <a:off x="13321376" y="3310664"/>
            <a:ext cx="3977534" cy="1200516"/>
          </a:xfrm>
          <a:custGeom>
            <a:rect l="l" t="t" r="r" b="b"/>
            <a:pathLst>
              <a:path w="3977534" h="1200516">
                <a:moveTo>
                  <a:pt x="0" y="0"/>
                </a:moveTo>
                <a:lnTo>
                  <a:pt x="3977535" y="0"/>
                </a:lnTo>
                <a:lnTo>
                  <a:pt x="3977535" y="1200516"/>
                </a:lnTo>
                <a:lnTo>
                  <a:pt x="0" y="1200516"/>
                </a:lnTo>
                <a:lnTo>
                  <a:pt x="0" y="0"/>
                </a:lnTo>
                <a:close/>
              </a:path>
            </a:pathLst>
          </a:custGeom>
          <a:blipFill>
            <a:blip r:embed="rId4"/>
            <a:stretch>
              <a:fillRect/>
            </a:stretch>
          </a:blipFill>
        </p:spPr>
        <p:txBody>
          <a:bodyPr/>
          <a:lstStyle/>
          <a:p/>
        </p:txBody>
      </p:sp>
      <p:sp>
        <p:nvSpPr>
          <p:cNvPr id="5" name="Freeform 5"/>
          <p:cNvSpPr/>
          <p:nvPr/>
        </p:nvSpPr>
        <p:spPr>
          <a:xfrm>
            <a:off x="8531567" y="5001283"/>
            <a:ext cx="2892740" cy="1157096"/>
          </a:xfrm>
          <a:custGeom>
            <a:rect l="l" t="t" r="r" b="b"/>
            <a:pathLst>
              <a:path w="2892740" h="1157096">
                <a:moveTo>
                  <a:pt x="0" y="0"/>
                </a:moveTo>
                <a:lnTo>
                  <a:pt x="2892741" y="0"/>
                </a:lnTo>
                <a:lnTo>
                  <a:pt x="2892741" y="1157096"/>
                </a:lnTo>
                <a:lnTo>
                  <a:pt x="0" y="1157096"/>
                </a:lnTo>
                <a:lnTo>
                  <a:pt x="0" y="0"/>
                </a:lnTo>
                <a:close/>
              </a:path>
            </a:pathLst>
          </a:custGeom>
          <a:blipFill>
            <a:blip r:embed="rId5"/>
            <a:stretch>
              <a:fillRect/>
            </a:stretch>
          </a:blipFill>
        </p:spPr>
        <p:txBody>
          <a:bodyPr/>
          <a:lstStyle/>
          <a:p/>
        </p:txBody>
      </p:sp>
      <p:sp>
        <p:nvSpPr>
          <p:cNvPr id="6" name="Freeform 6"/>
          <p:cNvSpPr/>
          <p:nvPr/>
        </p:nvSpPr>
        <p:spPr>
          <a:xfrm>
            <a:off x="13321376" y="4793337"/>
            <a:ext cx="4234969" cy="1572989"/>
          </a:xfrm>
          <a:custGeom>
            <a:rect l="l" t="t" r="r" b="b"/>
            <a:pathLst>
              <a:path w="4234969" h="1572989">
                <a:moveTo>
                  <a:pt x="0" y="0"/>
                </a:moveTo>
                <a:lnTo>
                  <a:pt x="4234969" y="0"/>
                </a:lnTo>
                <a:lnTo>
                  <a:pt x="4234969" y="1572988"/>
                </a:lnTo>
                <a:lnTo>
                  <a:pt x="0" y="1572988"/>
                </a:lnTo>
                <a:lnTo>
                  <a:pt x="0" y="0"/>
                </a:lnTo>
                <a:close/>
              </a:path>
            </a:pathLst>
          </a:custGeom>
          <a:blipFill>
            <a:blip r:embed="rId6"/>
            <a:stretch>
              <a:fillRect/>
            </a:stretch>
          </a:blipFill>
        </p:spPr>
        <p:txBody>
          <a:bodyPr/>
          <a:lstStyle/>
          <a:p/>
        </p:txBody>
      </p:sp>
      <p:sp>
        <p:nvSpPr>
          <p:cNvPr id="7" name="Freeform 7"/>
          <p:cNvSpPr/>
          <p:nvPr/>
        </p:nvSpPr>
        <p:spPr>
          <a:xfrm>
            <a:off x="8652915" y="6818689"/>
            <a:ext cx="2886177" cy="1623474"/>
          </a:xfrm>
          <a:custGeom>
            <a:rect l="l" t="t" r="r" b="b"/>
            <a:pathLst>
              <a:path w="2886177" h="1623474">
                <a:moveTo>
                  <a:pt x="0" y="0"/>
                </a:moveTo>
                <a:lnTo>
                  <a:pt x="2886176" y="0"/>
                </a:lnTo>
                <a:lnTo>
                  <a:pt x="2886176" y="1623474"/>
                </a:lnTo>
                <a:lnTo>
                  <a:pt x="0" y="1623474"/>
                </a:lnTo>
                <a:lnTo>
                  <a:pt x="0" y="0"/>
                </a:lnTo>
                <a:close/>
              </a:path>
            </a:pathLst>
          </a:custGeom>
          <a:blipFill>
            <a:blip r:embed="rId7"/>
            <a:stretch>
              <a:fillRect/>
            </a:stretch>
          </a:blipFill>
        </p:spPr>
        <p:txBody>
          <a:bodyPr/>
          <a:lstStyle/>
          <a:p/>
        </p:txBody>
      </p:sp>
      <p:sp>
        <p:nvSpPr>
          <p:cNvPr id="8" name="Freeform 8"/>
          <p:cNvSpPr/>
          <p:nvPr/>
        </p:nvSpPr>
        <p:spPr>
          <a:xfrm>
            <a:off x="10913030" y="8559012"/>
            <a:ext cx="4816692" cy="1727988"/>
          </a:xfrm>
          <a:custGeom>
            <a:rect l="l" t="t" r="r" b="b"/>
            <a:pathLst>
              <a:path w="4816692" h="1727988">
                <a:moveTo>
                  <a:pt x="0" y="0"/>
                </a:moveTo>
                <a:lnTo>
                  <a:pt x="4816692" y="0"/>
                </a:lnTo>
                <a:lnTo>
                  <a:pt x="4816692" y="1727988"/>
                </a:lnTo>
                <a:lnTo>
                  <a:pt x="0" y="1727988"/>
                </a:lnTo>
                <a:lnTo>
                  <a:pt x="0" y="0"/>
                </a:lnTo>
                <a:close/>
              </a:path>
            </a:pathLst>
          </a:custGeom>
          <a:blipFill>
            <a:blip r:embed="rId8"/>
            <a:stretch>
              <a:fillRect/>
            </a:stretch>
          </a:blipFill>
        </p:spPr>
        <p:txBody>
          <a:bodyPr/>
          <a:lstStyle/>
          <a:p/>
        </p:txBody>
      </p:sp>
      <p:sp>
        <p:nvSpPr>
          <p:cNvPr id="9" name="Freeform 9"/>
          <p:cNvSpPr/>
          <p:nvPr/>
        </p:nvSpPr>
        <p:spPr>
          <a:xfrm>
            <a:off x="14069195" y="6981771"/>
            <a:ext cx="3190104" cy="1297309"/>
          </a:xfrm>
          <a:custGeom>
            <a:rect l="l" t="t" r="r" b="b"/>
            <a:pathLst>
              <a:path w="3190104" h="1297309">
                <a:moveTo>
                  <a:pt x="0" y="0"/>
                </a:moveTo>
                <a:lnTo>
                  <a:pt x="3190104" y="0"/>
                </a:lnTo>
                <a:lnTo>
                  <a:pt x="3190104" y="1297309"/>
                </a:lnTo>
                <a:lnTo>
                  <a:pt x="0" y="1297309"/>
                </a:lnTo>
                <a:lnTo>
                  <a:pt x="0" y="0"/>
                </a:lnTo>
                <a:close/>
              </a:path>
            </a:pathLst>
          </a:custGeom>
          <a:blipFill>
            <a:blip r:embed="rId9"/>
            <a:stretch>
              <a:fillRect/>
            </a:stretch>
          </a:blipFill>
        </p:spPr>
        <p:txBody>
          <a:bodyPr/>
          <a:lstStyle/>
          <a:p/>
        </p:txBody>
      </p:sp>
      <p:sp>
        <p:nvSpPr>
          <p:cNvPr id="10" name="TextBox 10"/>
          <p:cNvSpPr txBox="1"/>
          <p:nvPr/>
        </p:nvSpPr>
        <p:spPr>
          <a:xfrm>
            <a:off x="8652915" y="999686"/>
            <a:ext cx="7593462" cy="1020150"/>
          </a:xfrm>
          <a:prstGeom prst="rect">
            <a:avLst/>
          </a:prstGeom>
        </p:spPr>
        <p:txBody>
          <a:bodyPr lIns="0" tIns="0" rIns="0" bIns="0" rtlCol="0" anchor="t">
            <a:spAutoFit/>
          </a:bodyPr>
          <a:lstStyle/>
          <a:p>
            <a:pPr algn="ctr">
              <a:lnSpc>
                <a:spcPts val="7538"/>
              </a:lnSpc>
            </a:pPr>
            <a:r>
              <a:rPr lang="en-US" sz="7538">
                <a:solidFill>
                  <a:srgbClr val="545454"/>
                </a:solidFill>
                <a:latin typeface="Belleza Bold"/>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7635" r="-17635"/>
            </a:stretch>
          </a:blipFill>
        </p:spPr>
        <p:txBody>
          <a:bodyPr/>
          <a:lstStyle/>
          <a:p/>
        </p:txBody>
      </p:sp>
      <p:sp>
        <p:nvSpPr>
          <p:cNvPr id="3" name="TextBox 3"/>
          <p:cNvSpPr txBox="1"/>
          <p:nvPr/>
        </p:nvSpPr>
        <p:spPr>
          <a:xfrm>
            <a:off x="5241388" y="936297"/>
            <a:ext cx="7107823" cy="409016"/>
          </a:xfrm>
          <a:prstGeom prst="rect">
            <a:avLst/>
          </a:prstGeom>
        </p:spPr>
        <p:txBody>
          <a:bodyPr lIns="0" tIns="0" rIns="0" bIns="0" rtlCol="0" anchor="t">
            <a:spAutoFit/>
          </a:bodyPr>
          <a:lstStyle/>
          <a:p>
            <a:pPr algn="ctr">
              <a:lnSpc>
                <a:spcPts val="2979"/>
              </a:lnSpc>
            </a:pPr>
            <a:r>
              <a:rPr lang="en-US" sz="3135">
                <a:solidFill>
                  <a:srgbClr val="000000"/>
                </a:solidFill>
                <a:latin typeface="Georgia Pro Bold"/>
              </a:rPr>
              <a:t>For Full Report</a:t>
            </a:r>
          </a:p>
        </p:txBody>
      </p:sp>
      <p:sp>
        <p:nvSpPr>
          <p:cNvPr id="4" name="TextBox 4"/>
          <p:cNvSpPr txBox="1"/>
          <p:nvPr/>
        </p:nvSpPr>
        <p:spPr>
          <a:xfrm>
            <a:off x="4104941" y="955067"/>
            <a:ext cx="9637654" cy="1403205"/>
          </a:xfrm>
          <a:prstGeom prst="rect">
            <a:avLst/>
          </a:prstGeom>
        </p:spPr>
        <p:txBody>
          <a:bodyPr lIns="0" tIns="0" rIns="0" bIns="0" rtlCol="0" anchor="t">
            <a:spAutoFit/>
          </a:bodyPr>
          <a:lstStyle/>
          <a:p>
            <a:pPr algn="ctr">
              <a:lnSpc>
                <a:spcPts val="11544"/>
              </a:lnSpc>
            </a:pPr>
            <a:r>
              <a:rPr lang="en-US" sz="8246">
                <a:solidFill>
                  <a:srgbClr val="000000"/>
                </a:solidFill>
                <a:latin typeface="Canva Sans Bold"/>
              </a:rPr>
              <a:t>Contact us</a:t>
            </a:r>
          </a:p>
        </p:txBody>
      </p:sp>
      <p:sp>
        <p:nvSpPr>
          <p:cNvPr id="5" name="Freeform 5"/>
          <p:cNvSpPr/>
          <p:nvPr/>
        </p:nvSpPr>
        <p:spPr>
          <a:xfrm>
            <a:off x="7362692" y="2358272"/>
            <a:ext cx="2865214" cy="1821859"/>
          </a:xfrm>
          <a:custGeom>
            <a:rect l="l" t="t" r="r" b="b"/>
            <a:pathLst>
              <a:path w="2865214" h="1821859">
                <a:moveTo>
                  <a:pt x="0" y="0"/>
                </a:moveTo>
                <a:lnTo>
                  <a:pt x="2865214" y="0"/>
                </a:lnTo>
                <a:lnTo>
                  <a:pt x="2865214" y="1821859"/>
                </a:lnTo>
                <a:lnTo>
                  <a:pt x="0" y="1821859"/>
                </a:lnTo>
                <a:lnTo>
                  <a:pt x="0" y="0"/>
                </a:lnTo>
                <a:close/>
              </a:path>
            </a:pathLst>
          </a:custGeom>
          <a:blipFill>
            <a:blip r:embed="rId3"/>
            <a:stretch>
              <a:fillRect/>
            </a:stretch>
          </a:blipFill>
        </p:spPr>
        <p:txBody>
          <a:bodyPr/>
          <a:lstStyle/>
          <a:p/>
        </p:txBody>
      </p:sp>
      <p:sp>
        <p:nvSpPr>
          <p:cNvPr id="6" name="TextBox 6"/>
          <p:cNvSpPr txBox="1"/>
          <p:nvPr/>
        </p:nvSpPr>
        <p:spPr>
          <a:xfrm>
            <a:off x="630335" y="4046781"/>
            <a:ext cx="17027330" cy="1128150"/>
          </a:xfrm>
          <a:prstGeom prst="rect">
            <a:avLst/>
          </a:prstGeom>
        </p:spPr>
        <p:txBody>
          <a:bodyPr lIns="0" tIns="0" rIns="0" bIns="0" rtlCol="0" anchor="t">
            <a:spAutoFit/>
          </a:bodyPr>
          <a:lstStyle/>
          <a:p>
            <a:pPr algn="ctr">
              <a:lnSpc>
                <a:spcPts val="9191"/>
              </a:lnSpc>
              <a:spcBef>
                <a:spcPct val="0"/>
              </a:spcBef>
            </a:pPr>
            <a:r>
              <a:rPr lang="en-US" sz="6565">
                <a:solidFill>
                  <a:srgbClr val="000000"/>
                </a:solidFill>
                <a:latin typeface="Lato Bold"/>
              </a:rPr>
              <a:t>COGNITIVE MARKET RESEARCH</a:t>
            </a:r>
          </a:p>
        </p:txBody>
      </p:sp>
      <p:sp>
        <p:nvSpPr>
          <p:cNvPr id="7" name="TextBox 7"/>
          <p:cNvSpPr txBox="1"/>
          <p:nvPr/>
        </p:nvSpPr>
        <p:spPr>
          <a:xfrm>
            <a:off x="4375245" y="5324672"/>
            <a:ext cx="8853714" cy="1001612"/>
          </a:xfrm>
          <a:prstGeom prst="rect">
            <a:avLst/>
          </a:prstGeom>
        </p:spPr>
        <p:txBody>
          <a:bodyPr lIns="0" tIns="0" rIns="0" bIns="0" rtlCol="0" anchor="t">
            <a:spAutoFit/>
          </a:bodyPr>
          <a:lstStyle/>
          <a:p>
            <a:pPr algn="ctr">
              <a:lnSpc>
                <a:spcPts val="4070"/>
              </a:lnSpc>
              <a:spcBef>
                <a:spcPct val="0"/>
              </a:spcBef>
            </a:pPr>
            <a:r>
              <a:rPr lang="en-US" sz="2907" spc="290">
                <a:solidFill>
                  <a:srgbClr val="000000"/>
                </a:solidFill>
                <a:latin typeface="Lato"/>
              </a:rPr>
              <a:t>Tel: +1 312-376-8303 | +44 020-8123-0732</a:t>
            </a:r>
          </a:p>
          <a:p>
            <a:pPr algn="ctr">
              <a:lnSpc>
                <a:spcPts val="4070"/>
              </a:lnSpc>
              <a:spcBef>
                <a:spcPct val="0"/>
              </a:spcBef>
            </a:pPr>
            <a:r>
              <a:rPr lang="en-US" sz="2907" spc="290">
                <a:solidFill>
                  <a:srgbClr val="000000"/>
                </a:solidFill>
                <a:latin typeface="Lato"/>
              </a:rPr>
              <a:t>India: (+91) 983-496-8611</a:t>
            </a:r>
          </a:p>
        </p:txBody>
      </p:sp>
      <p:sp>
        <p:nvSpPr>
          <p:cNvPr id="8" name="TextBox 8"/>
          <p:cNvSpPr txBox="1"/>
          <p:nvPr/>
        </p:nvSpPr>
        <p:spPr>
          <a:xfrm>
            <a:off x="2676543" y="6476025"/>
            <a:ext cx="12251117" cy="492276"/>
          </a:xfrm>
          <a:prstGeom prst="rect">
            <a:avLst/>
          </a:prstGeom>
        </p:spPr>
        <p:txBody>
          <a:bodyPr lIns="0" tIns="0" rIns="0" bIns="0" rtlCol="0" anchor="t">
            <a:spAutoFit/>
          </a:bodyPr>
          <a:lstStyle/>
          <a:p>
            <a:pPr algn="ctr">
              <a:lnSpc>
                <a:spcPts val="4064"/>
              </a:lnSpc>
            </a:pPr>
            <a:r>
              <a:rPr lang="en-US" sz="2903" spc="296">
                <a:solidFill>
                  <a:srgbClr val="000000"/>
                </a:solidFill>
                <a:latin typeface="Lato"/>
              </a:rPr>
              <a:t>sales@cognitivemarketresearch.com</a:t>
            </a:r>
          </a:p>
        </p:txBody>
      </p:sp>
      <p:sp>
        <p:nvSpPr>
          <p:cNvPr id="9" name="TextBox 9"/>
          <p:cNvSpPr txBox="1"/>
          <p:nvPr/>
        </p:nvSpPr>
        <p:spPr>
          <a:xfrm>
            <a:off x="1623458" y="7169795"/>
            <a:ext cx="14600620" cy="634536"/>
          </a:xfrm>
          <a:prstGeom prst="rect">
            <a:avLst/>
          </a:prstGeom>
        </p:spPr>
        <p:txBody>
          <a:bodyPr lIns="0" tIns="0" rIns="0" bIns="0" rtlCol="0" anchor="t">
            <a:spAutoFit/>
          </a:bodyPr>
          <a:lstStyle/>
          <a:p>
            <a:pPr algn="ctr">
              <a:lnSpc>
                <a:spcPts val="5285"/>
              </a:lnSpc>
              <a:spcBef>
                <a:spcPct val="0"/>
              </a:spcBef>
            </a:pPr>
            <a:r>
              <a:rPr lang="en-US" sz="3775" spc="377">
                <a:solidFill>
                  <a:srgbClr val="000000"/>
                </a:solidFill>
                <a:latin typeface="Lato"/>
              </a:rPr>
              <a:t>Access the Full Report : </a:t>
            </a:r>
            <a:r>
              <a:rPr lang="en-US" sz="3775" u="sng" spc="377">
                <a:solidFill>
                  <a:srgbClr val="000000"/>
                </a:solidFill>
                <a:latin typeface="Lato"/>
                <a:hlinkClick r:id="rId4" tooltip="https://www.cognitivemarketresearch.com/online-fashion-retail-market-report"/>
              </a:rPr>
              <a:t>https://shorturl.at/eilE1</a:t>
            </a:r>
          </a:p>
        </p:txBody>
      </p:sp>
      <p:sp>
        <p:nvSpPr>
          <p:cNvPr id="10" name="TextBox 10"/>
          <p:cNvSpPr txBox="1"/>
          <p:nvPr/>
        </p:nvSpPr>
        <p:spPr>
          <a:xfrm>
            <a:off x="4375245" y="9474125"/>
            <a:ext cx="8507676" cy="627284"/>
          </a:xfrm>
          <a:prstGeom prst="rect">
            <a:avLst/>
          </a:prstGeom>
        </p:spPr>
        <p:txBody>
          <a:bodyPr lIns="0" tIns="0" rIns="0" bIns="0" rtlCol="0" anchor="t">
            <a:spAutoFit/>
          </a:bodyPr>
          <a:lstStyle/>
          <a:p>
            <a:pPr algn="ctr">
              <a:lnSpc>
                <a:spcPts val="2449"/>
              </a:lnSpc>
            </a:pPr>
            <a:r>
              <a:rPr lang="en-US" sz="2333" spc="233">
                <a:solidFill>
                  <a:srgbClr val="000000"/>
                </a:solidFill>
                <a:latin typeface="Lato"/>
              </a:rPr>
              <a:t>Please visit our website:</a:t>
            </a:r>
          </a:p>
          <a:p>
            <a:pPr algn="ctr">
              <a:lnSpc>
                <a:spcPts val="2449"/>
              </a:lnSpc>
            </a:pPr>
            <a:r>
              <a:rPr lang="en-US" sz="2333" u="sng" spc="23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Online Fashion Retail  Market Report</dc:title>
  <cp:lastModifiedBy>decipher market</cp:lastModifiedBy>
  <cp:revision>2</cp:revision>
  <dcterms:created xsi:type="dcterms:W3CDTF">2006-08-16T00:00:00Z</dcterms:created>
  <dcterms:modified xsi:type="dcterms:W3CDTF">2024-02-26T11:11:15Z</dcterms:modified>
</cp:coreProperties>
</file>