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emkype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sp>
        <p:nvSpPr>
          <p:cNvPr id="3" name="TextBox 3"/>
          <p:cNvSpPr txBox="1"/>
          <p:nvPr/>
        </p:nvSpPr>
        <p:spPr>
          <a:xfrm>
            <a:off x="575219" y="9331653"/>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405814" y="3186113"/>
            <a:ext cx="10719385" cy="3539430"/>
          </a:xfrm>
          <a:prstGeom prst="rect">
            <a:avLst/>
          </a:prstGeom>
        </p:spPr>
        <p:txBody>
          <a:bodyPr wrap="square" lIns="0" tIns="0" rIns="0" bIns="0" rtlCol="0" anchor="t">
            <a:spAutoFit/>
          </a:bodyPr>
          <a:lstStyle/>
          <a:p>
            <a:pPr>
              <a:lnSpc>
                <a:spcPts val="6929"/>
              </a:lnSpc>
            </a:pPr>
            <a:r>
              <a:rPr lang="en-US" sz="6599">
                <a:solidFill>
                  <a:srgbClr val="000000"/>
                </a:solidFill>
                <a:latin typeface="Canva Sans"/>
              </a:rPr>
              <a:t>GLOBAL </a:t>
            </a:r>
          </a:p>
          <a:p>
            <a:pPr>
              <a:lnSpc>
                <a:spcPts val="6929"/>
              </a:lnSpc>
            </a:pPr>
            <a:r>
              <a:rPr lang="en-US" sz="6599">
                <a:solidFill>
                  <a:srgbClr val="000000"/>
                </a:solidFill>
                <a:latin typeface="Canva Sans"/>
              </a:rPr>
              <a:t>OKRA SEEDS</a:t>
            </a:r>
          </a:p>
          <a:p>
            <a:pPr>
              <a:lnSpc>
                <a:spcPts val="6929"/>
              </a:lnSpc>
            </a:pPr>
            <a:r>
              <a:rPr lang="en-US" sz="6599">
                <a:solidFill>
                  <a:srgbClr val="000000"/>
                </a:solidFill>
                <a:latin typeface="Canva Sans"/>
              </a:rPr>
              <a:t>MARKET REPORT </a:t>
            </a:r>
          </a:p>
          <a:p>
            <a:pPr>
              <a:lnSpc>
                <a:spcPts val="6929"/>
              </a:lnSpc>
            </a:pPr>
            <a:r>
              <a:rPr lang="en-US" sz="6599">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028700" y="1510417"/>
            <a:ext cx="16236544" cy="8172090"/>
            <a:chExt cx="4276291" cy="2152320"/>
          </a:xfrm>
        </p:grpSpPr>
        <p:sp>
          <p:nvSpPr>
            <p:cNvPr id="4" name="Freeform 4"/>
            <p:cNvSpPr/>
            <p:nvPr/>
          </p:nvSpPr>
          <p:spPr>
            <a:xfrm>
              <a:off x="0" y="0"/>
              <a:ext cx="4276291" cy="2152320"/>
            </a:xfrm>
            <a:custGeom>
              <a:rect l="l" t="t" r="r" b="b"/>
              <a:pathLst>
                <a:path w="4276291" h="2152320">
                  <a:moveTo>
                    <a:pt x="0" y="0"/>
                  </a:moveTo>
                  <a:lnTo>
                    <a:pt x="4276291" y="0"/>
                  </a:lnTo>
                  <a:lnTo>
                    <a:pt x="4276291" y="2152320"/>
                  </a:lnTo>
                  <a:lnTo>
                    <a:pt x="0" y="2152320"/>
                  </a:lnTo>
                  <a:close/>
                </a:path>
              </a:pathLst>
            </a:custGeom>
            <a:solidFill>
              <a:srgbClr val="000000">
                <a:alpha val="64706"/>
              </a:srgbClr>
            </a:solidFill>
          </p:spPr>
          <p:txBody>
            <a:bodyPr/>
            <a:lstStyle/>
            <a:p/>
          </p:txBody>
        </p:sp>
        <p:sp>
          <p:nvSpPr>
            <p:cNvPr id="5" name="TextBox 5"/>
            <p:cNvSpPr txBox="1"/>
            <p:nvPr/>
          </p:nvSpPr>
          <p:spPr>
            <a:xfrm>
              <a:off x="0" y="-47625"/>
              <a:ext cx="4276291" cy="2199945"/>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3134510"/>
            <a:ext cx="15421953" cy="59201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manufacturing, marketing, and distribution of seeds generated from the okra plant (Abelmoschus esculentus) are all included in the market for okra seeds. The main reasons okra seeds are grown are for their nutritional and culinary worth and possible medical uses. Because of its rich vitamin, mineral, and antioxidant content, okra seeds are becoming a more popular component for health-conscious cooking. Okra seeds are also utilized in traditional medicine due to their supposed advantages in treating ailments like diabetes, high cholesterol, and digestive problems. The demand for natural and organic products by consumers, dietary trends prioritizing plant-based foods, and agricultural practices and policies in important producing countries are some variables that impact the okra seed market. With more people becoming aware of the health benefits of okra seeds, the market is anticipated to increase and accommodate a wider range of customer preferences and uses.</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2024- 2031</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10.80%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a:t>
            </a:r>
          </a:p>
        </p:txBody>
      </p:sp>
      <p:sp>
        <p:nvSpPr>
          <p:cNvPr id="24" name="TextBox 24"/>
          <p:cNvSpPr txBox="1"/>
          <p:nvPr/>
        </p:nvSpPr>
        <p:spPr>
          <a:xfrm>
            <a:off x="2807011" y="370711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215.8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042" y="2399191"/>
            <a:ext cx="6732594" cy="3070758"/>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00000"/>
            </a:solidFill>
          </p:spPr>
          <p:txBody>
            <a:bodyPr/>
            <a:lstStyle/>
            <a:p/>
          </p:txBody>
        </p:sp>
      </p:grpSp>
      <p:grpSp>
        <p:nvGrpSpPr>
          <p:cNvPr id="8" name="Group 8"/>
          <p:cNvGrpSpPr/>
          <p:nvPr/>
        </p:nvGrpSpPr>
        <p:grpSpPr>
          <a:xfrm rot="5400000">
            <a:off x="1329507" y="2036969"/>
            <a:ext cx="859001" cy="36634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1555406" y="4298218"/>
            <a:ext cx="6732594" cy="3070758"/>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8B634A"/>
            </a:solidFill>
          </p:spPr>
          <p:txBody>
            <a:bodyPr/>
            <a:lstStyle/>
            <a:p/>
          </p:txBody>
        </p:sp>
      </p:grpSp>
      <p:grpSp>
        <p:nvGrpSpPr>
          <p:cNvPr id="12" name="Group 12"/>
          <p:cNvGrpSpPr/>
          <p:nvPr/>
        </p:nvGrpSpPr>
        <p:grpSpPr>
          <a:xfrm rot="5400000">
            <a:off x="10627871" y="3935995"/>
            <a:ext cx="859001" cy="36634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550235" y="2917804"/>
            <a:ext cx="5444408" cy="1835151"/>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Hybrid</a:t>
            </a:r>
          </a:p>
          <a:p>
            <a:pPr marL="755641" lvl="1" indent="-377820">
              <a:lnSpc>
                <a:spcPts val="4899"/>
              </a:lnSpc>
              <a:buFont typeface="Arial"/>
              <a:buChar char="•"/>
            </a:pPr>
            <a:r>
              <a:rPr lang="en-US" sz="3499">
                <a:solidFill>
                  <a:srgbClr val="FFFFFF"/>
                </a:solidFill>
                <a:latin typeface="Montserrat"/>
              </a:rPr>
              <a:t>Open-Pollinated Varieties</a:t>
            </a:r>
          </a:p>
        </p:txBody>
      </p:sp>
      <p:sp>
        <p:nvSpPr>
          <p:cNvPr id="16" name="TextBox 16"/>
          <p:cNvSpPr txBox="1"/>
          <p:nvPr/>
        </p:nvSpPr>
        <p:spPr>
          <a:xfrm>
            <a:off x="183825" y="3692400"/>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Trait Segment </a:t>
            </a:r>
          </a:p>
        </p:txBody>
      </p:sp>
      <p:sp>
        <p:nvSpPr>
          <p:cNvPr id="17" name="TextBox 17"/>
          <p:cNvSpPr txBox="1"/>
          <p:nvPr/>
        </p:nvSpPr>
        <p:spPr>
          <a:xfrm>
            <a:off x="9439557" y="5596933"/>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Form Segment </a:t>
            </a:r>
          </a:p>
        </p:txBody>
      </p:sp>
      <p:sp>
        <p:nvSpPr>
          <p:cNvPr id="18" name="TextBox 18"/>
          <p:cNvSpPr txBox="1"/>
          <p:nvPr/>
        </p:nvSpPr>
        <p:spPr>
          <a:xfrm>
            <a:off x="13127245" y="5192247"/>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Conventional</a:t>
            </a:r>
          </a:p>
          <a:p>
            <a:pPr marL="755649" lvl="1" indent="-377824">
              <a:lnSpc>
                <a:spcPts val="4899"/>
              </a:lnSpc>
              <a:buFont typeface="Arial"/>
              <a:buChar char="•"/>
            </a:pPr>
            <a:r>
              <a:rPr lang="en-US" sz="3499">
                <a:solidFill>
                  <a:srgbClr val="FFFFFF"/>
                </a:solidFill>
                <a:latin typeface="Montserrat"/>
              </a:rPr>
              <a:t>Organic</a:t>
            </a:r>
          </a:p>
        </p:txBody>
      </p:sp>
      <p:grpSp>
        <p:nvGrpSpPr>
          <p:cNvPr id="19" name="Group 19"/>
          <p:cNvGrpSpPr/>
          <p:nvPr/>
        </p:nvGrpSpPr>
        <p:grpSpPr>
          <a:xfrm>
            <a:off x="2216521" y="5980674"/>
            <a:ext cx="6732594" cy="3070758"/>
            <a:chExt cx="8061861" cy="3677041"/>
          </a:xfrm>
        </p:grpSpPr>
        <p:sp>
          <p:nvSpPr>
            <p:cNvPr id="20" name="Freeform 20"/>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6B5936"/>
            </a:solidFill>
          </p:spPr>
          <p:txBody>
            <a:bodyPr/>
            <a:lstStyle/>
            <a:p/>
          </p:txBody>
        </p:sp>
      </p:grpSp>
      <p:grpSp>
        <p:nvGrpSpPr>
          <p:cNvPr id="21" name="Group 21"/>
          <p:cNvGrpSpPr/>
          <p:nvPr/>
        </p:nvGrpSpPr>
        <p:grpSpPr>
          <a:xfrm rot="5400000">
            <a:off x="1288986" y="5618451"/>
            <a:ext cx="859001" cy="3663497"/>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327013" y="6418063"/>
            <a:ext cx="5444408" cy="1835151"/>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Food</a:t>
            </a:r>
          </a:p>
          <a:p>
            <a:pPr marL="755641" lvl="1" indent="-377820">
              <a:lnSpc>
                <a:spcPts val="4899"/>
              </a:lnSpc>
              <a:buFont typeface="Arial"/>
              <a:buChar char="•"/>
            </a:pPr>
            <a:r>
              <a:rPr lang="en-US" sz="3499">
                <a:solidFill>
                  <a:srgbClr val="FFFFFF"/>
                </a:solidFill>
                <a:latin typeface="Montserrat"/>
              </a:rPr>
              <a:t>Agricultural Planting</a:t>
            </a:r>
          </a:p>
          <a:p>
            <a:pPr marL="755641" lvl="1" indent="-377820">
              <a:lnSpc>
                <a:spcPts val="4899"/>
              </a:lnSpc>
              <a:buFont typeface="Arial"/>
              <a:buChar char="•"/>
            </a:pPr>
            <a:r>
              <a:rPr lang="en-US" sz="3499">
                <a:solidFill>
                  <a:srgbClr val="FFFFFF"/>
                </a:solidFill>
                <a:latin typeface="Montserrat"/>
              </a:rPr>
              <a:t>Pharmaceuticals</a:t>
            </a:r>
          </a:p>
        </p:txBody>
      </p:sp>
      <p:sp>
        <p:nvSpPr>
          <p:cNvPr id="24" name="TextBox 24"/>
          <p:cNvSpPr txBox="1"/>
          <p:nvPr/>
        </p:nvSpPr>
        <p:spPr>
          <a:xfrm>
            <a:off x="146893" y="7037906"/>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Okra Seeds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9562C"/>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9562C"/>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9562C"/>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05597" y="2237413"/>
            <a:ext cx="7170183"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Growth of Organic Farming to Propel Market Growth</a:t>
            </a:r>
          </a:p>
        </p:txBody>
      </p:sp>
      <p:sp>
        <p:nvSpPr>
          <p:cNvPr id="18" name="TextBox 18"/>
          <p:cNvSpPr txBox="1"/>
          <p:nvPr/>
        </p:nvSpPr>
        <p:spPr>
          <a:xfrm>
            <a:off x="6633590" y="6039885"/>
            <a:ext cx="7071007"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Lack of Storage and Processing Facilities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60000"/>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26098"/>
            <a:ext cx="15547206" cy="55499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Okra Seeds market will expand significantly by 10.80% CAGR between 2024 to 2031.</a:t>
            </a:r>
          </a:p>
          <a:p>
            <a:pPr marL="755647" lvl="1" indent="-377824">
              <a:lnSpc>
                <a:spcPts val="4899"/>
              </a:lnSpc>
              <a:buFont typeface="Arial"/>
              <a:buChar char="•"/>
            </a:pPr>
            <a:r>
              <a:rPr lang="en-US" sz="3499">
                <a:solidFill>
                  <a:srgbClr val="FFFFFF"/>
                </a:solidFill>
                <a:latin typeface="Montserrat"/>
              </a:rPr>
              <a:t>Control towers are integrating technologies like AI, machine learning, and IoT to enable automated decision-making and provide deeper insights.</a:t>
            </a:r>
          </a:p>
          <a:p>
            <a:pPr marL="755647" lvl="1" indent="-377824">
              <a:lnSpc>
                <a:spcPts val="4899"/>
              </a:lnSpc>
              <a:buFont typeface="Arial"/>
              <a:buChar char="•"/>
            </a:pPr>
            <a:r>
              <a:rPr lang="en-US" sz="3499">
                <a:solidFill>
                  <a:srgbClr val="FFFFFF"/>
                </a:solidFill>
                <a:latin typeface="Montserrat"/>
              </a:rPr>
              <a:t>The market is expanding as more companies realize the advantages of control towers and invest in their implementation.</a:t>
            </a:r>
          </a:p>
          <a:p>
            <a:pPr marL="755647" lvl="1" indent="-377824">
              <a:lnSpc>
                <a:spcPts val="4899"/>
              </a:lnSpc>
              <a:buFont typeface="Arial"/>
              <a:buChar char="•"/>
            </a:pPr>
            <a:r>
              <a:rPr lang="en-US" sz="3499">
                <a:solidFill>
                  <a:srgbClr val="FFFFFF"/>
                </a:solidFill>
                <a:latin typeface="Montserrat"/>
              </a:rPr>
              <a:t>The Food held the highest Okra Seeds market revenue share in 2024.</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268596" y="5946192"/>
            <a:ext cx="12316254" cy="4340808"/>
          </a:xfrm>
          <a:custGeom>
            <a:rect l="l" t="t" r="r" b="b"/>
            <a:pathLst>
              <a:path w="12316254" h="4340808">
                <a:moveTo>
                  <a:pt x="0" y="0"/>
                </a:moveTo>
                <a:lnTo>
                  <a:pt x="12316254" y="0"/>
                </a:lnTo>
                <a:lnTo>
                  <a:pt x="12316254" y="4340808"/>
                </a:lnTo>
                <a:lnTo>
                  <a:pt x="0" y="4340808"/>
                </a:lnTo>
                <a:lnTo>
                  <a:pt x="0" y="0"/>
                </a:lnTo>
                <a:close/>
              </a:path>
            </a:pathLst>
          </a:custGeom>
          <a:blipFill>
            <a:blip r:embed="rId2"/>
            <a:stretch>
              <a:fillRect l="-1830" t="-12222" r="-2745" b="-19629"/>
            </a:stretch>
          </a:blipFill>
        </p:spPr>
        <p:txBody>
          <a:bodyPr/>
          <a:lstStyle/>
          <a:p/>
        </p:txBody>
      </p:sp>
      <p:sp>
        <p:nvSpPr>
          <p:cNvPr id="3" name="Freeform 3"/>
          <p:cNvSpPr/>
          <p:nvPr/>
        </p:nvSpPr>
        <p:spPr>
          <a:xfrm>
            <a:off x="378654" y="1922223"/>
            <a:ext cx="2731167" cy="2731167"/>
          </a:xfrm>
          <a:custGeom>
            <a:rect l="l" t="t" r="r" b="b"/>
            <a:pathLst>
              <a:path w="2731167" h="2731167">
                <a:moveTo>
                  <a:pt x="0" y="0"/>
                </a:moveTo>
                <a:lnTo>
                  <a:pt x="2731166" y="0"/>
                </a:lnTo>
                <a:lnTo>
                  <a:pt x="2731166" y="2731166"/>
                </a:lnTo>
                <a:lnTo>
                  <a:pt x="0" y="2731166"/>
                </a:lnTo>
                <a:lnTo>
                  <a:pt x="0" y="0"/>
                </a:lnTo>
                <a:close/>
              </a:path>
            </a:pathLst>
          </a:custGeom>
          <a:blipFill>
            <a:blip r:embed="rId3"/>
            <a:stretch>
              <a:fillRect/>
            </a:stretch>
          </a:blipFill>
        </p:spPr>
        <p:txBody>
          <a:bodyPr/>
          <a:lstStyle/>
          <a:p/>
        </p:txBody>
      </p:sp>
      <p:sp>
        <p:nvSpPr>
          <p:cNvPr id="4" name="Freeform 4"/>
          <p:cNvSpPr/>
          <p:nvPr/>
        </p:nvSpPr>
        <p:spPr>
          <a:xfrm>
            <a:off x="3681320" y="2144409"/>
            <a:ext cx="5214375" cy="1559967"/>
          </a:xfrm>
          <a:custGeom>
            <a:rect l="l" t="t" r="r" b="b"/>
            <a:pathLst>
              <a:path w="5214375" h="1559967">
                <a:moveTo>
                  <a:pt x="0" y="0"/>
                </a:moveTo>
                <a:lnTo>
                  <a:pt x="5214376" y="0"/>
                </a:lnTo>
                <a:lnTo>
                  <a:pt x="5214376" y="1559967"/>
                </a:lnTo>
                <a:lnTo>
                  <a:pt x="0" y="1559967"/>
                </a:lnTo>
                <a:lnTo>
                  <a:pt x="0" y="0"/>
                </a:lnTo>
                <a:close/>
              </a:path>
            </a:pathLst>
          </a:custGeom>
          <a:blipFill>
            <a:blip r:embed="rId4"/>
            <a:stretch>
              <a:fillRect/>
            </a:stretch>
          </a:blipFill>
        </p:spPr>
        <p:txBody>
          <a:bodyPr/>
          <a:lstStyle/>
          <a:p/>
        </p:txBody>
      </p:sp>
      <p:sp>
        <p:nvSpPr>
          <p:cNvPr id="5" name="Freeform 5"/>
          <p:cNvSpPr/>
          <p:nvPr/>
        </p:nvSpPr>
        <p:spPr>
          <a:xfrm>
            <a:off x="9467196" y="1922223"/>
            <a:ext cx="3774216" cy="2007562"/>
          </a:xfrm>
          <a:custGeom>
            <a:rect l="l" t="t" r="r" b="b"/>
            <a:pathLst>
              <a:path w="3774216" h="2007562">
                <a:moveTo>
                  <a:pt x="0" y="0"/>
                </a:moveTo>
                <a:lnTo>
                  <a:pt x="3774216" y="0"/>
                </a:lnTo>
                <a:lnTo>
                  <a:pt x="3774216" y="2007562"/>
                </a:lnTo>
                <a:lnTo>
                  <a:pt x="0" y="2007562"/>
                </a:lnTo>
                <a:lnTo>
                  <a:pt x="0" y="0"/>
                </a:lnTo>
                <a:close/>
              </a:path>
            </a:pathLst>
          </a:custGeom>
          <a:blipFill>
            <a:blip r:embed="rId5"/>
            <a:stretch>
              <a:fillRect/>
            </a:stretch>
          </a:blipFill>
        </p:spPr>
        <p:txBody>
          <a:bodyPr/>
          <a:lstStyle/>
          <a:p/>
        </p:txBody>
      </p:sp>
      <p:sp>
        <p:nvSpPr>
          <p:cNvPr id="6" name="Freeform 6"/>
          <p:cNvSpPr/>
          <p:nvPr/>
        </p:nvSpPr>
        <p:spPr>
          <a:xfrm>
            <a:off x="13541956" y="2423641"/>
            <a:ext cx="4547535" cy="1280734"/>
          </a:xfrm>
          <a:custGeom>
            <a:rect l="l" t="t" r="r" b="b"/>
            <a:pathLst>
              <a:path w="4547535" h="1280734">
                <a:moveTo>
                  <a:pt x="0" y="0"/>
                </a:moveTo>
                <a:lnTo>
                  <a:pt x="4547536" y="0"/>
                </a:lnTo>
                <a:lnTo>
                  <a:pt x="4547536" y="1280735"/>
                </a:lnTo>
                <a:lnTo>
                  <a:pt x="0" y="1280735"/>
                </a:lnTo>
                <a:lnTo>
                  <a:pt x="0" y="0"/>
                </a:lnTo>
                <a:close/>
              </a:path>
            </a:pathLst>
          </a:custGeom>
          <a:blipFill>
            <a:blip r:embed="rId6"/>
            <a:stretch>
              <a:fillRect/>
            </a:stretch>
          </a:blipFill>
        </p:spPr>
        <p:txBody>
          <a:bodyPr/>
          <a:lstStyle/>
          <a:p/>
        </p:txBody>
      </p:sp>
      <p:sp>
        <p:nvSpPr>
          <p:cNvPr id="7" name="Freeform 7"/>
          <p:cNvSpPr/>
          <p:nvPr/>
        </p:nvSpPr>
        <p:spPr>
          <a:xfrm>
            <a:off x="11923338" y="8391181"/>
            <a:ext cx="5900824" cy="1723997"/>
          </a:xfrm>
          <a:custGeom>
            <a:rect l="l" t="t" r="r" b="b"/>
            <a:pathLst>
              <a:path w="5900824" h="1723997">
                <a:moveTo>
                  <a:pt x="0" y="0"/>
                </a:moveTo>
                <a:lnTo>
                  <a:pt x="5900824" y="0"/>
                </a:lnTo>
                <a:lnTo>
                  <a:pt x="5900824" y="1723997"/>
                </a:lnTo>
                <a:lnTo>
                  <a:pt x="0" y="1723997"/>
                </a:lnTo>
                <a:lnTo>
                  <a:pt x="0" y="0"/>
                </a:lnTo>
                <a:close/>
              </a:path>
            </a:pathLst>
          </a:custGeom>
          <a:blipFill>
            <a:blip r:embed="rId7"/>
            <a:stretch>
              <a:fillRect t="-18816" b="-17665"/>
            </a:stretch>
          </a:blipFill>
        </p:spPr>
        <p:txBody>
          <a:bodyPr/>
          <a:lstStyle/>
          <a:p/>
        </p:txBody>
      </p:sp>
      <p:sp>
        <p:nvSpPr>
          <p:cNvPr id="8" name="Freeform 8"/>
          <p:cNvSpPr/>
          <p:nvPr/>
        </p:nvSpPr>
        <p:spPr>
          <a:xfrm>
            <a:off x="7953284" y="3929785"/>
            <a:ext cx="3596677" cy="1907329"/>
          </a:xfrm>
          <a:custGeom>
            <a:rect l="l" t="t" r="r" b="b"/>
            <a:pathLst>
              <a:path w="3596677" h="1907329">
                <a:moveTo>
                  <a:pt x="0" y="0"/>
                </a:moveTo>
                <a:lnTo>
                  <a:pt x="3596677" y="0"/>
                </a:lnTo>
                <a:lnTo>
                  <a:pt x="3596677" y="1907328"/>
                </a:lnTo>
                <a:lnTo>
                  <a:pt x="0" y="1907328"/>
                </a:lnTo>
                <a:lnTo>
                  <a:pt x="0" y="0"/>
                </a:lnTo>
                <a:close/>
              </a:path>
            </a:pathLst>
          </a:custGeom>
          <a:blipFill>
            <a:blip r:embed="rId8"/>
            <a:stretch>
              <a:fillRect/>
            </a:stretch>
          </a:blipFill>
        </p:spPr>
        <p:txBody>
          <a:bodyPr/>
          <a:lstStyle/>
          <a:p/>
        </p:txBody>
      </p:sp>
      <p:sp>
        <p:nvSpPr>
          <p:cNvPr id="9" name="Freeform 9"/>
          <p:cNvSpPr/>
          <p:nvPr/>
        </p:nvSpPr>
        <p:spPr>
          <a:xfrm>
            <a:off x="12812148" y="4085470"/>
            <a:ext cx="4123205" cy="2188709"/>
          </a:xfrm>
          <a:custGeom>
            <a:rect l="l" t="t" r="r" b="b"/>
            <a:pathLst>
              <a:path w="4123204" h="2188709">
                <a:moveTo>
                  <a:pt x="0" y="0"/>
                </a:moveTo>
                <a:lnTo>
                  <a:pt x="4123205" y="0"/>
                </a:lnTo>
                <a:lnTo>
                  <a:pt x="4123205" y="2188709"/>
                </a:lnTo>
                <a:lnTo>
                  <a:pt x="0" y="2188709"/>
                </a:lnTo>
                <a:lnTo>
                  <a:pt x="0" y="0"/>
                </a:lnTo>
                <a:close/>
              </a:path>
            </a:pathLst>
          </a:custGeom>
          <a:blipFill>
            <a:blip r:embed="rId9"/>
            <a:stretch>
              <a:fillRect/>
            </a:stretch>
          </a:blipFill>
        </p:spPr>
        <p:txBody>
          <a:bodyPr/>
          <a:lstStyle/>
          <a:p/>
        </p:txBody>
      </p:sp>
      <p:sp>
        <p:nvSpPr>
          <p:cNvPr id="10" name="Freeform 10"/>
          <p:cNvSpPr/>
          <p:nvPr/>
        </p:nvSpPr>
        <p:spPr>
          <a:xfrm>
            <a:off x="12047658" y="6655179"/>
            <a:ext cx="5211642" cy="1593535"/>
          </a:xfrm>
          <a:custGeom>
            <a:rect l="l" t="t" r="r" b="b"/>
            <a:pathLst>
              <a:path w="5211642" h="1593535">
                <a:moveTo>
                  <a:pt x="0" y="0"/>
                </a:moveTo>
                <a:lnTo>
                  <a:pt x="5211642" y="0"/>
                </a:lnTo>
                <a:lnTo>
                  <a:pt x="5211642" y="1593535"/>
                </a:lnTo>
                <a:lnTo>
                  <a:pt x="0" y="1593535"/>
                </a:lnTo>
                <a:lnTo>
                  <a:pt x="0" y="0"/>
                </a:lnTo>
                <a:close/>
              </a:path>
            </a:pathLst>
          </a:custGeom>
          <a:blipFill>
            <a:blip r:embed="rId10"/>
            <a:stretch>
              <a:fillRect/>
            </a:stretch>
          </a:blipFill>
        </p:spPr>
        <p:txBody>
          <a:bodyPr/>
          <a:lstStyle/>
          <a:p/>
        </p:txBody>
      </p:sp>
      <p:sp>
        <p:nvSpPr>
          <p:cNvPr id="11" name="Freeform 11"/>
          <p:cNvSpPr/>
          <p:nvPr/>
        </p:nvSpPr>
        <p:spPr>
          <a:xfrm>
            <a:off x="4378822" y="3765490"/>
            <a:ext cx="2307637" cy="2235919"/>
          </a:xfrm>
          <a:custGeom>
            <a:rect l="l" t="t" r="r" b="b"/>
            <a:pathLst>
              <a:path w="2307637" h="2235919">
                <a:moveTo>
                  <a:pt x="0" y="0"/>
                </a:moveTo>
                <a:lnTo>
                  <a:pt x="2307637" y="0"/>
                </a:lnTo>
                <a:lnTo>
                  <a:pt x="2307637" y="2235918"/>
                </a:lnTo>
                <a:lnTo>
                  <a:pt x="0" y="2235918"/>
                </a:lnTo>
                <a:lnTo>
                  <a:pt x="0" y="0"/>
                </a:lnTo>
                <a:close/>
              </a:path>
            </a:pathLst>
          </a:custGeom>
          <a:blipFill>
            <a:blip r:embed="rId11"/>
            <a:stretch>
              <a:fillRect/>
            </a:stretch>
          </a:blipFill>
        </p:spPr>
        <p:txBody>
          <a:bodyPr/>
          <a:lstStyle/>
          <a:p/>
        </p:txBody>
      </p:sp>
      <p:sp>
        <p:nvSpPr>
          <p:cNvPr id="12" name="TextBox 12"/>
          <p:cNvSpPr txBox="1"/>
          <p:nvPr/>
        </p:nvSpPr>
        <p:spPr>
          <a:xfrm>
            <a:off x="590142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emkyper"/>
              </a:rPr>
              <a:t>https://tinyurl.com/3emkyper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Okra Seeds Market Report 2024</dc:title>
  <cp:lastModifiedBy>decipher market</cp:lastModifiedBy>
  <cp:revision>2</cp:revision>
  <dcterms:created xsi:type="dcterms:W3CDTF">2006-08-16T00:00:00Z</dcterms:created>
  <dcterms:modified xsi:type="dcterms:W3CDTF">2024-04-15T10:35:00Z</dcterms:modified>
</cp:coreProperties>
</file>