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0000800000000000000" charset="0"/>
      <p:regular r:id="rId21"/>
    </p:embeddedFont>
    <p:embeddedFont>
      <p:font typeface="Montserrat Classic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Bold" panose="00000800000000000000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11" Type="http://schemas.openxmlformats.org/officeDocument/2006/relationships/image" Target="../media/image17.jpeg" /><Relationship Id="rId12" Type="http://schemas.openxmlformats.org/officeDocument/2006/relationships/image" Target="../media/image18.jpeg" /><Relationship Id="rId13" Type="http://schemas.openxmlformats.org/officeDocument/2006/relationships/image" Target="../media/image19.jpeg" /><Relationship Id="rId14" Type="http://schemas.openxmlformats.org/officeDocument/2006/relationships/image" Target="../media/image20.jpeg" /><Relationship Id="rId15" Type="http://schemas.openxmlformats.org/officeDocument/2006/relationships/image" Target="../media/image21.jpeg" /><Relationship Id="rId16" Type="http://schemas.openxmlformats.org/officeDocument/2006/relationships/image" Target="../media/image22.jpeg" /><Relationship Id="rId17" Type="http://schemas.openxmlformats.org/officeDocument/2006/relationships/image" Target="../media/image23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hyperlink" Target="https://tinyurl.com/n88mhu22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019420" y="2247034"/>
            <a:ext cx="14249160" cy="5792932"/>
            <a:chExt cx="5198132" cy="21132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98132" cy="2113277"/>
            </a:xfrm>
            <a:custGeom>
              <a:rect l="l" t="t" r="r" b="b"/>
              <a:pathLst>
                <a:path w="5198132" h="2113277">
                  <a:moveTo>
                    <a:pt x="0" y="0"/>
                  </a:moveTo>
                  <a:lnTo>
                    <a:pt x="5198132" y="0"/>
                  </a:lnTo>
                  <a:lnTo>
                    <a:pt x="5198132" y="2113277"/>
                  </a:lnTo>
                  <a:lnTo>
                    <a:pt x="0" y="2113277"/>
                  </a:lnTo>
                  <a:close/>
                </a:path>
              </a:pathLst>
            </a:custGeom>
            <a:solidFill>
              <a:srgbClr val="5AA9DC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357124" y="2951348"/>
            <a:ext cx="13573751" cy="4546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88"/>
              </a:lnSpc>
            </a:pPr>
            <a:r>
              <a:rPr lang="en-US" sz="8800">
                <a:solidFill>
                  <a:srgbClr val="FFFFFF"/>
                </a:solidFill>
                <a:latin typeface="Barlow"/>
              </a:rPr>
              <a:t>GLOBAL </a:t>
            </a:r>
          </a:p>
          <a:p>
            <a:pPr>
              <a:lnSpc>
                <a:spcPts val="8888"/>
              </a:lnSpc>
            </a:pPr>
            <a:r>
              <a:rPr lang="en-US" sz="8800">
                <a:solidFill>
                  <a:srgbClr val="FFFFFF"/>
                </a:solidFill>
                <a:latin typeface="Barlow"/>
              </a:rPr>
              <a:t>OFFSHORE SOFTWARE DEVELOPMENT </a:t>
            </a:r>
          </a:p>
          <a:p>
            <a:pPr>
              <a:lnSpc>
                <a:spcPts val="8888"/>
              </a:lnSpc>
            </a:pPr>
            <a:r>
              <a:rPr lang="en-US" sz="8800">
                <a:solidFill>
                  <a:srgbClr val="FFFFFF"/>
                </a:solidFill>
                <a:latin typeface="Barlow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34192" y="9392283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210541" y="2163194"/>
            <a:ext cx="15866918" cy="6610044"/>
            <a:chExt cx="4083157" cy="17010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83157" cy="1701014"/>
            </a:xfrm>
            <a:custGeom>
              <a:rect l="l" t="t" r="r" b="b"/>
              <a:pathLst>
                <a:path w="4083157" h="1701014">
                  <a:moveTo>
                    <a:pt x="24884" y="0"/>
                  </a:moveTo>
                  <a:lnTo>
                    <a:pt x="4058272" y="0"/>
                  </a:lnTo>
                  <a:cubicBezTo>
                    <a:pt x="4072016" y="0"/>
                    <a:pt x="4083157" y="11141"/>
                    <a:pt x="4083157" y="24884"/>
                  </a:cubicBezTo>
                  <a:lnTo>
                    <a:pt x="4083157" y="1676129"/>
                  </a:lnTo>
                  <a:cubicBezTo>
                    <a:pt x="4083157" y="1689872"/>
                    <a:pt x="4072016" y="1701014"/>
                    <a:pt x="4058272" y="1701014"/>
                  </a:cubicBezTo>
                  <a:lnTo>
                    <a:pt x="24884" y="1701014"/>
                  </a:lnTo>
                  <a:cubicBezTo>
                    <a:pt x="18285" y="1701014"/>
                    <a:pt x="11955" y="1698392"/>
                    <a:pt x="7288" y="1693725"/>
                  </a:cubicBezTo>
                  <a:cubicBezTo>
                    <a:pt x="2622" y="1689059"/>
                    <a:pt x="0" y="1682729"/>
                    <a:pt x="0" y="1676129"/>
                  </a:cubicBezTo>
                  <a:lnTo>
                    <a:pt x="0" y="24884"/>
                  </a:lnTo>
                  <a:cubicBezTo>
                    <a:pt x="0" y="18285"/>
                    <a:pt x="2622" y="11955"/>
                    <a:pt x="7288" y="7288"/>
                  </a:cubicBezTo>
                  <a:cubicBezTo>
                    <a:pt x="11955" y="2622"/>
                    <a:pt x="18285" y="0"/>
                    <a:pt x="24884" y="0"/>
                  </a:cubicBezTo>
                  <a:close/>
                </a:path>
              </a:pathLst>
            </a:custGeom>
            <a:solidFill>
              <a:srgbClr val="184974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83157" cy="1739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12139" y="2569761"/>
            <a:ext cx="7929589" cy="92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8"/>
              </a:lnSpc>
            </a:pPr>
            <a:r>
              <a:rPr lang="en-US" sz="6652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6408" y="3583999"/>
            <a:ext cx="15367256" cy="490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Canva Sans"/>
              </a:rPr>
              <a:t>Offshore software development is a process in which companies hire software developers located in a foreign country and their service helps the organization in resolving challenges faced in the business. The offshore software development indicates that company of providers is located in a foreign country are away from their location facing different time zone difference.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79268" y="2413847"/>
            <a:ext cx="7360783" cy="222847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AA9DC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82279" y="2687653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7" y="0"/>
                </a:lnTo>
                <a:lnTo>
                  <a:pt x="1797887" y="1795640"/>
                </a:lnTo>
                <a:lnTo>
                  <a:pt x="0" y="1795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40362" y="2615795"/>
            <a:ext cx="1771409" cy="177140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9268" y="7367534"/>
            <a:ext cx="7360783" cy="2228471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AA9DC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82279" y="7641340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7" y="0"/>
                </a:lnTo>
                <a:lnTo>
                  <a:pt x="1797887" y="1795639"/>
                </a:lnTo>
                <a:lnTo>
                  <a:pt x="0" y="1795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640362" y="7569482"/>
            <a:ext cx="1771409" cy="1771409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79268" y="4890128"/>
            <a:ext cx="7360783" cy="2228471"/>
            <a:chExt cx="860407" cy="2604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5178" y="0"/>
                  </a:moveTo>
                  <a:lnTo>
                    <a:pt x="755229" y="0"/>
                  </a:lnTo>
                  <a:cubicBezTo>
                    <a:pt x="813318" y="0"/>
                    <a:pt x="860407" y="47090"/>
                    <a:pt x="860407" y="105178"/>
                  </a:cubicBezTo>
                  <a:lnTo>
                    <a:pt x="860407" y="155310"/>
                  </a:lnTo>
                  <a:cubicBezTo>
                    <a:pt x="860407" y="213398"/>
                    <a:pt x="813318" y="260488"/>
                    <a:pt x="755229" y="260488"/>
                  </a:cubicBezTo>
                  <a:lnTo>
                    <a:pt x="105178" y="260488"/>
                  </a:lnTo>
                  <a:cubicBezTo>
                    <a:pt x="47090" y="260488"/>
                    <a:pt x="0" y="213398"/>
                    <a:pt x="0" y="155310"/>
                  </a:cubicBezTo>
                  <a:lnTo>
                    <a:pt x="0" y="105178"/>
                  </a:lnTo>
                  <a:cubicBezTo>
                    <a:pt x="0" y="47090"/>
                    <a:pt x="47090" y="0"/>
                    <a:pt x="105178" y="0"/>
                  </a:cubicBezTo>
                  <a:close/>
                </a:path>
              </a:pathLst>
            </a:custGeom>
            <a:solidFill>
              <a:srgbClr val="5AA9DC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682279" y="5163934"/>
            <a:ext cx="1797887" cy="1795640"/>
          </a:xfrm>
          <a:custGeom>
            <a:rect l="l" t="t" r="r" b="b"/>
            <a:pathLst>
              <a:path w="1797887" h="1795640">
                <a:moveTo>
                  <a:pt x="0" y="0"/>
                </a:moveTo>
                <a:lnTo>
                  <a:pt x="1797887" y="0"/>
                </a:lnTo>
                <a:lnTo>
                  <a:pt x="1797887" y="1795639"/>
                </a:lnTo>
                <a:lnTo>
                  <a:pt x="0" y="1795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1" name="Group 21"/>
          <p:cNvGrpSpPr/>
          <p:nvPr/>
        </p:nvGrpSpPr>
        <p:grpSpPr>
          <a:xfrm>
            <a:off x="640362" y="5092076"/>
            <a:ext cx="1771409" cy="1771409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77249" y="3106148"/>
            <a:ext cx="1297634" cy="68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1">
                <a:solidFill>
                  <a:srgbClr val="48ABFF"/>
                </a:solidFill>
                <a:latin typeface="Poppins Bold"/>
              </a:rPr>
              <a:t>2022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7249" y="7987420"/>
            <a:ext cx="1297634" cy="122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6"/>
              </a:lnSpc>
            </a:pPr>
            <a:r>
              <a:rPr lang="en-US" sz="3821">
                <a:solidFill>
                  <a:srgbClr val="48ABFF"/>
                </a:solidFill>
                <a:latin typeface="Poppins Bold"/>
              </a:rPr>
              <a:t>2023- 2030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15746" y="2710911"/>
            <a:ext cx="5424306" cy="147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4128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5779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Poppins"/>
              </a:rPr>
              <a:t>USD 34,880.1 Million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15746" y="7716941"/>
            <a:ext cx="4945660" cy="1476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4128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779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Poppins"/>
              </a:rPr>
              <a:t>15.2%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7249" y="5582428"/>
            <a:ext cx="1297634" cy="68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1">
                <a:solidFill>
                  <a:srgbClr val="48ABFF"/>
                </a:solidFill>
                <a:latin typeface="Poppins Bold"/>
              </a:rPr>
              <a:t>2028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15746" y="5292506"/>
            <a:ext cx="5197629" cy="141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7"/>
              </a:lnSpc>
            </a:pPr>
            <a:r>
              <a:rPr lang="en-US" sz="4005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607"/>
              </a:lnSpc>
              <a:spcBef>
                <a:spcPct val="0"/>
              </a:spcBef>
            </a:pPr>
            <a:r>
              <a:rPr lang="en-US" sz="4005">
                <a:solidFill>
                  <a:srgbClr val="FFFFFF"/>
                </a:solidFill>
                <a:latin typeface="Poppins"/>
              </a:rPr>
              <a:t>USD 1,12,609.5</a:t>
            </a:r>
            <a:r>
              <a:rPr lang="en-US" sz="4005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4005">
                <a:solidFill>
                  <a:srgbClr val="FFFFFF"/>
                </a:solidFill>
                <a:latin typeface="Poppins"/>
              </a:rPr>
              <a:t>Million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162248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09770"/>
            <a:chExt cx="4816593" cy="344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4960"/>
            </a:xfrm>
            <a:custGeom>
              <a:rect l="l" t="t" r="r" b="b"/>
              <a:pathLst>
                <a:path w="4816592" h="344960">
                  <a:moveTo>
                    <a:pt x="0" y="0"/>
                  </a:moveTo>
                  <a:lnTo>
                    <a:pt x="4816592" y="0"/>
                  </a:lnTo>
                  <a:lnTo>
                    <a:pt x="4816592" y="344960"/>
                  </a:lnTo>
                  <a:lnTo>
                    <a:pt x="0" y="344960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3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9178" y="97671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04402" y="3383540"/>
            <a:ext cx="6696483" cy="1366875"/>
            <a:chExt cx="9376373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304402" y="1760043"/>
            <a:ext cx="6696483" cy="1366875"/>
            <a:chExt cx="9376373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2174073" y="286726"/>
            <a:ext cx="1011414" cy="4313509"/>
            <a:chExt cx="3130550" cy="133512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2174073" y="1910223"/>
            <a:ext cx="1011414" cy="4313509"/>
            <a:chExt cx="3130550" cy="133512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5113095" y="1856720"/>
            <a:ext cx="4761440" cy="107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On-Premise</a:t>
            </a:r>
          </a:p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USD</a:t>
            </a:r>
            <a:r>
              <a:rPr lang="en-US" sz="3124">
                <a:solidFill>
                  <a:srgbClr val="FFFFFF"/>
                </a:solidFill>
                <a:latin typeface="Montserrat Bold"/>
              </a:rPr>
              <a:t> 35,960.3 </a:t>
            </a:r>
            <a:r>
              <a:rPr lang="en-US" sz="3124">
                <a:solidFill>
                  <a:srgbClr val="FFFFFF"/>
                </a:solidFill>
                <a:latin typeface="Montserrat"/>
              </a:rPr>
              <a:t>Million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4367" y="2223055"/>
            <a:ext cx="2874881" cy="451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124">
                <a:solidFill>
                  <a:srgbClr val="43B4BE"/>
                </a:solidFill>
                <a:latin typeface="Montserrat Classic"/>
              </a:rPr>
              <a:t> By type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5729" y="3889264"/>
            <a:ext cx="3700882" cy="412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5"/>
              </a:lnSpc>
            </a:pPr>
            <a:r>
              <a:rPr lang="en-US" sz="3124">
                <a:solidFill>
                  <a:srgbClr val="43B4BE"/>
                </a:solidFill>
                <a:latin typeface="Montserrat Classic"/>
              </a:rPr>
              <a:t>By application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58108" y="3493742"/>
            <a:ext cx="4616428" cy="108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Custom Development</a:t>
            </a:r>
          </a:p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124">
                <a:solidFill>
                  <a:srgbClr val="FFFFFF"/>
                </a:solidFill>
                <a:latin typeface="Montserrat Bold"/>
              </a:rPr>
              <a:t>30,802.9</a:t>
            </a:r>
            <a:r>
              <a:rPr lang="en-US" sz="3124">
                <a:solidFill>
                  <a:srgbClr val="FFFFFF"/>
                </a:solidFill>
                <a:latin typeface="Montserrat"/>
              </a:rPr>
              <a:t> Million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300554" y="6745387"/>
            <a:ext cx="6696483" cy="1366875"/>
            <a:chExt cx="9376373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3300554" y="5007037"/>
            <a:ext cx="6696483" cy="1366875"/>
            <a:chExt cx="9376373" cy="19138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2170225" y="3533720"/>
            <a:ext cx="1011414" cy="4313509"/>
            <a:chExt cx="3130550" cy="1335127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25" name="Group 25"/>
          <p:cNvGrpSpPr/>
          <p:nvPr/>
        </p:nvGrpSpPr>
        <p:grpSpPr>
          <a:xfrm rot="5400000">
            <a:off x="2170225" y="5272070"/>
            <a:ext cx="1011414" cy="4313509"/>
            <a:chExt cx="3130550" cy="1335127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5109247" y="5103715"/>
            <a:ext cx="4761440" cy="107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Large Enterprises</a:t>
            </a:r>
          </a:p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USD</a:t>
            </a:r>
            <a:r>
              <a:rPr lang="en-US" sz="3124">
                <a:solidFill>
                  <a:srgbClr val="FFFFFF"/>
                </a:solidFill>
                <a:latin typeface="Montserrat Bold"/>
              </a:rPr>
              <a:t> 70,457.9 </a:t>
            </a:r>
            <a:r>
              <a:rPr lang="en-US" sz="3124">
                <a:solidFill>
                  <a:srgbClr val="FFFFFF"/>
                </a:solidFill>
                <a:latin typeface="Montserrat"/>
              </a:rPr>
              <a:t>Million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51035" y="5516647"/>
            <a:ext cx="4022575" cy="451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124">
                <a:solidFill>
                  <a:srgbClr val="43B4BE"/>
                </a:solidFill>
                <a:latin typeface="Montserrat Classic"/>
              </a:rPr>
              <a:t>Enterprise Segment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1881" y="7251112"/>
            <a:ext cx="3700882" cy="412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5"/>
              </a:lnSpc>
            </a:pPr>
            <a:r>
              <a:rPr lang="en-US" sz="3124">
                <a:solidFill>
                  <a:srgbClr val="43B4BE"/>
                </a:solidFill>
                <a:latin typeface="Montserrat Classic"/>
              </a:rPr>
              <a:t>End-User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54260" y="6855589"/>
            <a:ext cx="4616428" cy="108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Government Sector</a:t>
            </a:r>
          </a:p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USD </a:t>
            </a:r>
            <a:r>
              <a:rPr lang="en-US" sz="3124">
                <a:solidFill>
                  <a:srgbClr val="FFFFFF"/>
                </a:solidFill>
                <a:latin typeface="Montserrat Bold"/>
              </a:rPr>
              <a:t>51,806.1 </a:t>
            </a:r>
            <a:r>
              <a:rPr lang="en-US" sz="3124">
                <a:solidFill>
                  <a:srgbClr val="FFFFFF"/>
                </a:solidFill>
                <a:latin typeface="Montserrat"/>
              </a:rPr>
              <a:t>Million 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3304402" y="8458950"/>
            <a:ext cx="6696483" cy="1366875"/>
            <a:chExt cx="9376373" cy="191389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376373" cy="1913890"/>
            </a:xfrm>
            <a:custGeom>
              <a:rect l="l" t="t" r="r" b="b"/>
              <a:pathLst>
                <a:path w="9376373" h="1913889">
                  <a:moveTo>
                    <a:pt x="9251913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251914" y="0"/>
                  </a:lnTo>
                  <a:cubicBezTo>
                    <a:pt x="9320493" y="0"/>
                    <a:pt x="9376373" y="55880"/>
                    <a:pt x="9376373" y="124460"/>
                  </a:cubicBezTo>
                  <a:lnTo>
                    <a:pt x="9376373" y="1789430"/>
                  </a:lnTo>
                  <a:cubicBezTo>
                    <a:pt x="9376373" y="1858010"/>
                    <a:pt x="9320493" y="1913890"/>
                    <a:pt x="9251914" y="191389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33" name="Group 33"/>
          <p:cNvGrpSpPr/>
          <p:nvPr/>
        </p:nvGrpSpPr>
        <p:grpSpPr>
          <a:xfrm rot="5400000">
            <a:off x="2174073" y="6985633"/>
            <a:ext cx="1011414" cy="4313509"/>
            <a:chExt cx="3130550" cy="1335127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113095" y="8555627"/>
            <a:ext cx="4761440" cy="107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BFSI</a:t>
            </a:r>
          </a:p>
          <a:p>
            <a:pPr algn="ctr">
              <a:lnSpc>
                <a:spcPts val="4374"/>
              </a:lnSpc>
            </a:pPr>
            <a:r>
              <a:rPr lang="en-US" sz="3124">
                <a:solidFill>
                  <a:srgbClr val="FFFFFF"/>
                </a:solidFill>
                <a:latin typeface="Montserrat"/>
              </a:rPr>
              <a:t>USD</a:t>
            </a:r>
            <a:r>
              <a:rPr lang="en-US" sz="3124">
                <a:solidFill>
                  <a:srgbClr val="FFFFFF"/>
                </a:solidFill>
                <a:latin typeface="Montserrat Bold"/>
              </a:rPr>
              <a:t> 38,820.1 </a:t>
            </a:r>
            <a:r>
              <a:rPr lang="en-US" sz="3124">
                <a:solidFill>
                  <a:srgbClr val="FFFFFF"/>
                </a:solidFill>
                <a:latin typeface="Montserrat"/>
              </a:rPr>
              <a:t>Million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881" y="8896991"/>
            <a:ext cx="3742167" cy="451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3124">
                <a:solidFill>
                  <a:srgbClr val="43B4BE"/>
                </a:solidFill>
                <a:latin typeface="Montserrat Classic"/>
              </a:rPr>
              <a:t>Industry Segment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5983" y="113375"/>
            <a:ext cx="18016034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118">
                <a:solidFill>
                  <a:srgbClr val="000000"/>
                </a:solidFill>
                <a:latin typeface="Canva Sans"/>
              </a:rPr>
              <a:t>Global Offshore Software Development Market Revenue share for 2022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12055" y="5200650"/>
            <a:ext cx="7902257" cy="1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7"/>
              </a:lnSpc>
            </a:pPr>
            <a:r>
              <a:rPr lang="en-US" sz="6142">
                <a:solidFill>
                  <a:srgbClr val="000000"/>
                </a:solidFill>
                <a:latin typeface="Canva Sans"/>
              </a:rPr>
              <a:t>North America </a:t>
            </a:r>
          </a:p>
          <a:p>
            <a:pPr algn="ctr">
              <a:lnSpc>
                <a:spcPts val="6757"/>
              </a:lnSpc>
            </a:pPr>
            <a:r>
              <a:rPr lang="en-US" sz="6142">
                <a:solidFill>
                  <a:srgbClr val="000000"/>
                </a:solidFill>
                <a:latin typeface="Canva Sans"/>
              </a:rPr>
              <a:t>USD 25,112.1 Million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1028700"/>
            <a:ext cx="12172535" cy="9258300"/>
          </a:xfrm>
          <a:custGeom>
            <a:rect l="l" t="t" r="r" b="b"/>
            <a:pathLst>
              <a:path w="12172535" h="9258300">
                <a:moveTo>
                  <a:pt x="0" y="0"/>
                </a:moveTo>
                <a:lnTo>
                  <a:pt x="12172535" y="0"/>
                </a:lnTo>
                <a:lnTo>
                  <a:pt x="12172535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50" t="-25665" r="-7734" b="-25907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" r="-3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6145416" y="1950452"/>
            <a:ext cx="8170709" cy="3011506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383000" y="5291404"/>
            <a:ext cx="8933125" cy="3045144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6F677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383000" y="1950452"/>
            <a:ext cx="8933125" cy="3011506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869CCD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971875" y="2416375"/>
            <a:ext cx="2558571" cy="2079659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F677F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71875" y="5700524"/>
            <a:ext cx="2558571" cy="2079659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869CCD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6409298" y="3155237"/>
            <a:ext cx="695076" cy="601936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F677F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6409298" y="6351002"/>
            <a:ext cx="695076" cy="601936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869CCD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4160976" y="3076273"/>
            <a:ext cx="2294892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71875" y="6365700"/>
            <a:ext cx="2822250" cy="5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7"/>
              </a:lnSpc>
              <a:spcBef>
                <a:spcPct val="0"/>
              </a:spcBef>
            </a:pPr>
            <a:r>
              <a:rPr lang="en-US" sz="3184" spc="101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72450" y="2808505"/>
            <a:ext cx="6783170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Expanding IT services in every sector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72450" y="5770409"/>
            <a:ext cx="678317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Concerns associated with data security &amp; protection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777" b="-107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04435" y="1731940"/>
            <a:ext cx="15079129" cy="7186801"/>
            <a:chExt cx="4321383" cy="2059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384" cy="2059597"/>
            </a:xfrm>
            <a:custGeom>
              <a:rect l="l" t="t" r="r" b="b"/>
              <a:pathLst>
                <a:path w="4321384" h="2059597">
                  <a:moveTo>
                    <a:pt x="26184" y="0"/>
                  </a:moveTo>
                  <a:lnTo>
                    <a:pt x="4295199" y="0"/>
                  </a:lnTo>
                  <a:cubicBezTo>
                    <a:pt x="4302144" y="0"/>
                    <a:pt x="4308804" y="2759"/>
                    <a:pt x="4313714" y="7669"/>
                  </a:cubicBezTo>
                  <a:cubicBezTo>
                    <a:pt x="4318625" y="12580"/>
                    <a:pt x="4321384" y="19240"/>
                    <a:pt x="4321384" y="26184"/>
                  </a:cubicBezTo>
                  <a:lnTo>
                    <a:pt x="4321384" y="2033412"/>
                  </a:lnTo>
                  <a:cubicBezTo>
                    <a:pt x="4321384" y="2047873"/>
                    <a:pt x="4309660" y="2059597"/>
                    <a:pt x="4295199" y="2059597"/>
                  </a:cubicBezTo>
                  <a:lnTo>
                    <a:pt x="26184" y="2059597"/>
                  </a:lnTo>
                  <a:cubicBezTo>
                    <a:pt x="11723" y="2059597"/>
                    <a:pt x="0" y="2047873"/>
                    <a:pt x="0" y="2033412"/>
                  </a:cubicBezTo>
                  <a:lnTo>
                    <a:pt x="0" y="26184"/>
                  </a:lnTo>
                  <a:cubicBezTo>
                    <a:pt x="0" y="11723"/>
                    <a:pt x="11723" y="0"/>
                    <a:pt x="26184" y="0"/>
                  </a:cubicBezTo>
                  <a:close/>
                </a:path>
              </a:pathLst>
            </a:custGeom>
            <a:solidFill>
              <a:srgbClr val="322E30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21383" cy="20976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0069" y="3017566"/>
            <a:ext cx="14507862" cy="5641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Global Offshore Software Development Market revenue in 2018: USD 34,880.1 Million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Cloud based accounted for largest share of total revenue generated in 2019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Software Support and Maintenance share of Offshore Software Development market in 2019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Large Enterprises accounted for largest share of total revenue generated in 2019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Private Sector accounted for largest share of total revenue generated in 2019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BFSI, Manufacturing, Healthcare, Retail &amp; E-Commerce, Telecom and Media and Others are the End-user Industry of Offshore Software Development market in which BFSI held maximum share in year 2019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12790" y="1931194"/>
            <a:ext cx="9030353" cy="768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514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25" r="-13025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326860" y="2482973"/>
            <a:ext cx="3936311" cy="892713"/>
          </a:xfrm>
          <a:custGeom>
            <a:rect l="l" t="t" r="r" b="b"/>
            <a:pathLst>
              <a:path w="3936311" h="892713">
                <a:moveTo>
                  <a:pt x="0" y="0"/>
                </a:moveTo>
                <a:lnTo>
                  <a:pt x="3936310" y="0"/>
                </a:lnTo>
                <a:lnTo>
                  <a:pt x="3936310" y="892714"/>
                </a:lnTo>
                <a:lnTo>
                  <a:pt x="0" y="892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64" t="-198880" r="-6443" b="-197209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5238599" y="2482973"/>
            <a:ext cx="4752665" cy="956796"/>
          </a:xfrm>
          <a:custGeom>
            <a:rect l="l" t="t" r="r" b="b"/>
            <a:pathLst>
              <a:path w="4752665" h="956795">
                <a:moveTo>
                  <a:pt x="0" y="0"/>
                </a:moveTo>
                <a:lnTo>
                  <a:pt x="4752665" y="0"/>
                </a:lnTo>
                <a:lnTo>
                  <a:pt x="4752665" y="956796"/>
                </a:lnTo>
                <a:lnTo>
                  <a:pt x="0" y="9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326860" y="3766217"/>
            <a:ext cx="3775706" cy="1123305"/>
          </a:xfrm>
          <a:custGeom>
            <a:rect l="l" t="t" r="r" b="b"/>
            <a:pathLst>
              <a:path w="3775706" h="1123305">
                <a:moveTo>
                  <a:pt x="0" y="0"/>
                </a:moveTo>
                <a:lnTo>
                  <a:pt x="3775705" y="0"/>
                </a:lnTo>
                <a:lnTo>
                  <a:pt x="3775705" y="1123305"/>
                </a:lnTo>
                <a:lnTo>
                  <a:pt x="0" y="11233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482" t="-138065" r="-8103" b="-147088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718626" y="5389142"/>
            <a:ext cx="2472010" cy="1714690"/>
          </a:xfrm>
          <a:custGeom>
            <a:rect l="l" t="t" r="r" b="b"/>
            <a:pathLst>
              <a:path w="2472010" h="1714690">
                <a:moveTo>
                  <a:pt x="0" y="0"/>
                </a:moveTo>
                <a:lnTo>
                  <a:pt x="2472011" y="0"/>
                </a:lnTo>
                <a:lnTo>
                  <a:pt x="2472011" y="1714690"/>
                </a:lnTo>
                <a:lnTo>
                  <a:pt x="0" y="171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48" r="-4897" b="-11474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4611343" y="3782991"/>
            <a:ext cx="3377336" cy="1238075"/>
          </a:xfrm>
          <a:custGeom>
            <a:rect l="l" t="t" r="r" b="b"/>
            <a:pathLst>
              <a:path w="3377336" h="1238075">
                <a:moveTo>
                  <a:pt x="0" y="0"/>
                </a:moveTo>
                <a:lnTo>
                  <a:pt x="3377336" y="0"/>
                </a:lnTo>
                <a:lnTo>
                  <a:pt x="3377336" y="1238075"/>
                </a:lnTo>
                <a:lnTo>
                  <a:pt x="0" y="1238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8357" b="-18037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3842875" y="5609930"/>
            <a:ext cx="4454725" cy="1273114"/>
          </a:xfrm>
          <a:custGeom>
            <a:rect l="l" t="t" r="r" b="b"/>
            <a:pathLst>
              <a:path w="4454725" h="1273114">
                <a:moveTo>
                  <a:pt x="0" y="0"/>
                </a:moveTo>
                <a:lnTo>
                  <a:pt x="4454725" y="0"/>
                </a:lnTo>
                <a:lnTo>
                  <a:pt x="4454725" y="1273114"/>
                </a:lnTo>
                <a:lnTo>
                  <a:pt x="0" y="12731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319" t="-24503" r="-1739" b="-57551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8945300" y="5634784"/>
            <a:ext cx="4989193" cy="1223406"/>
          </a:xfrm>
          <a:custGeom>
            <a:rect l="l" t="t" r="r" b="b"/>
            <a:pathLst>
              <a:path w="4989193" h="1223406">
                <a:moveTo>
                  <a:pt x="0" y="0"/>
                </a:moveTo>
                <a:lnTo>
                  <a:pt x="4989193" y="0"/>
                </a:lnTo>
                <a:lnTo>
                  <a:pt x="4989193" y="1223406"/>
                </a:lnTo>
                <a:lnTo>
                  <a:pt x="0" y="12234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9798" t="-28482" r="-19798" b="-38956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4886994" y="4889522"/>
            <a:ext cx="2497187" cy="2172178"/>
          </a:xfrm>
          <a:custGeom>
            <a:rect l="l" t="t" r="r" b="b"/>
            <a:pathLst>
              <a:path w="2497187" h="2172178">
                <a:moveTo>
                  <a:pt x="0" y="0"/>
                </a:moveTo>
                <a:lnTo>
                  <a:pt x="2497187" y="0"/>
                </a:lnTo>
                <a:lnTo>
                  <a:pt x="2497187" y="2172178"/>
                </a:lnTo>
                <a:lnTo>
                  <a:pt x="0" y="21721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077" t="-23722" r="-11898" b="-23401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8663797" y="3660084"/>
            <a:ext cx="2966832" cy="1483416"/>
          </a:xfrm>
          <a:custGeom>
            <a:rect l="l" t="t" r="r" b="b"/>
            <a:pathLst>
              <a:path w="2966832" h="1483416">
                <a:moveTo>
                  <a:pt x="0" y="0"/>
                </a:moveTo>
                <a:lnTo>
                  <a:pt x="2966833" y="0"/>
                </a:lnTo>
                <a:lnTo>
                  <a:pt x="2966833" y="1483416"/>
                </a:lnTo>
                <a:lnTo>
                  <a:pt x="0" y="14834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72468" y="7475307"/>
            <a:ext cx="4662543" cy="1080686"/>
          </a:xfrm>
          <a:custGeom>
            <a:rect l="l" t="t" r="r" b="b"/>
            <a:pathLst>
              <a:path w="4662543" h="1080686">
                <a:moveTo>
                  <a:pt x="0" y="0"/>
                </a:moveTo>
                <a:lnTo>
                  <a:pt x="4662544" y="0"/>
                </a:lnTo>
                <a:lnTo>
                  <a:pt x="4662544" y="1080687"/>
                </a:lnTo>
                <a:lnTo>
                  <a:pt x="0" y="108068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8892" b="-56828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028700" y="8757751"/>
            <a:ext cx="2750080" cy="1365967"/>
          </a:xfrm>
          <a:custGeom>
            <a:rect l="l" t="t" r="r" b="b"/>
            <a:pathLst>
              <a:path w="2750080" h="1365967">
                <a:moveTo>
                  <a:pt x="0" y="0"/>
                </a:moveTo>
                <a:lnTo>
                  <a:pt x="2750080" y="0"/>
                </a:lnTo>
                <a:lnTo>
                  <a:pt x="2750080" y="1365966"/>
                </a:lnTo>
                <a:lnTo>
                  <a:pt x="0" y="13659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0534" b="-8770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5238599" y="7225944"/>
            <a:ext cx="1989808" cy="2606629"/>
          </a:xfrm>
          <a:custGeom>
            <a:rect l="l" t="t" r="r" b="b"/>
            <a:pathLst>
              <a:path w="1989807" h="2606629">
                <a:moveTo>
                  <a:pt x="0" y="0"/>
                </a:moveTo>
                <a:lnTo>
                  <a:pt x="1989808" y="0"/>
                </a:lnTo>
                <a:lnTo>
                  <a:pt x="1989808" y="2606630"/>
                </a:lnTo>
                <a:lnTo>
                  <a:pt x="0" y="260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5056" r="-24128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7689640" y="7225944"/>
            <a:ext cx="3203194" cy="1407981"/>
          </a:xfrm>
          <a:custGeom>
            <a:rect l="l" t="t" r="r" b="b"/>
            <a:pathLst>
              <a:path w="3203194" h="1407981">
                <a:moveTo>
                  <a:pt x="0" y="0"/>
                </a:moveTo>
                <a:lnTo>
                  <a:pt x="3203194" y="0"/>
                </a:lnTo>
                <a:lnTo>
                  <a:pt x="3203194" y="1407982"/>
                </a:lnTo>
                <a:lnTo>
                  <a:pt x="0" y="140798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4345" b="-63156"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11397659" y="7225944"/>
            <a:ext cx="5451929" cy="1404966"/>
          </a:xfrm>
          <a:custGeom>
            <a:rect l="l" t="t" r="r" b="b"/>
            <a:pathLst>
              <a:path w="5451929" h="1404966">
                <a:moveTo>
                  <a:pt x="0" y="0"/>
                </a:moveTo>
                <a:lnTo>
                  <a:pt x="5451929" y="0"/>
                </a:lnTo>
                <a:lnTo>
                  <a:pt x="5451929" y="1404966"/>
                </a:lnTo>
                <a:lnTo>
                  <a:pt x="0" y="140496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r="-3080"/>
            </a:stretch>
          </a:blip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9291237" y="8809604"/>
            <a:ext cx="3574307" cy="1314113"/>
          </a:xfrm>
          <a:custGeom>
            <a:rect l="l" t="t" r="r" b="b"/>
            <a:pathLst>
              <a:path w="3574307" h="1314113">
                <a:moveTo>
                  <a:pt x="0" y="0"/>
                </a:moveTo>
                <a:lnTo>
                  <a:pt x="3574307" y="0"/>
                </a:lnTo>
                <a:lnTo>
                  <a:pt x="3574307" y="1314113"/>
                </a:lnTo>
                <a:lnTo>
                  <a:pt x="0" y="131411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35099" t="-45423" r="-20993" b="-66858"/>
            </a:stretch>
          </a:blipFill>
        </p:spPr>
        <p:txBody>
          <a:bodyPr/>
          <a:lstStyle/>
          <a:p/>
        </p:txBody>
      </p:sp>
      <p:sp>
        <p:nvSpPr>
          <p:cNvPr id="18" name="TextBox 18"/>
          <p:cNvSpPr txBox="1"/>
          <p:nvPr/>
        </p:nvSpPr>
        <p:spPr>
          <a:xfrm>
            <a:off x="5238599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n88mhu22"/>
              </a:rPr>
              <a:t> https://tinyurl.com/n88mhu22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56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Offshore Software Development Market Report 2023</dc:title>
  <cp:lastModifiedBy>decipher market</cp:lastModifiedBy>
  <cp:revision>2</cp:revision>
  <dcterms:created xsi:type="dcterms:W3CDTF">2006-08-16T00:00:00Z</dcterms:created>
  <dcterms:modified xsi:type="dcterms:W3CDTF">2024-02-20T10:28:41Z</dcterms:modified>
</cp:coreProperties>
</file>