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jp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jpg"/><Relationship Id="rId17" Type="http://schemas.openxmlformats.org/officeDocument/2006/relationships/image" Target="../media/image18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1627"/>
            <a:ext cx="1863851" cy="19141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4116" y="3554424"/>
            <a:ext cx="8082280" cy="1320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119" y="148648"/>
            <a:ext cx="1549478" cy="163513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12598" y="758987"/>
            <a:ext cx="5772156" cy="95280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040" y="2584704"/>
            <a:ext cx="3912108" cy="7543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4879" y="2462783"/>
            <a:ext cx="4724316" cy="11079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69068" y="2462783"/>
            <a:ext cx="2802635" cy="11811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6031" y="4244532"/>
            <a:ext cx="4324523" cy="51467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62015" y="4145279"/>
            <a:ext cx="5359908" cy="6492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1544" y="5326379"/>
            <a:ext cx="2763012" cy="105003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53967" y="5326379"/>
            <a:ext cx="4323588" cy="95097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07456" y="5562422"/>
            <a:ext cx="3444430" cy="62774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1544" y="7024116"/>
            <a:ext cx="3576904" cy="113233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12335" y="6810756"/>
            <a:ext cx="4242816" cy="134569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752331" y="6810756"/>
            <a:ext cx="3819144" cy="1251203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4605" y="8856913"/>
            <a:ext cx="4276484" cy="90339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227320" y="8377428"/>
            <a:ext cx="1760220" cy="176174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450835" y="8891016"/>
            <a:ext cx="5120639" cy="10134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686299" y="5334000"/>
            <a:ext cx="9756775" cy="3383279"/>
          </a:xfrm>
          <a:custGeom>
            <a:avLst/>
            <a:gdLst/>
            <a:ahLst/>
            <a:cxnLst/>
            <a:rect l="l" t="t" r="r" b="b"/>
            <a:pathLst>
              <a:path w="9756775" h="3383279">
                <a:moveTo>
                  <a:pt x="9594469" y="0"/>
                </a:moveTo>
                <a:lnTo>
                  <a:pt x="162178" y="0"/>
                </a:lnTo>
                <a:lnTo>
                  <a:pt x="119121" y="5804"/>
                </a:lnTo>
                <a:lnTo>
                  <a:pt x="80395" y="22177"/>
                </a:lnTo>
                <a:lnTo>
                  <a:pt x="47561" y="47561"/>
                </a:lnTo>
                <a:lnTo>
                  <a:pt x="22177" y="80395"/>
                </a:lnTo>
                <a:lnTo>
                  <a:pt x="5804" y="119121"/>
                </a:lnTo>
                <a:lnTo>
                  <a:pt x="0" y="162178"/>
                </a:lnTo>
                <a:lnTo>
                  <a:pt x="0" y="3221101"/>
                </a:lnTo>
                <a:lnTo>
                  <a:pt x="5804" y="3264158"/>
                </a:lnTo>
                <a:lnTo>
                  <a:pt x="22177" y="3302884"/>
                </a:lnTo>
                <a:lnTo>
                  <a:pt x="47561" y="3335718"/>
                </a:lnTo>
                <a:lnTo>
                  <a:pt x="80395" y="3361102"/>
                </a:lnTo>
                <a:lnTo>
                  <a:pt x="119121" y="3377475"/>
                </a:lnTo>
                <a:lnTo>
                  <a:pt x="162178" y="3383279"/>
                </a:lnTo>
                <a:lnTo>
                  <a:pt x="9594469" y="3383279"/>
                </a:lnTo>
                <a:lnTo>
                  <a:pt x="9637526" y="3377475"/>
                </a:lnTo>
                <a:lnTo>
                  <a:pt x="9676252" y="3361102"/>
                </a:lnTo>
                <a:lnTo>
                  <a:pt x="9709086" y="3335718"/>
                </a:lnTo>
                <a:lnTo>
                  <a:pt x="9734470" y="3302884"/>
                </a:lnTo>
                <a:lnTo>
                  <a:pt x="9750843" y="3264158"/>
                </a:lnTo>
                <a:lnTo>
                  <a:pt x="9756648" y="3221101"/>
                </a:lnTo>
                <a:lnTo>
                  <a:pt x="9756648" y="162178"/>
                </a:lnTo>
                <a:lnTo>
                  <a:pt x="9750843" y="119121"/>
                </a:lnTo>
                <a:lnTo>
                  <a:pt x="9734470" y="80395"/>
                </a:lnTo>
                <a:lnTo>
                  <a:pt x="9709086" y="47561"/>
                </a:lnTo>
                <a:lnTo>
                  <a:pt x="9676252" y="22177"/>
                </a:lnTo>
                <a:lnTo>
                  <a:pt x="9637526" y="5804"/>
                </a:lnTo>
                <a:lnTo>
                  <a:pt x="9594469" y="0"/>
                </a:lnTo>
                <a:close/>
              </a:path>
            </a:pathLst>
          </a:custGeom>
          <a:solidFill>
            <a:srgbClr val="643429">
              <a:alpha val="8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686299" y="1569719"/>
            <a:ext cx="9756775" cy="3397250"/>
          </a:xfrm>
          <a:custGeom>
            <a:avLst/>
            <a:gdLst/>
            <a:ahLst/>
            <a:cxnLst/>
            <a:rect l="l" t="t" r="r" b="b"/>
            <a:pathLst>
              <a:path w="9756775" h="3397250">
                <a:moveTo>
                  <a:pt x="9594469" y="0"/>
                </a:moveTo>
                <a:lnTo>
                  <a:pt x="162178" y="0"/>
                </a:lnTo>
                <a:lnTo>
                  <a:pt x="119121" y="5804"/>
                </a:lnTo>
                <a:lnTo>
                  <a:pt x="80395" y="22177"/>
                </a:lnTo>
                <a:lnTo>
                  <a:pt x="47561" y="47561"/>
                </a:lnTo>
                <a:lnTo>
                  <a:pt x="22177" y="80395"/>
                </a:lnTo>
                <a:lnTo>
                  <a:pt x="5804" y="119121"/>
                </a:lnTo>
                <a:lnTo>
                  <a:pt x="0" y="162178"/>
                </a:lnTo>
                <a:lnTo>
                  <a:pt x="0" y="3234816"/>
                </a:lnTo>
                <a:lnTo>
                  <a:pt x="5804" y="3277874"/>
                </a:lnTo>
                <a:lnTo>
                  <a:pt x="22177" y="3316600"/>
                </a:lnTo>
                <a:lnTo>
                  <a:pt x="47561" y="3349434"/>
                </a:lnTo>
                <a:lnTo>
                  <a:pt x="80395" y="3374818"/>
                </a:lnTo>
                <a:lnTo>
                  <a:pt x="119121" y="3391191"/>
                </a:lnTo>
                <a:lnTo>
                  <a:pt x="162178" y="3396995"/>
                </a:lnTo>
                <a:lnTo>
                  <a:pt x="9594469" y="3396995"/>
                </a:lnTo>
                <a:lnTo>
                  <a:pt x="9637526" y="3391191"/>
                </a:lnTo>
                <a:lnTo>
                  <a:pt x="9676252" y="3374818"/>
                </a:lnTo>
                <a:lnTo>
                  <a:pt x="9709086" y="3349434"/>
                </a:lnTo>
                <a:lnTo>
                  <a:pt x="9734470" y="3316600"/>
                </a:lnTo>
                <a:lnTo>
                  <a:pt x="9750843" y="3277874"/>
                </a:lnTo>
                <a:lnTo>
                  <a:pt x="9756648" y="3234816"/>
                </a:lnTo>
                <a:lnTo>
                  <a:pt x="9756648" y="162178"/>
                </a:lnTo>
                <a:lnTo>
                  <a:pt x="9750843" y="119121"/>
                </a:lnTo>
                <a:lnTo>
                  <a:pt x="9734470" y="80395"/>
                </a:lnTo>
                <a:lnTo>
                  <a:pt x="9709086" y="47561"/>
                </a:lnTo>
                <a:lnTo>
                  <a:pt x="9676252" y="22177"/>
                </a:lnTo>
                <a:lnTo>
                  <a:pt x="9637526" y="5804"/>
                </a:lnTo>
                <a:lnTo>
                  <a:pt x="9594469" y="0"/>
                </a:lnTo>
                <a:close/>
              </a:path>
            </a:pathLst>
          </a:custGeom>
          <a:solidFill>
            <a:srgbClr val="000000">
              <a:alpha val="6274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145535" y="2138172"/>
            <a:ext cx="2795270" cy="2270760"/>
          </a:xfrm>
          <a:custGeom>
            <a:avLst/>
            <a:gdLst/>
            <a:ahLst/>
            <a:cxnLst/>
            <a:rect l="l" t="t" r="r" b="b"/>
            <a:pathLst>
              <a:path w="2795270" h="2270760">
                <a:moveTo>
                  <a:pt x="2632837" y="0"/>
                </a:moveTo>
                <a:lnTo>
                  <a:pt x="162178" y="0"/>
                </a:lnTo>
                <a:lnTo>
                  <a:pt x="119121" y="5804"/>
                </a:lnTo>
                <a:lnTo>
                  <a:pt x="80395" y="22177"/>
                </a:lnTo>
                <a:lnTo>
                  <a:pt x="47561" y="47561"/>
                </a:lnTo>
                <a:lnTo>
                  <a:pt x="22177" y="80395"/>
                </a:lnTo>
                <a:lnTo>
                  <a:pt x="5804" y="119121"/>
                </a:lnTo>
                <a:lnTo>
                  <a:pt x="0" y="162178"/>
                </a:lnTo>
                <a:lnTo>
                  <a:pt x="0" y="2108580"/>
                </a:lnTo>
                <a:lnTo>
                  <a:pt x="5804" y="2151638"/>
                </a:lnTo>
                <a:lnTo>
                  <a:pt x="22177" y="2190364"/>
                </a:lnTo>
                <a:lnTo>
                  <a:pt x="47561" y="2223198"/>
                </a:lnTo>
                <a:lnTo>
                  <a:pt x="80395" y="2248582"/>
                </a:lnTo>
                <a:lnTo>
                  <a:pt x="119121" y="2264955"/>
                </a:lnTo>
                <a:lnTo>
                  <a:pt x="162178" y="2270760"/>
                </a:lnTo>
                <a:lnTo>
                  <a:pt x="2632837" y="2270760"/>
                </a:lnTo>
                <a:lnTo>
                  <a:pt x="2675894" y="2264955"/>
                </a:lnTo>
                <a:lnTo>
                  <a:pt x="2714620" y="2248582"/>
                </a:lnTo>
                <a:lnTo>
                  <a:pt x="2747454" y="2223198"/>
                </a:lnTo>
                <a:lnTo>
                  <a:pt x="2772838" y="2190364"/>
                </a:lnTo>
                <a:lnTo>
                  <a:pt x="2789211" y="2151638"/>
                </a:lnTo>
                <a:lnTo>
                  <a:pt x="2795016" y="2108580"/>
                </a:lnTo>
                <a:lnTo>
                  <a:pt x="2795016" y="162178"/>
                </a:lnTo>
                <a:lnTo>
                  <a:pt x="2789211" y="119121"/>
                </a:lnTo>
                <a:lnTo>
                  <a:pt x="2772838" y="80395"/>
                </a:lnTo>
                <a:lnTo>
                  <a:pt x="2747454" y="47561"/>
                </a:lnTo>
                <a:lnTo>
                  <a:pt x="2714620" y="22177"/>
                </a:lnTo>
                <a:lnTo>
                  <a:pt x="2675894" y="5804"/>
                </a:lnTo>
                <a:lnTo>
                  <a:pt x="2632837" y="0"/>
                </a:lnTo>
                <a:close/>
              </a:path>
            </a:pathLst>
          </a:custGeom>
          <a:solidFill>
            <a:srgbClr val="643429">
              <a:alpha val="8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145535" y="5919215"/>
            <a:ext cx="2795270" cy="2270760"/>
          </a:xfrm>
          <a:custGeom>
            <a:avLst/>
            <a:gdLst/>
            <a:ahLst/>
            <a:cxnLst/>
            <a:rect l="l" t="t" r="r" b="b"/>
            <a:pathLst>
              <a:path w="2795270" h="2270759">
                <a:moveTo>
                  <a:pt x="2632837" y="0"/>
                </a:moveTo>
                <a:lnTo>
                  <a:pt x="162178" y="0"/>
                </a:lnTo>
                <a:lnTo>
                  <a:pt x="119121" y="5804"/>
                </a:lnTo>
                <a:lnTo>
                  <a:pt x="80395" y="22177"/>
                </a:lnTo>
                <a:lnTo>
                  <a:pt x="47561" y="47561"/>
                </a:lnTo>
                <a:lnTo>
                  <a:pt x="22177" y="80395"/>
                </a:lnTo>
                <a:lnTo>
                  <a:pt x="5804" y="119121"/>
                </a:lnTo>
                <a:lnTo>
                  <a:pt x="0" y="162179"/>
                </a:lnTo>
                <a:lnTo>
                  <a:pt x="0" y="2108581"/>
                </a:lnTo>
                <a:lnTo>
                  <a:pt x="5804" y="2151638"/>
                </a:lnTo>
                <a:lnTo>
                  <a:pt x="22177" y="2190364"/>
                </a:lnTo>
                <a:lnTo>
                  <a:pt x="47561" y="2223198"/>
                </a:lnTo>
                <a:lnTo>
                  <a:pt x="80395" y="2248582"/>
                </a:lnTo>
                <a:lnTo>
                  <a:pt x="119121" y="2264955"/>
                </a:lnTo>
                <a:lnTo>
                  <a:pt x="162178" y="2270760"/>
                </a:lnTo>
                <a:lnTo>
                  <a:pt x="2632837" y="2270760"/>
                </a:lnTo>
                <a:lnTo>
                  <a:pt x="2675894" y="2264955"/>
                </a:lnTo>
                <a:lnTo>
                  <a:pt x="2714620" y="2248582"/>
                </a:lnTo>
                <a:lnTo>
                  <a:pt x="2747454" y="2223198"/>
                </a:lnTo>
                <a:lnTo>
                  <a:pt x="2772838" y="2190364"/>
                </a:lnTo>
                <a:lnTo>
                  <a:pt x="2789211" y="2151638"/>
                </a:lnTo>
                <a:lnTo>
                  <a:pt x="2795016" y="2108581"/>
                </a:lnTo>
                <a:lnTo>
                  <a:pt x="2795016" y="162179"/>
                </a:lnTo>
                <a:lnTo>
                  <a:pt x="2789211" y="119121"/>
                </a:lnTo>
                <a:lnTo>
                  <a:pt x="2772838" y="80395"/>
                </a:lnTo>
                <a:lnTo>
                  <a:pt x="2747454" y="47561"/>
                </a:lnTo>
                <a:lnTo>
                  <a:pt x="2714620" y="22177"/>
                </a:lnTo>
                <a:lnTo>
                  <a:pt x="2675894" y="5804"/>
                </a:lnTo>
                <a:lnTo>
                  <a:pt x="2632837" y="0"/>
                </a:lnTo>
                <a:close/>
              </a:path>
            </a:pathLst>
          </a:custGeom>
          <a:solidFill>
            <a:srgbClr val="000000">
              <a:alpha val="6274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858255" y="2894076"/>
            <a:ext cx="657225" cy="759460"/>
          </a:xfrm>
          <a:custGeom>
            <a:avLst/>
            <a:gdLst/>
            <a:ahLst/>
            <a:cxnLst/>
            <a:rect l="l" t="t" r="r" b="b"/>
            <a:pathLst>
              <a:path w="657225" h="759460">
                <a:moveTo>
                  <a:pt x="0" y="0"/>
                </a:moveTo>
                <a:lnTo>
                  <a:pt x="0" y="758951"/>
                </a:lnTo>
                <a:lnTo>
                  <a:pt x="656844" y="379475"/>
                </a:lnTo>
                <a:lnTo>
                  <a:pt x="0" y="0"/>
                </a:lnTo>
                <a:close/>
              </a:path>
            </a:pathLst>
          </a:custGeom>
          <a:solidFill>
            <a:srgbClr val="643429">
              <a:alpha val="8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858255" y="6675119"/>
            <a:ext cx="657225" cy="759460"/>
          </a:xfrm>
          <a:custGeom>
            <a:avLst/>
            <a:gdLst/>
            <a:ahLst/>
            <a:cxnLst/>
            <a:rect l="l" t="t" r="r" b="b"/>
            <a:pathLst>
              <a:path w="657225" h="759459">
                <a:moveTo>
                  <a:pt x="0" y="0"/>
                </a:moveTo>
                <a:lnTo>
                  <a:pt x="0" y="758951"/>
                </a:lnTo>
                <a:lnTo>
                  <a:pt x="656844" y="379475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62744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716023" cy="20513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8870" y="36703"/>
            <a:ext cx="14498319" cy="1423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91233" y="3913380"/>
            <a:ext cx="16009619" cy="6246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s://tinyurl.com/bkyw7xjz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116" y="3554424"/>
            <a:ext cx="8082280" cy="1320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0" spc="-229">
                <a:latin typeface="Arial"/>
                <a:cs typeface="Arial"/>
              </a:rPr>
              <a:t>OFFICE</a:t>
            </a:r>
            <a:r>
              <a:rPr dirty="0" sz="8500" spc="-320">
                <a:latin typeface="Arial"/>
                <a:cs typeface="Arial"/>
              </a:rPr>
              <a:t> </a:t>
            </a:r>
            <a:r>
              <a:rPr dirty="0" sz="8500" spc="-85">
                <a:latin typeface="Arial"/>
                <a:cs typeface="Arial"/>
              </a:rPr>
              <a:t>CHAIRS</a:t>
            </a:r>
            <a:endParaRPr sz="8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74116" y="4571492"/>
            <a:ext cx="8918575" cy="2335530"/>
          </a:xfrm>
          <a:prstGeom prst="rect">
            <a:avLst/>
          </a:prstGeom>
        </p:spPr>
        <p:txBody>
          <a:bodyPr wrap="square" lIns="0" tIns="292100" rIns="0" bIns="0" rtlCol="0" vert="horz">
            <a:spAutoFit/>
          </a:bodyPr>
          <a:lstStyle/>
          <a:p>
            <a:pPr marL="12700" marR="5080">
              <a:lnSpc>
                <a:spcPct val="78400"/>
              </a:lnSpc>
              <a:spcBef>
                <a:spcPts val="2300"/>
              </a:spcBef>
            </a:pPr>
            <a:r>
              <a:rPr dirty="0" sz="8500" spc="-155">
                <a:latin typeface="Arial"/>
                <a:cs typeface="Arial"/>
              </a:rPr>
              <a:t>MARKET</a:t>
            </a:r>
            <a:r>
              <a:rPr dirty="0" sz="8500" spc="-415">
                <a:latin typeface="Arial"/>
                <a:cs typeface="Arial"/>
              </a:rPr>
              <a:t> </a:t>
            </a:r>
            <a:r>
              <a:rPr dirty="0" sz="8500" spc="-370">
                <a:latin typeface="Arial"/>
                <a:cs typeface="Arial"/>
              </a:rPr>
              <a:t>REPORT </a:t>
            </a:r>
            <a:r>
              <a:rPr dirty="0" sz="8500" spc="355">
                <a:latin typeface="Arial"/>
                <a:cs typeface="Arial"/>
              </a:rPr>
              <a:t>2024</a:t>
            </a:r>
            <a:endParaRPr sz="8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41400" y="9572650"/>
            <a:ext cx="874204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160">
                <a:latin typeface="Arial"/>
                <a:cs typeface="Arial"/>
              </a:rPr>
              <a:t>Qualitative</a:t>
            </a:r>
            <a:r>
              <a:rPr dirty="0" sz="3300" spc="-60">
                <a:latin typeface="Arial"/>
                <a:cs typeface="Arial"/>
              </a:rPr>
              <a:t> </a:t>
            </a:r>
            <a:r>
              <a:rPr dirty="0" sz="3300" spc="90">
                <a:latin typeface="Arial"/>
                <a:cs typeface="Arial"/>
              </a:rPr>
              <a:t>Analysis</a:t>
            </a:r>
            <a:r>
              <a:rPr dirty="0" sz="3300" spc="-105">
                <a:latin typeface="Arial"/>
                <a:cs typeface="Arial"/>
              </a:rPr>
              <a:t> </a:t>
            </a:r>
            <a:r>
              <a:rPr dirty="0" sz="3300" spc="-220">
                <a:latin typeface="Arial"/>
                <a:cs typeface="Arial"/>
              </a:rPr>
              <a:t>+</a:t>
            </a:r>
            <a:r>
              <a:rPr dirty="0" sz="3300" spc="-80">
                <a:latin typeface="Arial"/>
                <a:cs typeface="Arial"/>
              </a:rPr>
              <a:t> </a:t>
            </a:r>
            <a:r>
              <a:rPr dirty="0" sz="3300" spc="185">
                <a:latin typeface="Arial"/>
                <a:cs typeface="Arial"/>
              </a:rPr>
              <a:t>Quantitative</a:t>
            </a:r>
            <a:r>
              <a:rPr dirty="0" sz="3300" spc="-65">
                <a:latin typeface="Arial"/>
                <a:cs typeface="Arial"/>
              </a:rPr>
              <a:t> </a:t>
            </a:r>
            <a:r>
              <a:rPr dirty="0" sz="3300" spc="80">
                <a:latin typeface="Arial"/>
                <a:cs typeface="Arial"/>
              </a:rPr>
              <a:t>Analysis</a:t>
            </a:r>
            <a:endParaRPr sz="3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50619" y="1298447"/>
              <a:ext cx="16236950" cy="7960359"/>
            </a:xfrm>
            <a:custGeom>
              <a:avLst/>
              <a:gdLst/>
              <a:ahLst/>
              <a:cxnLst/>
              <a:rect l="l" t="t" r="r" b="b"/>
              <a:pathLst>
                <a:path w="16236950" h="7960359">
                  <a:moveTo>
                    <a:pt x="16236696" y="0"/>
                  </a:moveTo>
                  <a:lnTo>
                    <a:pt x="0" y="0"/>
                  </a:lnTo>
                  <a:lnTo>
                    <a:pt x="0" y="7959852"/>
                  </a:lnTo>
                  <a:lnTo>
                    <a:pt x="16236696" y="7959852"/>
                  </a:lnTo>
                  <a:lnTo>
                    <a:pt x="16236696" y="0"/>
                  </a:lnTo>
                  <a:close/>
                </a:path>
              </a:pathLst>
            </a:custGeom>
            <a:solidFill>
              <a:srgbClr val="000000">
                <a:alpha val="6666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683" y="312420"/>
              <a:ext cx="2188464" cy="1973579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569847" y="2485491"/>
            <a:ext cx="15534005" cy="63125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3340">
              <a:lnSpc>
                <a:spcPct val="117200"/>
              </a:lnSpc>
              <a:spcBef>
                <a:spcPts val="95"/>
              </a:spcBef>
            </a:pPr>
            <a:r>
              <a:rPr dirty="0" sz="3200" spc="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00">
                <a:solidFill>
                  <a:srgbClr val="FFFFFF"/>
                </a:solidFill>
                <a:latin typeface="Arial"/>
                <a:cs typeface="Arial"/>
              </a:rPr>
              <a:t>encompasses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35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6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ergonomic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35">
                <a:solidFill>
                  <a:srgbClr val="FFFFFF"/>
                </a:solidFill>
                <a:latin typeface="Arial"/>
                <a:cs typeface="Arial"/>
              </a:rPr>
              <a:t>chair </a:t>
            </a:r>
            <a:r>
              <a:rPr dirty="0" sz="3200" spc="6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0">
                <a:solidFill>
                  <a:srgbClr val="FFFFFF"/>
                </a:solidFill>
                <a:latin typeface="Arial"/>
                <a:cs typeface="Arial"/>
              </a:rPr>
              <a:t>commonly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used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30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Arial"/>
                <a:cs typeface="Arial"/>
              </a:rPr>
              <a:t>businesses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industries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employees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75">
                <a:solidFill>
                  <a:srgbClr val="FFFFFF"/>
                </a:solidFill>
                <a:latin typeface="Arial"/>
                <a:cs typeface="Arial"/>
              </a:rPr>
              <a:t>sit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9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long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0">
                <a:solidFill>
                  <a:srgbClr val="FFFFFF"/>
                </a:solidFill>
                <a:latin typeface="Arial"/>
                <a:cs typeface="Arial"/>
              </a:rPr>
              <a:t>periods.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30">
                <a:solidFill>
                  <a:srgbClr val="FFFFFF"/>
                </a:solidFill>
                <a:latin typeface="Arial"/>
                <a:cs typeface="Arial"/>
              </a:rPr>
              <a:t>Ergonomic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adjustable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Arial"/>
                <a:cs typeface="Arial"/>
              </a:rPr>
              <a:t>seats,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brackets,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natural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postures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3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reduce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back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strain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70">
                <a:solidFill>
                  <a:srgbClr val="FFFFFF"/>
                </a:solidFill>
                <a:latin typeface="Arial"/>
                <a:cs typeface="Arial"/>
              </a:rPr>
              <a:t>tension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Arial"/>
                <a:cs typeface="Arial"/>
              </a:rPr>
              <a:t>long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periods</a:t>
            </a:r>
            <a:r>
              <a:rPr dirty="0" sz="32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6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Arial"/>
                <a:cs typeface="Arial"/>
              </a:rPr>
              <a:t>sitting.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17200"/>
              </a:lnSpc>
              <a:spcBef>
                <a:spcPts val="5"/>
              </a:spcBef>
            </a:pP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Currently,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5">
                <a:solidFill>
                  <a:srgbClr val="FFFFFF"/>
                </a:solidFill>
                <a:latin typeface="Arial"/>
                <a:cs typeface="Arial"/>
              </a:rPr>
              <a:t>organizations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5">
                <a:solidFill>
                  <a:srgbClr val="FFFFFF"/>
                </a:solidFill>
                <a:latin typeface="Arial"/>
                <a:cs typeface="Arial"/>
              </a:rPr>
              <a:t>choosing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ergonomic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8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90">
                <a:solidFill>
                  <a:srgbClr val="FFFFFF"/>
                </a:solidFill>
                <a:latin typeface="Arial"/>
                <a:cs typeface="Arial"/>
              </a:rPr>
              <a:t>ordinary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3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7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workplace</a:t>
            </a:r>
            <a:r>
              <a:rPr dirty="0" sz="32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healthier,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0">
                <a:solidFill>
                  <a:srgbClr val="FFFFFF"/>
                </a:solidFill>
                <a:latin typeface="Arial"/>
                <a:cs typeface="Arial"/>
              </a:rPr>
              <a:t>happier,</a:t>
            </a:r>
            <a:r>
              <a:rPr dirty="0" sz="32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95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5">
                <a:solidFill>
                  <a:srgbClr val="FFFFFF"/>
                </a:solidFill>
                <a:latin typeface="Arial"/>
                <a:cs typeface="Arial"/>
              </a:rPr>
              <a:t>productive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9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3200" spc="135">
                <a:solidFill>
                  <a:srgbClr val="FFFFFF"/>
                </a:solidFill>
                <a:latin typeface="Arial"/>
                <a:cs typeface="Arial"/>
              </a:rPr>
              <a:t>employers.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0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workforce,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10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employee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8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70">
                <a:solidFill>
                  <a:srgbClr val="FFFFFF"/>
                </a:solidFill>
                <a:latin typeface="Arial"/>
                <a:cs typeface="Arial"/>
              </a:rPr>
              <a:t>well-</a:t>
            </a:r>
            <a:r>
              <a:rPr dirty="0" sz="3200" spc="114">
                <a:solidFill>
                  <a:srgbClr val="FFFFFF"/>
                </a:solidFill>
                <a:latin typeface="Arial"/>
                <a:cs typeface="Arial"/>
              </a:rPr>
              <a:t>being </a:t>
            </a:r>
            <a:r>
              <a:rPr dirty="0" sz="3200" spc="130">
                <a:solidFill>
                  <a:srgbClr val="FFFFFF"/>
                </a:solidFill>
                <a:latin typeface="Arial"/>
                <a:cs typeface="Arial"/>
              </a:rPr>
              <a:t>concerns,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5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80">
                <a:solidFill>
                  <a:srgbClr val="FFFFFF"/>
                </a:solidFill>
                <a:latin typeface="Arial"/>
                <a:cs typeface="Arial"/>
              </a:rPr>
              <a:t>awareness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6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obesity,</a:t>
            </a:r>
            <a:r>
              <a:rPr dirty="0" sz="32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0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00">
                <a:solidFill>
                  <a:srgbClr val="FFFFFF"/>
                </a:solidFill>
                <a:latin typeface="Arial"/>
                <a:cs typeface="Arial"/>
              </a:rPr>
              <a:t>increase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7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0">
                <a:solidFill>
                  <a:srgbClr val="FFFFFF"/>
                </a:solidFill>
                <a:latin typeface="Arial"/>
                <a:cs typeface="Arial"/>
              </a:rPr>
              <a:t>number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4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3200" spc="175">
                <a:solidFill>
                  <a:srgbClr val="FFFFFF"/>
                </a:solidFill>
                <a:latin typeface="Arial"/>
                <a:cs typeface="Arial"/>
              </a:rPr>
              <a:t>occupational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90">
                <a:solidFill>
                  <a:srgbClr val="FFFFFF"/>
                </a:solidFill>
                <a:latin typeface="Arial"/>
                <a:cs typeface="Arial"/>
              </a:rPr>
              <a:t>injury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85">
                <a:solidFill>
                  <a:srgbClr val="FFFFFF"/>
                </a:solidFill>
                <a:latin typeface="Arial"/>
                <a:cs typeface="Arial"/>
              </a:rPr>
              <a:t>complaints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95">
                <a:solidFill>
                  <a:srgbClr val="FFFFFF"/>
                </a:solidFill>
                <a:latin typeface="Arial"/>
                <a:cs typeface="Arial"/>
              </a:rPr>
              <a:t>worldwide</a:t>
            </a:r>
            <a:r>
              <a:rPr dirty="0" sz="32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8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drivers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6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0">
                <a:solidFill>
                  <a:srgbClr val="FFFFFF"/>
                </a:solidFill>
                <a:latin typeface="Arial"/>
                <a:cs typeface="Arial"/>
              </a:rPr>
              <a:t>ergonomic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Arial"/>
                <a:cs typeface="Arial"/>
              </a:rPr>
              <a:t>chair</a:t>
            </a:r>
            <a:r>
              <a:rPr dirty="0" sz="32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80">
                <a:solidFill>
                  <a:srgbClr val="FFFFFF"/>
                </a:solidFill>
                <a:latin typeface="Arial"/>
                <a:cs typeface="Arial"/>
              </a:rPr>
              <a:t>industry.</a:t>
            </a:r>
            <a:r>
              <a:rPr dirty="0" sz="3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COVID-</a:t>
            </a:r>
            <a:r>
              <a:rPr dirty="0" sz="3200" spc="105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5">
                <a:solidFill>
                  <a:srgbClr val="FFFFFF"/>
                </a:solidFill>
                <a:latin typeface="Arial"/>
                <a:cs typeface="Arial"/>
              </a:rPr>
              <a:t>epidemic</a:t>
            </a:r>
            <a:r>
              <a:rPr dirty="0" sz="32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3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32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85">
                <a:solidFill>
                  <a:srgbClr val="FFFFFF"/>
                </a:solidFill>
                <a:latin typeface="Arial"/>
                <a:cs typeface="Arial"/>
              </a:rPr>
              <a:t>partial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10">
                <a:solidFill>
                  <a:srgbClr val="FFFFFF"/>
                </a:solidFill>
                <a:latin typeface="Arial"/>
                <a:cs typeface="Arial"/>
              </a:rPr>
              <a:t>detrimental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00">
                <a:solidFill>
                  <a:srgbClr val="FFFFFF"/>
                </a:solidFill>
                <a:latin typeface="Arial"/>
                <a:cs typeface="Arial"/>
              </a:rPr>
              <a:t>impact </a:t>
            </a:r>
            <a:r>
              <a:rPr dirty="0" sz="3200" spc="19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2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60">
                <a:solidFill>
                  <a:srgbClr val="FFFFFF"/>
                </a:solidFill>
                <a:latin typeface="Arial"/>
                <a:cs typeface="Arial"/>
              </a:rPr>
              <a:t>ergonomic</a:t>
            </a:r>
            <a:r>
              <a:rPr dirty="0" sz="32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204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2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45">
                <a:solidFill>
                  <a:srgbClr val="FFFFFF"/>
                </a:solidFill>
                <a:latin typeface="Arial"/>
                <a:cs typeface="Arial"/>
              </a:rPr>
              <a:t>chair</a:t>
            </a:r>
            <a:r>
              <a:rPr dirty="0" sz="32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316726" y="1413509"/>
            <a:ext cx="590169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0">
                <a:solidFill>
                  <a:srgbClr val="FFFFFF"/>
                </a:solidFill>
              </a:rPr>
              <a:t>INTRODUCTION</a:t>
            </a:r>
            <a:endParaRPr sz="6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2691" y="6373367"/>
              <a:ext cx="8650605" cy="2508885"/>
            </a:xfrm>
            <a:custGeom>
              <a:avLst/>
              <a:gdLst/>
              <a:ahLst/>
              <a:cxnLst/>
              <a:rect l="l" t="t" r="r" b="b"/>
              <a:pathLst>
                <a:path w="8650605" h="2508884">
                  <a:moveTo>
                    <a:pt x="8650224" y="0"/>
                  </a:moveTo>
                  <a:lnTo>
                    <a:pt x="0" y="0"/>
                  </a:lnTo>
                  <a:lnTo>
                    <a:pt x="0" y="2508504"/>
                  </a:lnTo>
                  <a:lnTo>
                    <a:pt x="8650224" y="2508504"/>
                  </a:lnTo>
                  <a:lnTo>
                    <a:pt x="8650224" y="0"/>
                  </a:lnTo>
                  <a:close/>
                </a:path>
              </a:pathLst>
            </a:custGeom>
            <a:solidFill>
              <a:srgbClr val="412E27">
                <a:alpha val="8078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543" y="6729983"/>
              <a:ext cx="2017776" cy="201472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70916" y="6633971"/>
              <a:ext cx="1987550" cy="1987550"/>
            </a:xfrm>
            <a:custGeom>
              <a:avLst/>
              <a:gdLst/>
              <a:ahLst/>
              <a:cxnLst/>
              <a:rect l="l" t="t" r="r" b="b"/>
              <a:pathLst>
                <a:path w="1987550" h="1987550">
                  <a:moveTo>
                    <a:pt x="993647" y="0"/>
                  </a:moveTo>
                  <a:lnTo>
                    <a:pt x="945504" y="1145"/>
                  </a:lnTo>
                  <a:lnTo>
                    <a:pt x="897952" y="4548"/>
                  </a:lnTo>
                  <a:lnTo>
                    <a:pt x="851044" y="10156"/>
                  </a:lnTo>
                  <a:lnTo>
                    <a:pt x="804830" y="17917"/>
                  </a:lnTo>
                  <a:lnTo>
                    <a:pt x="759365" y="27778"/>
                  </a:lnTo>
                  <a:lnTo>
                    <a:pt x="714699" y="39689"/>
                  </a:lnTo>
                  <a:lnTo>
                    <a:pt x="670884" y="53596"/>
                  </a:lnTo>
                  <a:lnTo>
                    <a:pt x="627974" y="69448"/>
                  </a:lnTo>
                  <a:lnTo>
                    <a:pt x="586019" y="87192"/>
                  </a:lnTo>
                  <a:lnTo>
                    <a:pt x="545072" y="106777"/>
                  </a:lnTo>
                  <a:lnTo>
                    <a:pt x="505184" y="128151"/>
                  </a:lnTo>
                  <a:lnTo>
                    <a:pt x="466409" y="151261"/>
                  </a:lnTo>
                  <a:lnTo>
                    <a:pt x="428797" y="176055"/>
                  </a:lnTo>
                  <a:lnTo>
                    <a:pt x="392402" y="202482"/>
                  </a:lnTo>
                  <a:lnTo>
                    <a:pt x="357274" y="230489"/>
                  </a:lnTo>
                  <a:lnTo>
                    <a:pt x="323466" y="260024"/>
                  </a:lnTo>
                  <a:lnTo>
                    <a:pt x="291031" y="291036"/>
                  </a:lnTo>
                  <a:lnTo>
                    <a:pt x="260020" y="323472"/>
                  </a:lnTo>
                  <a:lnTo>
                    <a:pt x="230485" y="357279"/>
                  </a:lnTo>
                  <a:lnTo>
                    <a:pt x="202478" y="392407"/>
                  </a:lnTo>
                  <a:lnTo>
                    <a:pt x="176052" y="428803"/>
                  </a:lnTo>
                  <a:lnTo>
                    <a:pt x="151258" y="466414"/>
                  </a:lnTo>
                  <a:lnTo>
                    <a:pt x="128148" y="505190"/>
                  </a:lnTo>
                  <a:lnTo>
                    <a:pt x="106775" y="545077"/>
                  </a:lnTo>
                  <a:lnTo>
                    <a:pt x="87190" y="586024"/>
                  </a:lnTo>
                  <a:lnTo>
                    <a:pt x="69446" y="627979"/>
                  </a:lnTo>
                  <a:lnTo>
                    <a:pt x="53595" y="670889"/>
                  </a:lnTo>
                  <a:lnTo>
                    <a:pt x="39688" y="714703"/>
                  </a:lnTo>
                  <a:lnTo>
                    <a:pt x="27778" y="759369"/>
                  </a:lnTo>
                  <a:lnTo>
                    <a:pt x="17916" y="804834"/>
                  </a:lnTo>
                  <a:lnTo>
                    <a:pt x="10156" y="851046"/>
                  </a:lnTo>
                  <a:lnTo>
                    <a:pt x="4548" y="897954"/>
                  </a:lnTo>
                  <a:lnTo>
                    <a:pt x="1145" y="945505"/>
                  </a:lnTo>
                  <a:lnTo>
                    <a:pt x="0" y="993647"/>
                  </a:lnTo>
                  <a:lnTo>
                    <a:pt x="1145" y="1041790"/>
                  </a:lnTo>
                  <a:lnTo>
                    <a:pt x="4548" y="1089341"/>
                  </a:lnTo>
                  <a:lnTo>
                    <a:pt x="10156" y="1136249"/>
                  </a:lnTo>
                  <a:lnTo>
                    <a:pt x="17916" y="1182461"/>
                  </a:lnTo>
                  <a:lnTo>
                    <a:pt x="27778" y="1227926"/>
                  </a:lnTo>
                  <a:lnTo>
                    <a:pt x="39688" y="1272592"/>
                  </a:lnTo>
                  <a:lnTo>
                    <a:pt x="53595" y="1316406"/>
                  </a:lnTo>
                  <a:lnTo>
                    <a:pt x="69446" y="1359316"/>
                  </a:lnTo>
                  <a:lnTo>
                    <a:pt x="87190" y="1401271"/>
                  </a:lnTo>
                  <a:lnTo>
                    <a:pt x="106775" y="1442218"/>
                  </a:lnTo>
                  <a:lnTo>
                    <a:pt x="128148" y="1482105"/>
                  </a:lnTo>
                  <a:lnTo>
                    <a:pt x="151258" y="1520881"/>
                  </a:lnTo>
                  <a:lnTo>
                    <a:pt x="176052" y="1558492"/>
                  </a:lnTo>
                  <a:lnTo>
                    <a:pt x="202478" y="1594888"/>
                  </a:lnTo>
                  <a:lnTo>
                    <a:pt x="230485" y="1630016"/>
                  </a:lnTo>
                  <a:lnTo>
                    <a:pt x="260020" y="1663823"/>
                  </a:lnTo>
                  <a:lnTo>
                    <a:pt x="291031" y="1696259"/>
                  </a:lnTo>
                  <a:lnTo>
                    <a:pt x="323466" y="1727271"/>
                  </a:lnTo>
                  <a:lnTo>
                    <a:pt x="357274" y="1756806"/>
                  </a:lnTo>
                  <a:lnTo>
                    <a:pt x="392402" y="1784813"/>
                  </a:lnTo>
                  <a:lnTo>
                    <a:pt x="428797" y="1811240"/>
                  </a:lnTo>
                  <a:lnTo>
                    <a:pt x="466409" y="1836034"/>
                  </a:lnTo>
                  <a:lnTo>
                    <a:pt x="505184" y="1859144"/>
                  </a:lnTo>
                  <a:lnTo>
                    <a:pt x="545072" y="1880518"/>
                  </a:lnTo>
                  <a:lnTo>
                    <a:pt x="586019" y="1900103"/>
                  </a:lnTo>
                  <a:lnTo>
                    <a:pt x="627974" y="1917847"/>
                  </a:lnTo>
                  <a:lnTo>
                    <a:pt x="670884" y="1933699"/>
                  </a:lnTo>
                  <a:lnTo>
                    <a:pt x="714699" y="1947606"/>
                  </a:lnTo>
                  <a:lnTo>
                    <a:pt x="759365" y="1959517"/>
                  </a:lnTo>
                  <a:lnTo>
                    <a:pt x="804830" y="1969378"/>
                  </a:lnTo>
                  <a:lnTo>
                    <a:pt x="851044" y="1977139"/>
                  </a:lnTo>
                  <a:lnTo>
                    <a:pt x="897952" y="1982747"/>
                  </a:lnTo>
                  <a:lnTo>
                    <a:pt x="945504" y="1986150"/>
                  </a:lnTo>
                  <a:lnTo>
                    <a:pt x="993647" y="1987295"/>
                  </a:lnTo>
                  <a:lnTo>
                    <a:pt x="1041790" y="1986150"/>
                  </a:lnTo>
                  <a:lnTo>
                    <a:pt x="1089341" y="1982747"/>
                  </a:lnTo>
                  <a:lnTo>
                    <a:pt x="1136249" y="1977139"/>
                  </a:lnTo>
                  <a:lnTo>
                    <a:pt x="1182461" y="1969378"/>
                  </a:lnTo>
                  <a:lnTo>
                    <a:pt x="1227926" y="1959517"/>
                  </a:lnTo>
                  <a:lnTo>
                    <a:pt x="1272592" y="1947606"/>
                  </a:lnTo>
                  <a:lnTo>
                    <a:pt x="1316406" y="1933699"/>
                  </a:lnTo>
                  <a:lnTo>
                    <a:pt x="1359316" y="1917847"/>
                  </a:lnTo>
                  <a:lnTo>
                    <a:pt x="1401271" y="1900103"/>
                  </a:lnTo>
                  <a:lnTo>
                    <a:pt x="1442218" y="1880518"/>
                  </a:lnTo>
                  <a:lnTo>
                    <a:pt x="1482105" y="1859144"/>
                  </a:lnTo>
                  <a:lnTo>
                    <a:pt x="1520881" y="1836034"/>
                  </a:lnTo>
                  <a:lnTo>
                    <a:pt x="1558492" y="1811240"/>
                  </a:lnTo>
                  <a:lnTo>
                    <a:pt x="1594888" y="1784813"/>
                  </a:lnTo>
                  <a:lnTo>
                    <a:pt x="1630016" y="1756806"/>
                  </a:lnTo>
                  <a:lnTo>
                    <a:pt x="1663823" y="1727271"/>
                  </a:lnTo>
                  <a:lnTo>
                    <a:pt x="1696259" y="1696259"/>
                  </a:lnTo>
                  <a:lnTo>
                    <a:pt x="1727271" y="1663823"/>
                  </a:lnTo>
                  <a:lnTo>
                    <a:pt x="1756806" y="1630016"/>
                  </a:lnTo>
                  <a:lnTo>
                    <a:pt x="1784813" y="1594888"/>
                  </a:lnTo>
                  <a:lnTo>
                    <a:pt x="1811240" y="1558492"/>
                  </a:lnTo>
                  <a:lnTo>
                    <a:pt x="1836034" y="1520881"/>
                  </a:lnTo>
                  <a:lnTo>
                    <a:pt x="1859144" y="1482105"/>
                  </a:lnTo>
                  <a:lnTo>
                    <a:pt x="1880518" y="1442218"/>
                  </a:lnTo>
                  <a:lnTo>
                    <a:pt x="1900103" y="1401271"/>
                  </a:lnTo>
                  <a:lnTo>
                    <a:pt x="1917847" y="1359316"/>
                  </a:lnTo>
                  <a:lnTo>
                    <a:pt x="1933699" y="1316406"/>
                  </a:lnTo>
                  <a:lnTo>
                    <a:pt x="1947606" y="1272592"/>
                  </a:lnTo>
                  <a:lnTo>
                    <a:pt x="1959517" y="1227926"/>
                  </a:lnTo>
                  <a:lnTo>
                    <a:pt x="1969378" y="1182461"/>
                  </a:lnTo>
                  <a:lnTo>
                    <a:pt x="1977139" y="1136249"/>
                  </a:lnTo>
                  <a:lnTo>
                    <a:pt x="1982747" y="1089341"/>
                  </a:lnTo>
                  <a:lnTo>
                    <a:pt x="1986150" y="1041790"/>
                  </a:lnTo>
                  <a:lnTo>
                    <a:pt x="1987296" y="993647"/>
                  </a:lnTo>
                  <a:lnTo>
                    <a:pt x="1986150" y="945505"/>
                  </a:lnTo>
                  <a:lnTo>
                    <a:pt x="1982747" y="897954"/>
                  </a:lnTo>
                  <a:lnTo>
                    <a:pt x="1977139" y="851046"/>
                  </a:lnTo>
                  <a:lnTo>
                    <a:pt x="1969378" y="804834"/>
                  </a:lnTo>
                  <a:lnTo>
                    <a:pt x="1959517" y="759369"/>
                  </a:lnTo>
                  <a:lnTo>
                    <a:pt x="1947606" y="714703"/>
                  </a:lnTo>
                  <a:lnTo>
                    <a:pt x="1933699" y="670889"/>
                  </a:lnTo>
                  <a:lnTo>
                    <a:pt x="1917847" y="627979"/>
                  </a:lnTo>
                  <a:lnTo>
                    <a:pt x="1900103" y="586024"/>
                  </a:lnTo>
                  <a:lnTo>
                    <a:pt x="1880518" y="545077"/>
                  </a:lnTo>
                  <a:lnTo>
                    <a:pt x="1859144" y="505190"/>
                  </a:lnTo>
                  <a:lnTo>
                    <a:pt x="1836034" y="466414"/>
                  </a:lnTo>
                  <a:lnTo>
                    <a:pt x="1811240" y="428803"/>
                  </a:lnTo>
                  <a:lnTo>
                    <a:pt x="1784813" y="392407"/>
                  </a:lnTo>
                  <a:lnTo>
                    <a:pt x="1756806" y="357279"/>
                  </a:lnTo>
                  <a:lnTo>
                    <a:pt x="1727271" y="323472"/>
                  </a:lnTo>
                  <a:lnTo>
                    <a:pt x="1696259" y="291036"/>
                  </a:lnTo>
                  <a:lnTo>
                    <a:pt x="1663823" y="260024"/>
                  </a:lnTo>
                  <a:lnTo>
                    <a:pt x="1630016" y="230489"/>
                  </a:lnTo>
                  <a:lnTo>
                    <a:pt x="1594888" y="202482"/>
                  </a:lnTo>
                  <a:lnTo>
                    <a:pt x="1558492" y="176055"/>
                  </a:lnTo>
                  <a:lnTo>
                    <a:pt x="1520881" y="151261"/>
                  </a:lnTo>
                  <a:lnTo>
                    <a:pt x="1482105" y="128151"/>
                  </a:lnTo>
                  <a:lnTo>
                    <a:pt x="1442218" y="106777"/>
                  </a:lnTo>
                  <a:lnTo>
                    <a:pt x="1401271" y="87192"/>
                  </a:lnTo>
                  <a:lnTo>
                    <a:pt x="1359316" y="69448"/>
                  </a:lnTo>
                  <a:lnTo>
                    <a:pt x="1316406" y="53596"/>
                  </a:lnTo>
                  <a:lnTo>
                    <a:pt x="1272592" y="39689"/>
                  </a:lnTo>
                  <a:lnTo>
                    <a:pt x="1227926" y="27778"/>
                  </a:lnTo>
                  <a:lnTo>
                    <a:pt x="1182461" y="17917"/>
                  </a:lnTo>
                  <a:lnTo>
                    <a:pt x="1136249" y="10156"/>
                  </a:lnTo>
                  <a:lnTo>
                    <a:pt x="1089341" y="4548"/>
                  </a:lnTo>
                  <a:lnTo>
                    <a:pt x="1041790" y="1145"/>
                  </a:lnTo>
                  <a:lnTo>
                    <a:pt x="9936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" y="0"/>
              <a:ext cx="1892806" cy="206197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2691" y="3570732"/>
              <a:ext cx="8650605" cy="2508885"/>
            </a:xfrm>
            <a:custGeom>
              <a:avLst/>
              <a:gdLst/>
              <a:ahLst/>
              <a:cxnLst/>
              <a:rect l="l" t="t" r="r" b="b"/>
              <a:pathLst>
                <a:path w="8650605" h="2508885">
                  <a:moveTo>
                    <a:pt x="8650224" y="0"/>
                  </a:moveTo>
                  <a:lnTo>
                    <a:pt x="0" y="0"/>
                  </a:lnTo>
                  <a:lnTo>
                    <a:pt x="0" y="2508504"/>
                  </a:lnTo>
                  <a:lnTo>
                    <a:pt x="8650224" y="2508504"/>
                  </a:lnTo>
                  <a:lnTo>
                    <a:pt x="8650224" y="0"/>
                  </a:lnTo>
                  <a:close/>
                </a:path>
              </a:pathLst>
            </a:custGeom>
            <a:solidFill>
              <a:srgbClr val="412E27">
                <a:alpha val="8078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543" y="3927347"/>
              <a:ext cx="2017776" cy="201472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70916" y="3831335"/>
              <a:ext cx="1987550" cy="1987550"/>
            </a:xfrm>
            <a:custGeom>
              <a:avLst/>
              <a:gdLst/>
              <a:ahLst/>
              <a:cxnLst/>
              <a:rect l="l" t="t" r="r" b="b"/>
              <a:pathLst>
                <a:path w="1987550" h="1987550">
                  <a:moveTo>
                    <a:pt x="993647" y="0"/>
                  </a:moveTo>
                  <a:lnTo>
                    <a:pt x="945504" y="1145"/>
                  </a:lnTo>
                  <a:lnTo>
                    <a:pt x="897952" y="4548"/>
                  </a:lnTo>
                  <a:lnTo>
                    <a:pt x="851044" y="10156"/>
                  </a:lnTo>
                  <a:lnTo>
                    <a:pt x="804830" y="17917"/>
                  </a:lnTo>
                  <a:lnTo>
                    <a:pt x="759365" y="27778"/>
                  </a:lnTo>
                  <a:lnTo>
                    <a:pt x="714699" y="39689"/>
                  </a:lnTo>
                  <a:lnTo>
                    <a:pt x="670884" y="53596"/>
                  </a:lnTo>
                  <a:lnTo>
                    <a:pt x="627974" y="69448"/>
                  </a:lnTo>
                  <a:lnTo>
                    <a:pt x="586019" y="87192"/>
                  </a:lnTo>
                  <a:lnTo>
                    <a:pt x="545072" y="106777"/>
                  </a:lnTo>
                  <a:lnTo>
                    <a:pt x="505184" y="128151"/>
                  </a:lnTo>
                  <a:lnTo>
                    <a:pt x="466409" y="151261"/>
                  </a:lnTo>
                  <a:lnTo>
                    <a:pt x="428797" y="176055"/>
                  </a:lnTo>
                  <a:lnTo>
                    <a:pt x="392402" y="202482"/>
                  </a:lnTo>
                  <a:lnTo>
                    <a:pt x="357274" y="230489"/>
                  </a:lnTo>
                  <a:lnTo>
                    <a:pt x="323466" y="260024"/>
                  </a:lnTo>
                  <a:lnTo>
                    <a:pt x="291031" y="291036"/>
                  </a:lnTo>
                  <a:lnTo>
                    <a:pt x="260020" y="323472"/>
                  </a:lnTo>
                  <a:lnTo>
                    <a:pt x="230485" y="357279"/>
                  </a:lnTo>
                  <a:lnTo>
                    <a:pt x="202478" y="392407"/>
                  </a:lnTo>
                  <a:lnTo>
                    <a:pt x="176052" y="428803"/>
                  </a:lnTo>
                  <a:lnTo>
                    <a:pt x="151258" y="466414"/>
                  </a:lnTo>
                  <a:lnTo>
                    <a:pt x="128148" y="505190"/>
                  </a:lnTo>
                  <a:lnTo>
                    <a:pt x="106775" y="545077"/>
                  </a:lnTo>
                  <a:lnTo>
                    <a:pt x="87190" y="586024"/>
                  </a:lnTo>
                  <a:lnTo>
                    <a:pt x="69446" y="627979"/>
                  </a:lnTo>
                  <a:lnTo>
                    <a:pt x="53595" y="670889"/>
                  </a:lnTo>
                  <a:lnTo>
                    <a:pt x="39688" y="714703"/>
                  </a:lnTo>
                  <a:lnTo>
                    <a:pt x="27778" y="759369"/>
                  </a:lnTo>
                  <a:lnTo>
                    <a:pt x="17916" y="804834"/>
                  </a:lnTo>
                  <a:lnTo>
                    <a:pt x="10156" y="851046"/>
                  </a:lnTo>
                  <a:lnTo>
                    <a:pt x="4548" y="897954"/>
                  </a:lnTo>
                  <a:lnTo>
                    <a:pt x="1145" y="945505"/>
                  </a:lnTo>
                  <a:lnTo>
                    <a:pt x="0" y="993648"/>
                  </a:lnTo>
                  <a:lnTo>
                    <a:pt x="1145" y="1041790"/>
                  </a:lnTo>
                  <a:lnTo>
                    <a:pt x="4548" y="1089341"/>
                  </a:lnTo>
                  <a:lnTo>
                    <a:pt x="10156" y="1136249"/>
                  </a:lnTo>
                  <a:lnTo>
                    <a:pt x="17916" y="1182461"/>
                  </a:lnTo>
                  <a:lnTo>
                    <a:pt x="27778" y="1227926"/>
                  </a:lnTo>
                  <a:lnTo>
                    <a:pt x="39688" y="1272592"/>
                  </a:lnTo>
                  <a:lnTo>
                    <a:pt x="53595" y="1316406"/>
                  </a:lnTo>
                  <a:lnTo>
                    <a:pt x="69446" y="1359316"/>
                  </a:lnTo>
                  <a:lnTo>
                    <a:pt x="87190" y="1401271"/>
                  </a:lnTo>
                  <a:lnTo>
                    <a:pt x="106775" y="1442218"/>
                  </a:lnTo>
                  <a:lnTo>
                    <a:pt x="128148" y="1482105"/>
                  </a:lnTo>
                  <a:lnTo>
                    <a:pt x="151258" y="1520881"/>
                  </a:lnTo>
                  <a:lnTo>
                    <a:pt x="176052" y="1558492"/>
                  </a:lnTo>
                  <a:lnTo>
                    <a:pt x="202478" y="1594888"/>
                  </a:lnTo>
                  <a:lnTo>
                    <a:pt x="230485" y="1630016"/>
                  </a:lnTo>
                  <a:lnTo>
                    <a:pt x="260020" y="1663823"/>
                  </a:lnTo>
                  <a:lnTo>
                    <a:pt x="291031" y="1696259"/>
                  </a:lnTo>
                  <a:lnTo>
                    <a:pt x="323466" y="1727271"/>
                  </a:lnTo>
                  <a:lnTo>
                    <a:pt x="357274" y="1756806"/>
                  </a:lnTo>
                  <a:lnTo>
                    <a:pt x="392402" y="1784813"/>
                  </a:lnTo>
                  <a:lnTo>
                    <a:pt x="428797" y="1811240"/>
                  </a:lnTo>
                  <a:lnTo>
                    <a:pt x="466409" y="1836034"/>
                  </a:lnTo>
                  <a:lnTo>
                    <a:pt x="505184" y="1859144"/>
                  </a:lnTo>
                  <a:lnTo>
                    <a:pt x="545072" y="1880518"/>
                  </a:lnTo>
                  <a:lnTo>
                    <a:pt x="586019" y="1900103"/>
                  </a:lnTo>
                  <a:lnTo>
                    <a:pt x="627974" y="1917847"/>
                  </a:lnTo>
                  <a:lnTo>
                    <a:pt x="670884" y="1933699"/>
                  </a:lnTo>
                  <a:lnTo>
                    <a:pt x="714699" y="1947606"/>
                  </a:lnTo>
                  <a:lnTo>
                    <a:pt x="759365" y="1959517"/>
                  </a:lnTo>
                  <a:lnTo>
                    <a:pt x="804830" y="1969378"/>
                  </a:lnTo>
                  <a:lnTo>
                    <a:pt x="851044" y="1977139"/>
                  </a:lnTo>
                  <a:lnTo>
                    <a:pt x="897952" y="1982747"/>
                  </a:lnTo>
                  <a:lnTo>
                    <a:pt x="945504" y="1986150"/>
                  </a:lnTo>
                  <a:lnTo>
                    <a:pt x="993647" y="1987296"/>
                  </a:lnTo>
                  <a:lnTo>
                    <a:pt x="1041790" y="1986150"/>
                  </a:lnTo>
                  <a:lnTo>
                    <a:pt x="1089341" y="1982747"/>
                  </a:lnTo>
                  <a:lnTo>
                    <a:pt x="1136249" y="1977139"/>
                  </a:lnTo>
                  <a:lnTo>
                    <a:pt x="1182461" y="1969378"/>
                  </a:lnTo>
                  <a:lnTo>
                    <a:pt x="1227926" y="1959517"/>
                  </a:lnTo>
                  <a:lnTo>
                    <a:pt x="1272592" y="1947606"/>
                  </a:lnTo>
                  <a:lnTo>
                    <a:pt x="1316406" y="1933699"/>
                  </a:lnTo>
                  <a:lnTo>
                    <a:pt x="1359316" y="1917847"/>
                  </a:lnTo>
                  <a:lnTo>
                    <a:pt x="1401271" y="1900103"/>
                  </a:lnTo>
                  <a:lnTo>
                    <a:pt x="1442218" y="1880518"/>
                  </a:lnTo>
                  <a:lnTo>
                    <a:pt x="1482105" y="1859144"/>
                  </a:lnTo>
                  <a:lnTo>
                    <a:pt x="1520881" y="1836034"/>
                  </a:lnTo>
                  <a:lnTo>
                    <a:pt x="1558492" y="1811240"/>
                  </a:lnTo>
                  <a:lnTo>
                    <a:pt x="1594888" y="1784813"/>
                  </a:lnTo>
                  <a:lnTo>
                    <a:pt x="1630016" y="1756806"/>
                  </a:lnTo>
                  <a:lnTo>
                    <a:pt x="1663823" y="1727271"/>
                  </a:lnTo>
                  <a:lnTo>
                    <a:pt x="1696259" y="1696259"/>
                  </a:lnTo>
                  <a:lnTo>
                    <a:pt x="1727271" y="1663823"/>
                  </a:lnTo>
                  <a:lnTo>
                    <a:pt x="1756806" y="1630016"/>
                  </a:lnTo>
                  <a:lnTo>
                    <a:pt x="1784813" y="1594888"/>
                  </a:lnTo>
                  <a:lnTo>
                    <a:pt x="1811240" y="1558492"/>
                  </a:lnTo>
                  <a:lnTo>
                    <a:pt x="1836034" y="1520881"/>
                  </a:lnTo>
                  <a:lnTo>
                    <a:pt x="1859144" y="1482105"/>
                  </a:lnTo>
                  <a:lnTo>
                    <a:pt x="1880518" y="1442218"/>
                  </a:lnTo>
                  <a:lnTo>
                    <a:pt x="1900103" y="1401271"/>
                  </a:lnTo>
                  <a:lnTo>
                    <a:pt x="1917847" y="1359316"/>
                  </a:lnTo>
                  <a:lnTo>
                    <a:pt x="1933699" y="1316406"/>
                  </a:lnTo>
                  <a:lnTo>
                    <a:pt x="1947606" y="1272592"/>
                  </a:lnTo>
                  <a:lnTo>
                    <a:pt x="1959517" y="1227926"/>
                  </a:lnTo>
                  <a:lnTo>
                    <a:pt x="1969378" y="1182461"/>
                  </a:lnTo>
                  <a:lnTo>
                    <a:pt x="1977139" y="1136249"/>
                  </a:lnTo>
                  <a:lnTo>
                    <a:pt x="1982747" y="1089341"/>
                  </a:lnTo>
                  <a:lnTo>
                    <a:pt x="1986150" y="1041790"/>
                  </a:lnTo>
                  <a:lnTo>
                    <a:pt x="1987296" y="993648"/>
                  </a:lnTo>
                  <a:lnTo>
                    <a:pt x="1986150" y="945505"/>
                  </a:lnTo>
                  <a:lnTo>
                    <a:pt x="1982747" y="897954"/>
                  </a:lnTo>
                  <a:lnTo>
                    <a:pt x="1977139" y="851046"/>
                  </a:lnTo>
                  <a:lnTo>
                    <a:pt x="1969378" y="804834"/>
                  </a:lnTo>
                  <a:lnTo>
                    <a:pt x="1959517" y="759369"/>
                  </a:lnTo>
                  <a:lnTo>
                    <a:pt x="1947606" y="714703"/>
                  </a:lnTo>
                  <a:lnTo>
                    <a:pt x="1933699" y="670889"/>
                  </a:lnTo>
                  <a:lnTo>
                    <a:pt x="1917847" y="627979"/>
                  </a:lnTo>
                  <a:lnTo>
                    <a:pt x="1900103" y="586024"/>
                  </a:lnTo>
                  <a:lnTo>
                    <a:pt x="1880518" y="545077"/>
                  </a:lnTo>
                  <a:lnTo>
                    <a:pt x="1859144" y="505190"/>
                  </a:lnTo>
                  <a:lnTo>
                    <a:pt x="1836034" y="466414"/>
                  </a:lnTo>
                  <a:lnTo>
                    <a:pt x="1811240" y="428803"/>
                  </a:lnTo>
                  <a:lnTo>
                    <a:pt x="1784813" y="392407"/>
                  </a:lnTo>
                  <a:lnTo>
                    <a:pt x="1756806" y="357279"/>
                  </a:lnTo>
                  <a:lnTo>
                    <a:pt x="1727271" y="323472"/>
                  </a:lnTo>
                  <a:lnTo>
                    <a:pt x="1696259" y="291036"/>
                  </a:lnTo>
                  <a:lnTo>
                    <a:pt x="1663823" y="260024"/>
                  </a:lnTo>
                  <a:lnTo>
                    <a:pt x="1630016" y="230489"/>
                  </a:lnTo>
                  <a:lnTo>
                    <a:pt x="1594888" y="202482"/>
                  </a:lnTo>
                  <a:lnTo>
                    <a:pt x="1558492" y="176055"/>
                  </a:lnTo>
                  <a:lnTo>
                    <a:pt x="1520881" y="151261"/>
                  </a:lnTo>
                  <a:lnTo>
                    <a:pt x="1482105" y="128151"/>
                  </a:lnTo>
                  <a:lnTo>
                    <a:pt x="1442218" y="106777"/>
                  </a:lnTo>
                  <a:lnTo>
                    <a:pt x="1401271" y="87192"/>
                  </a:lnTo>
                  <a:lnTo>
                    <a:pt x="1359316" y="69448"/>
                  </a:lnTo>
                  <a:lnTo>
                    <a:pt x="1316406" y="53596"/>
                  </a:lnTo>
                  <a:lnTo>
                    <a:pt x="1272592" y="39689"/>
                  </a:lnTo>
                  <a:lnTo>
                    <a:pt x="1227926" y="27778"/>
                  </a:lnTo>
                  <a:lnTo>
                    <a:pt x="1182461" y="17917"/>
                  </a:lnTo>
                  <a:lnTo>
                    <a:pt x="1136249" y="10156"/>
                  </a:lnTo>
                  <a:lnTo>
                    <a:pt x="1089341" y="4548"/>
                  </a:lnTo>
                  <a:lnTo>
                    <a:pt x="1041790" y="1145"/>
                  </a:lnTo>
                  <a:lnTo>
                    <a:pt x="9936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01827" y="6963612"/>
            <a:ext cx="1388745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4250" spc="-85">
                <a:solidFill>
                  <a:srgbClr val="1E2F47"/>
                </a:solidFill>
                <a:latin typeface="Arial Black"/>
                <a:cs typeface="Arial Black"/>
              </a:rPr>
              <a:t>2</a:t>
            </a:r>
            <a:r>
              <a:rPr dirty="0" sz="4250" spc="-1030">
                <a:solidFill>
                  <a:srgbClr val="1E2F47"/>
                </a:solidFill>
                <a:latin typeface="Arial Black"/>
                <a:cs typeface="Arial Black"/>
              </a:rPr>
              <a:t>0</a:t>
            </a:r>
            <a:r>
              <a:rPr dirty="0" baseline="-35294" sz="6375" spc="-960">
                <a:solidFill>
                  <a:srgbClr val="1E2F47"/>
                </a:solidFill>
                <a:latin typeface="Arial Black"/>
                <a:cs typeface="Arial Black"/>
              </a:rPr>
              <a:t>-</a:t>
            </a:r>
            <a:r>
              <a:rPr dirty="0" sz="4250" spc="-345">
                <a:solidFill>
                  <a:srgbClr val="1E2F47"/>
                </a:solidFill>
                <a:latin typeface="Arial Black"/>
                <a:cs typeface="Arial Black"/>
              </a:rPr>
              <a:t>24</a:t>
            </a:r>
            <a:endParaRPr sz="42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3991" y="7649971"/>
            <a:ext cx="1304290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4250" spc="-335">
                <a:solidFill>
                  <a:srgbClr val="1E2F47"/>
                </a:solidFill>
                <a:latin typeface="Arial Black"/>
                <a:cs typeface="Arial Black"/>
              </a:rPr>
              <a:t>2031</a:t>
            </a:r>
            <a:endParaRPr sz="42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39741" y="6817614"/>
            <a:ext cx="1814830" cy="150749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R="5080" indent="53340">
              <a:lnSpc>
                <a:spcPts val="5890"/>
              </a:lnSpc>
              <a:spcBef>
                <a:spcPts val="85"/>
              </a:spcBef>
            </a:pPr>
            <a:r>
              <a:rPr dirty="0" sz="4800" spc="-4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90">
                <a:solidFill>
                  <a:srgbClr val="FFFFFF"/>
                </a:solidFill>
                <a:latin typeface="Arial"/>
                <a:cs typeface="Arial"/>
              </a:rPr>
              <a:t>5.20%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837" rIns="0" bIns="0" rtlCol="0" vert="horz">
            <a:spAutoFit/>
          </a:bodyPr>
          <a:lstStyle/>
          <a:p>
            <a:pPr marL="3750945">
              <a:lnSpc>
                <a:spcPct val="100000"/>
              </a:lnSpc>
              <a:spcBef>
                <a:spcPts val="95"/>
              </a:spcBef>
            </a:pPr>
            <a:r>
              <a:rPr dirty="0" sz="7000" spc="-375"/>
              <a:t>KEY</a:t>
            </a:r>
            <a:r>
              <a:rPr dirty="0" sz="7000" spc="-229"/>
              <a:t> </a:t>
            </a:r>
            <a:r>
              <a:rPr dirty="0" sz="7000" spc="-50"/>
              <a:t>INSIGHTS</a:t>
            </a:r>
            <a:endParaRPr sz="7000"/>
          </a:p>
        </p:txBody>
      </p:sp>
      <p:sp>
        <p:nvSpPr>
          <p:cNvPr id="15" name="object 15" descr=""/>
          <p:cNvSpPr txBox="1"/>
          <p:nvPr/>
        </p:nvSpPr>
        <p:spPr>
          <a:xfrm>
            <a:off x="802538" y="4429125"/>
            <a:ext cx="1337310" cy="6788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4250" spc="-285">
                <a:solidFill>
                  <a:srgbClr val="1E2F47"/>
                </a:solidFill>
                <a:latin typeface="Arial Black"/>
                <a:cs typeface="Arial Black"/>
              </a:rPr>
              <a:t>2024</a:t>
            </a:r>
            <a:endParaRPr sz="4250">
              <a:latin typeface="Arial Black"/>
              <a:cs typeface="Arial Black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581020" y="4014342"/>
            <a:ext cx="5855970" cy="15074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3810">
              <a:lnSpc>
                <a:spcPct val="100000"/>
              </a:lnSpc>
              <a:spcBef>
                <a:spcPts val="110"/>
              </a:spcBef>
            </a:pPr>
            <a:r>
              <a:rPr dirty="0" sz="4800" spc="-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2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spcBef>
                <a:spcPts val="135"/>
              </a:spcBef>
            </a:pPr>
            <a:r>
              <a:rPr dirty="0" sz="48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>
                <a:solidFill>
                  <a:srgbClr val="FFFFFF"/>
                </a:solidFill>
                <a:latin typeface="Arial"/>
                <a:cs typeface="Arial"/>
              </a:rPr>
              <a:t>14258.2 </a:t>
            </a:r>
            <a:r>
              <a:rPr dirty="0" sz="4800" spc="27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141220" y="2874264"/>
              <a:ext cx="10871200" cy="2920365"/>
            </a:xfrm>
            <a:custGeom>
              <a:avLst/>
              <a:gdLst/>
              <a:ahLst/>
              <a:cxnLst/>
              <a:rect l="l" t="t" r="r" b="b"/>
              <a:pathLst>
                <a:path w="10871200" h="2920365">
                  <a:moveTo>
                    <a:pt x="10779506" y="0"/>
                  </a:moveTo>
                  <a:lnTo>
                    <a:pt x="91186" y="0"/>
                  </a:lnTo>
                  <a:lnTo>
                    <a:pt x="55721" y="7175"/>
                  </a:lnTo>
                  <a:lnTo>
                    <a:pt x="26733" y="26733"/>
                  </a:lnTo>
                  <a:lnTo>
                    <a:pt x="7175" y="55721"/>
                  </a:lnTo>
                  <a:lnTo>
                    <a:pt x="0" y="91185"/>
                  </a:lnTo>
                  <a:lnTo>
                    <a:pt x="0" y="2828797"/>
                  </a:lnTo>
                  <a:lnTo>
                    <a:pt x="7175" y="2864262"/>
                  </a:lnTo>
                  <a:lnTo>
                    <a:pt x="26733" y="2893250"/>
                  </a:lnTo>
                  <a:lnTo>
                    <a:pt x="55721" y="2912808"/>
                  </a:lnTo>
                  <a:lnTo>
                    <a:pt x="91186" y="2919983"/>
                  </a:lnTo>
                  <a:lnTo>
                    <a:pt x="10779506" y="2919983"/>
                  </a:lnTo>
                  <a:lnTo>
                    <a:pt x="10814970" y="2912808"/>
                  </a:lnTo>
                  <a:lnTo>
                    <a:pt x="10843958" y="2893250"/>
                  </a:lnTo>
                  <a:lnTo>
                    <a:pt x="10863516" y="2864262"/>
                  </a:lnTo>
                  <a:lnTo>
                    <a:pt x="10870691" y="2828797"/>
                  </a:lnTo>
                  <a:lnTo>
                    <a:pt x="10870691" y="91185"/>
                  </a:lnTo>
                  <a:lnTo>
                    <a:pt x="10863516" y="55721"/>
                  </a:lnTo>
                  <a:lnTo>
                    <a:pt x="10843958" y="26733"/>
                  </a:lnTo>
                  <a:lnTo>
                    <a:pt x="10814970" y="7175"/>
                  </a:lnTo>
                  <a:lnTo>
                    <a:pt x="10779506" y="0"/>
                  </a:lnTo>
                  <a:close/>
                </a:path>
              </a:pathLst>
            </a:custGeom>
            <a:solidFill>
              <a:srgbClr val="000000">
                <a:alpha val="7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3819144"/>
              <a:ext cx="3122930" cy="828040"/>
            </a:xfrm>
            <a:custGeom>
              <a:avLst/>
              <a:gdLst/>
              <a:ahLst/>
              <a:cxnLst/>
              <a:rect l="l" t="t" r="r" b="b"/>
              <a:pathLst>
                <a:path w="3122930" h="828039">
                  <a:moveTo>
                    <a:pt x="2825495" y="0"/>
                  </a:moveTo>
                  <a:lnTo>
                    <a:pt x="0" y="0"/>
                  </a:lnTo>
                  <a:lnTo>
                    <a:pt x="0" y="827531"/>
                  </a:lnTo>
                  <a:lnTo>
                    <a:pt x="3122675" y="827531"/>
                  </a:lnTo>
                  <a:lnTo>
                    <a:pt x="282549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83892" y="6054852"/>
              <a:ext cx="10828020" cy="2920365"/>
            </a:xfrm>
            <a:custGeom>
              <a:avLst/>
              <a:gdLst/>
              <a:ahLst/>
              <a:cxnLst/>
              <a:rect l="l" t="t" r="r" b="b"/>
              <a:pathLst>
                <a:path w="10828020" h="2920365">
                  <a:moveTo>
                    <a:pt x="10736834" y="0"/>
                  </a:moveTo>
                  <a:lnTo>
                    <a:pt x="91185" y="0"/>
                  </a:lnTo>
                  <a:lnTo>
                    <a:pt x="55721" y="7175"/>
                  </a:lnTo>
                  <a:lnTo>
                    <a:pt x="26733" y="26733"/>
                  </a:lnTo>
                  <a:lnTo>
                    <a:pt x="7175" y="55721"/>
                  </a:lnTo>
                  <a:lnTo>
                    <a:pt x="0" y="91186"/>
                  </a:lnTo>
                  <a:lnTo>
                    <a:pt x="0" y="2828798"/>
                  </a:lnTo>
                  <a:lnTo>
                    <a:pt x="7175" y="2864262"/>
                  </a:lnTo>
                  <a:lnTo>
                    <a:pt x="26733" y="2893250"/>
                  </a:lnTo>
                  <a:lnTo>
                    <a:pt x="55721" y="2912808"/>
                  </a:lnTo>
                  <a:lnTo>
                    <a:pt x="91185" y="2919984"/>
                  </a:lnTo>
                  <a:lnTo>
                    <a:pt x="10736834" y="2919984"/>
                  </a:lnTo>
                  <a:lnTo>
                    <a:pt x="10772298" y="2912808"/>
                  </a:lnTo>
                  <a:lnTo>
                    <a:pt x="10801286" y="2893250"/>
                  </a:lnTo>
                  <a:lnTo>
                    <a:pt x="10820844" y="2864262"/>
                  </a:lnTo>
                  <a:lnTo>
                    <a:pt x="10828019" y="2828798"/>
                  </a:lnTo>
                  <a:lnTo>
                    <a:pt x="10828019" y="91186"/>
                  </a:lnTo>
                  <a:lnTo>
                    <a:pt x="10820844" y="55721"/>
                  </a:lnTo>
                  <a:lnTo>
                    <a:pt x="10801286" y="26733"/>
                  </a:lnTo>
                  <a:lnTo>
                    <a:pt x="10772298" y="7175"/>
                  </a:lnTo>
                  <a:lnTo>
                    <a:pt x="10736834" y="0"/>
                  </a:lnTo>
                  <a:close/>
                </a:path>
              </a:pathLst>
            </a:custGeom>
            <a:solidFill>
              <a:srgbClr val="000000">
                <a:alpha val="7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23" y="6999731"/>
              <a:ext cx="3164205" cy="828040"/>
            </a:xfrm>
            <a:custGeom>
              <a:avLst/>
              <a:gdLst/>
              <a:ahLst/>
              <a:cxnLst/>
              <a:rect l="l" t="t" r="r" b="b"/>
              <a:pathLst>
                <a:path w="3164205" h="828040">
                  <a:moveTo>
                    <a:pt x="2866390" y="0"/>
                  </a:moveTo>
                  <a:lnTo>
                    <a:pt x="0" y="0"/>
                  </a:lnTo>
                  <a:lnTo>
                    <a:pt x="0" y="827531"/>
                  </a:lnTo>
                  <a:lnTo>
                    <a:pt x="3163824" y="827531"/>
                  </a:lnTo>
                  <a:lnTo>
                    <a:pt x="28663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0"/>
              <a:ext cx="18288000" cy="1026160"/>
            </a:xfrm>
            <a:custGeom>
              <a:avLst/>
              <a:gdLst/>
              <a:ahLst/>
              <a:cxnLst/>
              <a:rect l="l" t="t" r="r" b="b"/>
              <a:pathLst>
                <a:path w="18288000" h="1026160">
                  <a:moveTo>
                    <a:pt x="18241772" y="0"/>
                  </a:moveTo>
                  <a:lnTo>
                    <a:pt x="87431" y="0"/>
                  </a:lnTo>
                  <a:lnTo>
                    <a:pt x="52853" y="7016"/>
                  </a:lnTo>
                  <a:lnTo>
                    <a:pt x="24572" y="26130"/>
                  </a:lnTo>
                  <a:lnTo>
                    <a:pt x="5482" y="54435"/>
                  </a:lnTo>
                  <a:lnTo>
                    <a:pt x="0" y="81502"/>
                  </a:lnTo>
                  <a:lnTo>
                    <a:pt x="0" y="944149"/>
                  </a:lnTo>
                  <a:lnTo>
                    <a:pt x="5482" y="971216"/>
                  </a:lnTo>
                  <a:lnTo>
                    <a:pt x="24572" y="999521"/>
                  </a:lnTo>
                  <a:lnTo>
                    <a:pt x="52853" y="1018635"/>
                  </a:lnTo>
                  <a:lnTo>
                    <a:pt x="87431" y="1025651"/>
                  </a:lnTo>
                  <a:lnTo>
                    <a:pt x="18241772" y="1025651"/>
                  </a:lnTo>
                  <a:lnTo>
                    <a:pt x="18276290" y="1018635"/>
                  </a:lnTo>
                  <a:lnTo>
                    <a:pt x="18288000" y="1010717"/>
                  </a:lnTo>
                  <a:lnTo>
                    <a:pt x="18287999" y="14934"/>
                  </a:lnTo>
                  <a:lnTo>
                    <a:pt x="18276290" y="7016"/>
                  </a:lnTo>
                  <a:lnTo>
                    <a:pt x="18241772" y="0"/>
                  </a:lnTo>
                  <a:close/>
                </a:path>
              </a:pathLst>
            </a:custGeom>
            <a:solidFill>
              <a:srgbClr val="000000">
                <a:alpha val="62744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100" spc="-185">
                <a:solidFill>
                  <a:srgbClr val="FFFFFF"/>
                </a:solidFill>
              </a:rPr>
              <a:t>REVENUE</a:t>
            </a:r>
            <a:r>
              <a:rPr dirty="0" sz="5100" spc="-170">
                <a:solidFill>
                  <a:srgbClr val="FFFFFF"/>
                </a:solidFill>
              </a:rPr>
              <a:t> </a:t>
            </a:r>
            <a:r>
              <a:rPr dirty="0" sz="5100" spc="-95">
                <a:solidFill>
                  <a:srgbClr val="FFFFFF"/>
                </a:solidFill>
              </a:rPr>
              <a:t>MARKET</a:t>
            </a:r>
            <a:r>
              <a:rPr dirty="0" sz="5100" spc="-260">
                <a:solidFill>
                  <a:srgbClr val="FFFFFF"/>
                </a:solidFill>
              </a:rPr>
              <a:t> </a:t>
            </a:r>
            <a:r>
              <a:rPr dirty="0" sz="5100" spc="-185">
                <a:solidFill>
                  <a:srgbClr val="FFFFFF"/>
                </a:solidFill>
              </a:rPr>
              <a:t>SHARE</a:t>
            </a:r>
            <a:r>
              <a:rPr dirty="0" sz="5100" spc="-170">
                <a:solidFill>
                  <a:srgbClr val="FFFFFF"/>
                </a:solidFill>
              </a:rPr>
              <a:t> </a:t>
            </a:r>
            <a:r>
              <a:rPr dirty="0" sz="5100" spc="-30">
                <a:solidFill>
                  <a:srgbClr val="FFFFFF"/>
                </a:solidFill>
              </a:rPr>
              <a:t>BY</a:t>
            </a:r>
            <a:r>
              <a:rPr dirty="0" sz="5100" spc="-210">
                <a:solidFill>
                  <a:srgbClr val="FFFFFF"/>
                </a:solidFill>
              </a:rPr>
              <a:t> </a:t>
            </a:r>
            <a:r>
              <a:rPr dirty="0" sz="5100" spc="-140">
                <a:solidFill>
                  <a:srgbClr val="FFFFFF"/>
                </a:solidFill>
              </a:rPr>
              <a:t>SEGMENTS</a:t>
            </a:r>
            <a:r>
              <a:rPr dirty="0" sz="5100" spc="-195">
                <a:solidFill>
                  <a:srgbClr val="FFFFFF"/>
                </a:solidFill>
              </a:rPr>
              <a:t> </a:t>
            </a:r>
            <a:r>
              <a:rPr dirty="0" sz="5100" spc="204">
                <a:solidFill>
                  <a:srgbClr val="FFFFFF"/>
                </a:solidFill>
              </a:rPr>
              <a:t>2024</a:t>
            </a:r>
            <a:endParaRPr sz="5100"/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3" y="0"/>
            <a:ext cx="2139695" cy="218998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3411728" y="3446729"/>
            <a:ext cx="8818880" cy="167195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315595" marR="1405255" indent="-303530">
              <a:lnSpc>
                <a:spcPts val="3210"/>
              </a:lnSpc>
              <a:spcBef>
                <a:spcPts val="330"/>
              </a:spcBef>
              <a:buChar char="•"/>
              <a:tabLst>
                <a:tab pos="315595" algn="l"/>
              </a:tabLst>
            </a:pPr>
            <a:r>
              <a:rPr dirty="0" sz="2800" spc="90">
                <a:solidFill>
                  <a:srgbClr val="FFFFFF"/>
                </a:solidFill>
                <a:latin typeface="Arial"/>
                <a:cs typeface="Arial"/>
              </a:rPr>
              <a:t>Executive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5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Arial"/>
                <a:cs typeface="Arial"/>
              </a:rPr>
              <a:t>stands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15">
                <a:solidFill>
                  <a:srgbClr val="FFFFFF"/>
                </a:solidFill>
                <a:latin typeface="Arial"/>
                <a:cs typeface="Arial"/>
              </a:rPr>
              <a:t>out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dominating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category.</a:t>
            </a:r>
            <a:endParaRPr sz="2800">
              <a:latin typeface="Arial"/>
              <a:cs typeface="Arial"/>
            </a:endParaRPr>
          </a:p>
          <a:p>
            <a:pPr marL="315595" marR="5080" indent="-303530">
              <a:lnSpc>
                <a:spcPts val="3190"/>
              </a:lnSpc>
              <a:spcBef>
                <a:spcPts val="5"/>
              </a:spcBef>
              <a:buChar char="•"/>
              <a:tabLst>
                <a:tab pos="315595" algn="l"/>
              </a:tabLst>
            </a:pP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Conference</a:t>
            </a:r>
            <a:r>
              <a:rPr dirty="0" sz="2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7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Arial"/>
                <a:cs typeface="Arial"/>
              </a:rPr>
              <a:t>emerges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9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fastest- </a:t>
            </a:r>
            <a:r>
              <a:rPr dirty="0" sz="2800" spc="110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9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5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8986" y="3993641"/>
            <a:ext cx="2715895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105">
                <a:solidFill>
                  <a:srgbClr val="43B4BD"/>
                </a:solidFill>
                <a:latin typeface="Arial"/>
                <a:cs typeface="Arial"/>
              </a:rPr>
              <a:t>By</a:t>
            </a:r>
            <a:r>
              <a:rPr dirty="0" sz="2650" spc="-80">
                <a:solidFill>
                  <a:srgbClr val="43B4BD"/>
                </a:solidFill>
                <a:latin typeface="Arial"/>
                <a:cs typeface="Arial"/>
              </a:rPr>
              <a:t> </a:t>
            </a:r>
            <a:r>
              <a:rPr dirty="0" sz="2650" spc="150">
                <a:solidFill>
                  <a:srgbClr val="43B4BD"/>
                </a:solidFill>
                <a:latin typeface="Arial"/>
                <a:cs typeface="Arial"/>
              </a:rPr>
              <a:t>Product</a:t>
            </a:r>
            <a:r>
              <a:rPr dirty="0" sz="2650" spc="-60">
                <a:solidFill>
                  <a:srgbClr val="43B4BD"/>
                </a:solidFill>
                <a:latin typeface="Arial"/>
                <a:cs typeface="Arial"/>
              </a:rPr>
              <a:t> </a:t>
            </a:r>
            <a:r>
              <a:rPr dirty="0" sz="2650" spc="60">
                <a:solidFill>
                  <a:srgbClr val="43B4BD"/>
                </a:solidFill>
                <a:latin typeface="Arial"/>
                <a:cs typeface="Arial"/>
              </a:rPr>
              <a:t>Type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-7213" y="7145273"/>
            <a:ext cx="2869565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114">
                <a:solidFill>
                  <a:srgbClr val="43B4BD"/>
                </a:solidFill>
                <a:latin typeface="Arial"/>
                <a:cs typeface="Arial"/>
              </a:rPr>
              <a:t>Material</a:t>
            </a:r>
            <a:r>
              <a:rPr dirty="0" sz="2650" spc="-55">
                <a:solidFill>
                  <a:srgbClr val="43B4BD"/>
                </a:solidFill>
                <a:latin typeface="Arial"/>
                <a:cs typeface="Arial"/>
              </a:rPr>
              <a:t> </a:t>
            </a:r>
            <a:r>
              <a:rPr dirty="0" sz="2650" spc="60">
                <a:solidFill>
                  <a:srgbClr val="43B4BD"/>
                </a:solidFill>
                <a:latin typeface="Arial"/>
                <a:cs typeface="Arial"/>
              </a:rPr>
              <a:t>Segment</a:t>
            </a:r>
            <a:endParaRPr sz="26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64458" y="6302121"/>
            <a:ext cx="9112885" cy="248539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315595" marR="144780" indent="-303530">
              <a:lnSpc>
                <a:spcPts val="3200"/>
              </a:lnSpc>
              <a:spcBef>
                <a:spcPts val="335"/>
              </a:spcBef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dominating</a:t>
            </a:r>
            <a:r>
              <a:rPr dirty="0" sz="2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Arial"/>
                <a:cs typeface="Arial"/>
              </a:rPr>
              <a:t>mesh.</a:t>
            </a:r>
            <a:r>
              <a:rPr dirty="0" sz="2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2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plastic,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fabric,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0">
                <a:solidFill>
                  <a:srgbClr val="FFFFFF"/>
                </a:solidFill>
                <a:latin typeface="Arial"/>
                <a:cs typeface="Arial"/>
              </a:rPr>
              <a:t>leather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75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Arial"/>
                <a:cs typeface="Arial"/>
              </a:rPr>
              <a:t>alternatives,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mesh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chairs </a:t>
            </a:r>
            <a:r>
              <a:rPr dirty="0" sz="2800" spc="150">
                <a:solidFill>
                  <a:srgbClr val="FFFFFF"/>
                </a:solidFill>
                <a:latin typeface="Arial"/>
                <a:cs typeface="Arial"/>
              </a:rPr>
              <a:t>now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9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highest</a:t>
            </a:r>
            <a:r>
              <a:rPr dirty="0" sz="2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share.</a:t>
            </a:r>
            <a:endParaRPr sz="2800">
              <a:latin typeface="Arial"/>
              <a:cs typeface="Arial"/>
            </a:endParaRPr>
          </a:p>
          <a:p>
            <a:pPr marL="315595" indent="-302895">
              <a:lnSpc>
                <a:spcPts val="3045"/>
              </a:lnSpc>
              <a:buChar char="•"/>
              <a:tabLst>
                <a:tab pos="315595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fastest-</a:t>
            </a:r>
            <a:r>
              <a:rPr dirty="0" sz="2800" spc="105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0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9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5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2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0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endParaRPr sz="2800">
              <a:latin typeface="Arial"/>
              <a:cs typeface="Arial"/>
            </a:endParaRPr>
          </a:p>
          <a:p>
            <a:pPr marL="315595" marR="5080">
              <a:lnSpc>
                <a:spcPts val="3200"/>
              </a:lnSpc>
              <a:spcBef>
                <a:spcPts val="165"/>
              </a:spcBef>
            </a:pP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95">
                <a:solidFill>
                  <a:srgbClr val="FFFFFF"/>
                </a:solidFill>
                <a:latin typeface="Arial"/>
                <a:cs typeface="Arial"/>
              </a:rPr>
              <a:t>Leather.</a:t>
            </a:r>
            <a:r>
              <a:rPr dirty="0" sz="2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1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FFFFFF"/>
                </a:solidFill>
                <a:latin typeface="Arial"/>
                <a:cs typeface="Arial"/>
              </a:rPr>
              <a:t>office,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Arial"/>
                <a:cs typeface="Arial"/>
              </a:rPr>
              <a:t>leather</a:t>
            </a:r>
            <a:r>
              <a:rPr dirty="0" sz="2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Arial"/>
                <a:cs typeface="Arial"/>
              </a:rPr>
              <a:t>seats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2800" spc="185">
                <a:solidFill>
                  <a:srgbClr val="FFFFFF"/>
                </a:solidFill>
                <a:latin typeface="Arial"/>
                <a:cs typeface="Arial"/>
              </a:rPr>
              <a:t>frequently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Arial"/>
                <a:cs typeface="Arial"/>
              </a:rPr>
              <a:t>viewed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Arial"/>
                <a:cs typeface="Arial"/>
              </a:rPr>
              <a:t>symbol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22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40">
                <a:solidFill>
                  <a:srgbClr val="FFFFFF"/>
                </a:solidFill>
                <a:latin typeface="Arial"/>
                <a:cs typeface="Arial"/>
              </a:rPr>
              <a:t>luxury</a:t>
            </a:r>
            <a:r>
              <a:rPr dirty="0" sz="28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100">
                <a:solidFill>
                  <a:srgbClr val="FFFFFF"/>
                </a:solidFill>
                <a:latin typeface="Arial"/>
                <a:cs typeface="Arial"/>
              </a:rPr>
              <a:t>status.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141220" y="2874264"/>
              <a:ext cx="6920865" cy="2920365"/>
            </a:xfrm>
            <a:custGeom>
              <a:avLst/>
              <a:gdLst/>
              <a:ahLst/>
              <a:cxnLst/>
              <a:rect l="l" t="t" r="r" b="b"/>
              <a:pathLst>
                <a:path w="6920865" h="2920365">
                  <a:moveTo>
                    <a:pt x="6829298" y="0"/>
                  </a:moveTo>
                  <a:lnTo>
                    <a:pt x="91186" y="0"/>
                  </a:lnTo>
                  <a:lnTo>
                    <a:pt x="55721" y="7175"/>
                  </a:lnTo>
                  <a:lnTo>
                    <a:pt x="26733" y="26733"/>
                  </a:lnTo>
                  <a:lnTo>
                    <a:pt x="7175" y="55721"/>
                  </a:lnTo>
                  <a:lnTo>
                    <a:pt x="0" y="91185"/>
                  </a:lnTo>
                  <a:lnTo>
                    <a:pt x="0" y="2828797"/>
                  </a:lnTo>
                  <a:lnTo>
                    <a:pt x="7175" y="2864262"/>
                  </a:lnTo>
                  <a:lnTo>
                    <a:pt x="26733" y="2893250"/>
                  </a:lnTo>
                  <a:lnTo>
                    <a:pt x="55721" y="2912808"/>
                  </a:lnTo>
                  <a:lnTo>
                    <a:pt x="91186" y="2919983"/>
                  </a:lnTo>
                  <a:lnTo>
                    <a:pt x="6829298" y="2919983"/>
                  </a:lnTo>
                  <a:lnTo>
                    <a:pt x="6864762" y="2912808"/>
                  </a:lnTo>
                  <a:lnTo>
                    <a:pt x="6893750" y="2893250"/>
                  </a:lnTo>
                  <a:lnTo>
                    <a:pt x="6913308" y="2864262"/>
                  </a:lnTo>
                  <a:lnTo>
                    <a:pt x="6920483" y="2828797"/>
                  </a:lnTo>
                  <a:lnTo>
                    <a:pt x="6920483" y="91185"/>
                  </a:lnTo>
                  <a:lnTo>
                    <a:pt x="6913308" y="55721"/>
                  </a:lnTo>
                  <a:lnTo>
                    <a:pt x="6893750" y="26733"/>
                  </a:lnTo>
                  <a:lnTo>
                    <a:pt x="6864762" y="7175"/>
                  </a:lnTo>
                  <a:lnTo>
                    <a:pt x="6829298" y="0"/>
                  </a:lnTo>
                  <a:close/>
                </a:path>
              </a:pathLst>
            </a:custGeom>
            <a:solidFill>
              <a:srgbClr val="000000">
                <a:alpha val="7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3819144"/>
              <a:ext cx="3122930" cy="828040"/>
            </a:xfrm>
            <a:custGeom>
              <a:avLst/>
              <a:gdLst/>
              <a:ahLst/>
              <a:cxnLst/>
              <a:rect l="l" t="t" r="r" b="b"/>
              <a:pathLst>
                <a:path w="3122930" h="828039">
                  <a:moveTo>
                    <a:pt x="2825495" y="0"/>
                  </a:moveTo>
                  <a:lnTo>
                    <a:pt x="0" y="0"/>
                  </a:lnTo>
                  <a:lnTo>
                    <a:pt x="0" y="827531"/>
                  </a:lnTo>
                  <a:lnTo>
                    <a:pt x="3122675" y="827531"/>
                  </a:lnTo>
                  <a:lnTo>
                    <a:pt x="282549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83892" y="6054852"/>
              <a:ext cx="6960234" cy="2920365"/>
            </a:xfrm>
            <a:custGeom>
              <a:avLst/>
              <a:gdLst/>
              <a:ahLst/>
              <a:cxnLst/>
              <a:rect l="l" t="t" r="r" b="b"/>
              <a:pathLst>
                <a:path w="6960234" h="2920365">
                  <a:moveTo>
                    <a:pt x="6868922" y="0"/>
                  </a:moveTo>
                  <a:lnTo>
                    <a:pt x="91185" y="0"/>
                  </a:lnTo>
                  <a:lnTo>
                    <a:pt x="55721" y="7175"/>
                  </a:lnTo>
                  <a:lnTo>
                    <a:pt x="26733" y="26733"/>
                  </a:lnTo>
                  <a:lnTo>
                    <a:pt x="7175" y="55721"/>
                  </a:lnTo>
                  <a:lnTo>
                    <a:pt x="0" y="91186"/>
                  </a:lnTo>
                  <a:lnTo>
                    <a:pt x="0" y="2828798"/>
                  </a:lnTo>
                  <a:lnTo>
                    <a:pt x="7175" y="2864262"/>
                  </a:lnTo>
                  <a:lnTo>
                    <a:pt x="26733" y="2893250"/>
                  </a:lnTo>
                  <a:lnTo>
                    <a:pt x="55721" y="2912808"/>
                  </a:lnTo>
                  <a:lnTo>
                    <a:pt x="91185" y="2919984"/>
                  </a:lnTo>
                  <a:lnTo>
                    <a:pt x="6868922" y="2919984"/>
                  </a:lnTo>
                  <a:lnTo>
                    <a:pt x="6904386" y="2912808"/>
                  </a:lnTo>
                  <a:lnTo>
                    <a:pt x="6933374" y="2893250"/>
                  </a:lnTo>
                  <a:lnTo>
                    <a:pt x="6952932" y="2864262"/>
                  </a:lnTo>
                  <a:lnTo>
                    <a:pt x="6960108" y="2828798"/>
                  </a:lnTo>
                  <a:lnTo>
                    <a:pt x="6960108" y="91186"/>
                  </a:lnTo>
                  <a:lnTo>
                    <a:pt x="6952932" y="55721"/>
                  </a:lnTo>
                  <a:lnTo>
                    <a:pt x="6933374" y="26733"/>
                  </a:lnTo>
                  <a:lnTo>
                    <a:pt x="6904386" y="7175"/>
                  </a:lnTo>
                  <a:lnTo>
                    <a:pt x="6868922" y="0"/>
                  </a:lnTo>
                  <a:close/>
                </a:path>
              </a:pathLst>
            </a:custGeom>
            <a:solidFill>
              <a:srgbClr val="000000">
                <a:alpha val="7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23" y="6999731"/>
              <a:ext cx="3164205" cy="828040"/>
            </a:xfrm>
            <a:custGeom>
              <a:avLst/>
              <a:gdLst/>
              <a:ahLst/>
              <a:cxnLst/>
              <a:rect l="l" t="t" r="r" b="b"/>
              <a:pathLst>
                <a:path w="3164205" h="828040">
                  <a:moveTo>
                    <a:pt x="2866390" y="0"/>
                  </a:moveTo>
                  <a:lnTo>
                    <a:pt x="0" y="0"/>
                  </a:lnTo>
                  <a:lnTo>
                    <a:pt x="0" y="827531"/>
                  </a:lnTo>
                  <a:lnTo>
                    <a:pt x="3163824" y="827531"/>
                  </a:lnTo>
                  <a:lnTo>
                    <a:pt x="28663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0"/>
              <a:ext cx="18288000" cy="1026160"/>
            </a:xfrm>
            <a:custGeom>
              <a:avLst/>
              <a:gdLst/>
              <a:ahLst/>
              <a:cxnLst/>
              <a:rect l="l" t="t" r="r" b="b"/>
              <a:pathLst>
                <a:path w="18288000" h="1026160">
                  <a:moveTo>
                    <a:pt x="18241772" y="0"/>
                  </a:moveTo>
                  <a:lnTo>
                    <a:pt x="87431" y="0"/>
                  </a:lnTo>
                  <a:lnTo>
                    <a:pt x="52853" y="7016"/>
                  </a:lnTo>
                  <a:lnTo>
                    <a:pt x="24572" y="26130"/>
                  </a:lnTo>
                  <a:lnTo>
                    <a:pt x="5482" y="54435"/>
                  </a:lnTo>
                  <a:lnTo>
                    <a:pt x="0" y="81502"/>
                  </a:lnTo>
                  <a:lnTo>
                    <a:pt x="0" y="944149"/>
                  </a:lnTo>
                  <a:lnTo>
                    <a:pt x="5482" y="971216"/>
                  </a:lnTo>
                  <a:lnTo>
                    <a:pt x="24572" y="999521"/>
                  </a:lnTo>
                  <a:lnTo>
                    <a:pt x="52853" y="1018635"/>
                  </a:lnTo>
                  <a:lnTo>
                    <a:pt x="87431" y="1025651"/>
                  </a:lnTo>
                  <a:lnTo>
                    <a:pt x="18241772" y="1025651"/>
                  </a:lnTo>
                  <a:lnTo>
                    <a:pt x="18276290" y="1018635"/>
                  </a:lnTo>
                  <a:lnTo>
                    <a:pt x="18288000" y="1010717"/>
                  </a:lnTo>
                  <a:lnTo>
                    <a:pt x="18287999" y="14934"/>
                  </a:lnTo>
                  <a:lnTo>
                    <a:pt x="18276290" y="7016"/>
                  </a:lnTo>
                  <a:lnTo>
                    <a:pt x="18241772" y="0"/>
                  </a:lnTo>
                  <a:close/>
                </a:path>
              </a:pathLst>
            </a:custGeom>
            <a:solidFill>
              <a:srgbClr val="000000">
                <a:alpha val="62744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100" spc="-185">
                <a:solidFill>
                  <a:srgbClr val="FFFFFF"/>
                </a:solidFill>
              </a:rPr>
              <a:t>REVENUE</a:t>
            </a:r>
            <a:r>
              <a:rPr dirty="0" sz="5100" spc="-170">
                <a:solidFill>
                  <a:srgbClr val="FFFFFF"/>
                </a:solidFill>
              </a:rPr>
              <a:t> </a:t>
            </a:r>
            <a:r>
              <a:rPr dirty="0" sz="5100" spc="-95">
                <a:solidFill>
                  <a:srgbClr val="FFFFFF"/>
                </a:solidFill>
              </a:rPr>
              <a:t>MARKET</a:t>
            </a:r>
            <a:r>
              <a:rPr dirty="0" sz="5100" spc="-260">
                <a:solidFill>
                  <a:srgbClr val="FFFFFF"/>
                </a:solidFill>
              </a:rPr>
              <a:t> </a:t>
            </a:r>
            <a:r>
              <a:rPr dirty="0" sz="5100" spc="-185">
                <a:solidFill>
                  <a:srgbClr val="FFFFFF"/>
                </a:solidFill>
              </a:rPr>
              <a:t>SHARE</a:t>
            </a:r>
            <a:r>
              <a:rPr dirty="0" sz="5100" spc="-170">
                <a:solidFill>
                  <a:srgbClr val="FFFFFF"/>
                </a:solidFill>
              </a:rPr>
              <a:t> </a:t>
            </a:r>
            <a:r>
              <a:rPr dirty="0" sz="5100" spc="-30">
                <a:solidFill>
                  <a:srgbClr val="FFFFFF"/>
                </a:solidFill>
              </a:rPr>
              <a:t>BY</a:t>
            </a:r>
            <a:r>
              <a:rPr dirty="0" sz="5100" spc="-210">
                <a:solidFill>
                  <a:srgbClr val="FFFFFF"/>
                </a:solidFill>
              </a:rPr>
              <a:t> </a:t>
            </a:r>
            <a:r>
              <a:rPr dirty="0" sz="5100" spc="-140">
                <a:solidFill>
                  <a:srgbClr val="FFFFFF"/>
                </a:solidFill>
              </a:rPr>
              <a:t>SEGMENTS</a:t>
            </a:r>
            <a:r>
              <a:rPr dirty="0" sz="5100" spc="-195">
                <a:solidFill>
                  <a:srgbClr val="FFFFFF"/>
                </a:solidFill>
              </a:rPr>
              <a:t> </a:t>
            </a:r>
            <a:r>
              <a:rPr dirty="0" sz="5100" spc="204">
                <a:solidFill>
                  <a:srgbClr val="FFFFFF"/>
                </a:solidFill>
              </a:rPr>
              <a:t>2024</a:t>
            </a:r>
            <a:endParaRPr sz="5100"/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3" y="0"/>
            <a:ext cx="2139695" cy="218998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3474465" y="3109722"/>
            <a:ext cx="3223895" cy="22860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25450" indent="-412750">
              <a:lnSpc>
                <a:spcPts val="4480"/>
              </a:lnSpc>
              <a:spcBef>
                <a:spcPts val="125"/>
              </a:spcBef>
              <a:buChar char="•"/>
              <a:tabLst>
                <a:tab pos="425450" algn="l"/>
              </a:tabLst>
            </a:pPr>
            <a:r>
              <a:rPr dirty="0" sz="3800" spc="160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endParaRPr sz="3800">
              <a:latin typeface="Arial"/>
              <a:cs typeface="Arial"/>
            </a:endParaRPr>
          </a:p>
          <a:p>
            <a:pPr marL="425450" indent="-412750">
              <a:lnSpc>
                <a:spcPts val="4405"/>
              </a:lnSpc>
              <a:buChar char="•"/>
              <a:tabLst>
                <a:tab pos="425450" algn="l"/>
              </a:tabLst>
            </a:pPr>
            <a:r>
              <a:rPr dirty="0" sz="3800" spc="175">
                <a:solidFill>
                  <a:srgbClr val="FFFFFF"/>
                </a:solidFill>
                <a:latin typeface="Arial"/>
                <a:cs typeface="Arial"/>
              </a:rPr>
              <a:t>Enterprise</a:t>
            </a:r>
            <a:endParaRPr sz="3800">
              <a:latin typeface="Arial"/>
              <a:cs typeface="Arial"/>
            </a:endParaRPr>
          </a:p>
          <a:p>
            <a:pPr marL="425450" indent="-412750">
              <a:lnSpc>
                <a:spcPts val="4400"/>
              </a:lnSpc>
              <a:buChar char="•"/>
              <a:tabLst>
                <a:tab pos="425450" algn="l"/>
              </a:tabLst>
            </a:pPr>
            <a:r>
              <a:rPr dirty="0" sz="3800" spc="160">
                <a:solidFill>
                  <a:srgbClr val="FFFFFF"/>
                </a:solidFill>
                <a:latin typeface="Arial"/>
                <a:cs typeface="Arial"/>
              </a:rPr>
              <a:t>Households</a:t>
            </a:r>
            <a:endParaRPr sz="3800">
              <a:latin typeface="Arial"/>
              <a:cs typeface="Arial"/>
            </a:endParaRPr>
          </a:p>
          <a:p>
            <a:pPr marL="425450" indent="-412750">
              <a:lnSpc>
                <a:spcPts val="4475"/>
              </a:lnSpc>
              <a:buChar char="•"/>
              <a:tabLst>
                <a:tab pos="425450" algn="l"/>
              </a:tabLst>
            </a:pPr>
            <a:r>
              <a:rPr dirty="0" sz="3800" spc="180">
                <a:solidFill>
                  <a:srgbClr val="FFFFFF"/>
                </a:solidFill>
                <a:latin typeface="Arial"/>
                <a:cs typeface="Arial"/>
              </a:rPr>
              <a:t>Industrials</a:t>
            </a:r>
            <a:endParaRPr sz="3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82346" y="6957135"/>
            <a:ext cx="2291715" cy="77152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431800" marR="5080" indent="-419100">
              <a:lnSpc>
                <a:spcPts val="2700"/>
              </a:lnSpc>
              <a:spcBef>
                <a:spcPts val="580"/>
              </a:spcBef>
            </a:pPr>
            <a:r>
              <a:rPr dirty="0" sz="2650">
                <a:solidFill>
                  <a:srgbClr val="43B4BD"/>
                </a:solidFill>
                <a:latin typeface="Arial"/>
                <a:cs typeface="Arial"/>
              </a:rPr>
              <a:t>Sales</a:t>
            </a:r>
            <a:r>
              <a:rPr dirty="0" sz="2650" spc="-55">
                <a:solidFill>
                  <a:srgbClr val="43B4BD"/>
                </a:solidFill>
                <a:latin typeface="Arial"/>
                <a:cs typeface="Arial"/>
              </a:rPr>
              <a:t> </a:t>
            </a:r>
            <a:r>
              <a:rPr dirty="0" sz="2650" spc="70">
                <a:solidFill>
                  <a:srgbClr val="43B4BD"/>
                </a:solidFill>
                <a:latin typeface="Arial"/>
                <a:cs typeface="Arial"/>
              </a:rPr>
              <a:t>Channel </a:t>
            </a:r>
            <a:r>
              <a:rPr dirty="0" sz="2650" spc="60">
                <a:solidFill>
                  <a:srgbClr val="43B4BD"/>
                </a:solidFill>
                <a:latin typeface="Arial"/>
                <a:cs typeface="Arial"/>
              </a:rPr>
              <a:t>Segment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2671" y="3828034"/>
            <a:ext cx="1883410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28600" marR="5080" indent="-216535">
              <a:lnSpc>
                <a:spcPts val="2700"/>
              </a:lnSpc>
              <a:spcBef>
                <a:spcPts val="580"/>
              </a:spcBef>
            </a:pPr>
            <a:r>
              <a:rPr dirty="0" sz="2650" spc="135">
                <a:solidFill>
                  <a:srgbClr val="43B4BD"/>
                </a:solidFill>
                <a:latin typeface="Arial"/>
                <a:cs typeface="Arial"/>
              </a:rPr>
              <a:t>Application </a:t>
            </a:r>
            <a:r>
              <a:rPr dirty="0" sz="2650" spc="70">
                <a:solidFill>
                  <a:srgbClr val="43B4BD"/>
                </a:solidFill>
                <a:latin typeface="Arial"/>
                <a:cs typeface="Arial"/>
              </a:rPr>
              <a:t>Segment</a:t>
            </a:r>
            <a:endParaRPr sz="26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72585" y="6785864"/>
            <a:ext cx="2044700" cy="11684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25450" indent="-412750">
              <a:lnSpc>
                <a:spcPts val="4480"/>
              </a:lnSpc>
              <a:spcBef>
                <a:spcPts val="125"/>
              </a:spcBef>
              <a:buChar char="•"/>
              <a:tabLst>
                <a:tab pos="425450" algn="l"/>
              </a:tabLst>
            </a:pPr>
            <a:r>
              <a:rPr dirty="0" sz="3800" spc="220">
                <a:solidFill>
                  <a:srgbClr val="FFFFFF"/>
                </a:solidFill>
                <a:latin typeface="Arial"/>
                <a:cs typeface="Arial"/>
              </a:rPr>
              <a:t>Offline</a:t>
            </a:r>
            <a:endParaRPr sz="3800">
              <a:latin typeface="Arial"/>
              <a:cs typeface="Arial"/>
            </a:endParaRPr>
          </a:p>
          <a:p>
            <a:pPr marL="425450" indent="-412750">
              <a:lnSpc>
                <a:spcPts val="4480"/>
              </a:lnSpc>
              <a:buChar char="•"/>
              <a:tabLst>
                <a:tab pos="425450" algn="l"/>
              </a:tabLst>
            </a:pPr>
            <a:r>
              <a:rPr dirty="0" sz="3800" spc="16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endParaRPr sz="3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42287" cy="1866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163" y="2238755"/>
            <a:ext cx="9753600" cy="63825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2262" rIns="0" bIns="0" rtlCol="0" vert="horz">
            <a:spAutoFit/>
          </a:bodyPr>
          <a:lstStyle/>
          <a:p>
            <a:pPr marL="3799204">
              <a:lnSpc>
                <a:spcPct val="100000"/>
              </a:lnSpc>
              <a:spcBef>
                <a:spcPts val="95"/>
              </a:spcBef>
            </a:pPr>
            <a:r>
              <a:rPr dirty="0" sz="5500" spc="-95"/>
              <a:t>REGION</a:t>
            </a:r>
            <a:r>
              <a:rPr dirty="0" sz="5500" spc="-280"/>
              <a:t> </a:t>
            </a:r>
            <a:r>
              <a:rPr dirty="0" sz="5500" spc="-40"/>
              <a:t>ANALYSIS</a:t>
            </a:r>
            <a:endParaRPr sz="5500"/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0540936" y="2224087"/>
          <a:ext cx="7306309" cy="608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9040"/>
                <a:gridCol w="3451860"/>
              </a:tblGrid>
              <a:tr h="1232535"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3045"/>
                        </a:spcBef>
                      </a:pPr>
                      <a:r>
                        <a:rPr dirty="0" sz="3000">
                          <a:latin typeface="Arial"/>
                          <a:cs typeface="Arial"/>
                        </a:rPr>
                        <a:t>NORTH</a:t>
                      </a:r>
                      <a:r>
                        <a:rPr dirty="0" sz="3000" spc="-20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AMERICA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3867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algn="r" marR="12738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3000" spc="120">
                          <a:latin typeface="Arial Black"/>
                          <a:cs typeface="Arial Black"/>
                        </a:rPr>
                        <a:t>40</a:t>
                      </a:r>
                      <a:r>
                        <a:rPr dirty="0" sz="3000" spc="-71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3000" spc="-470">
                          <a:latin typeface="Arial Black"/>
                          <a:cs typeface="Arial Black"/>
                        </a:rPr>
                        <a:t>%</a:t>
                      </a:r>
                      <a:endParaRPr sz="3000">
                        <a:latin typeface="Arial Black"/>
                        <a:cs typeface="Arial Black"/>
                      </a:endParaRPr>
                    </a:p>
                  </a:txBody>
                  <a:tcPr marL="0" marR="0" marB="0" marT="190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4569"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dirty="0" sz="3000" spc="95">
                          <a:latin typeface="Arial"/>
                          <a:cs typeface="Arial"/>
                        </a:rPr>
                        <a:t>Europe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724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9525">
                        <a:lnSpc>
                          <a:spcPct val="100000"/>
                        </a:lnSpc>
                        <a:spcBef>
                          <a:spcPts val="2475"/>
                        </a:spcBef>
                      </a:pPr>
                      <a:r>
                        <a:rPr dirty="0" sz="3000" spc="70">
                          <a:latin typeface="Arial Black"/>
                          <a:cs typeface="Arial Black"/>
                        </a:rPr>
                        <a:t>30</a:t>
                      </a:r>
                      <a:r>
                        <a:rPr dirty="0" sz="3000" spc="-71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3000" spc="-470">
                          <a:latin typeface="Arial Black"/>
                          <a:cs typeface="Arial Black"/>
                        </a:rPr>
                        <a:t>%</a:t>
                      </a:r>
                      <a:endParaRPr sz="3000">
                        <a:latin typeface="Arial Black"/>
                        <a:cs typeface="Arial Black"/>
                      </a:endParaRPr>
                    </a:p>
                  </a:txBody>
                  <a:tcPr marL="0" marR="0" marB="0" marT="31432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4569"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dirty="0" sz="3000">
                          <a:latin typeface="Arial"/>
                          <a:cs typeface="Arial"/>
                        </a:rPr>
                        <a:t>Asia</a:t>
                      </a:r>
                      <a:r>
                        <a:rPr dirty="0" sz="30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100">
                          <a:latin typeface="Arial"/>
                          <a:cs typeface="Arial"/>
                        </a:rPr>
                        <a:t>Pacific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724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07465">
                        <a:lnSpc>
                          <a:spcPct val="100000"/>
                        </a:lnSpc>
                        <a:spcBef>
                          <a:spcPts val="3279"/>
                        </a:spcBef>
                      </a:pPr>
                      <a:r>
                        <a:rPr dirty="0" sz="3000" spc="-145">
                          <a:latin typeface="Arial Black"/>
                          <a:cs typeface="Arial Black"/>
                        </a:rPr>
                        <a:t>23</a:t>
                      </a:r>
                      <a:r>
                        <a:rPr dirty="0" sz="3000" spc="-70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3000" spc="-470">
                          <a:latin typeface="Arial Black"/>
                          <a:cs typeface="Arial Black"/>
                        </a:rPr>
                        <a:t>%</a:t>
                      </a:r>
                      <a:endParaRPr sz="3000">
                        <a:latin typeface="Arial Black"/>
                        <a:cs typeface="Arial Black"/>
                      </a:endParaRPr>
                    </a:p>
                  </a:txBody>
                  <a:tcPr marL="0" marR="0" marB="0" marT="416559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57605"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730"/>
                        </a:spcBef>
                      </a:pPr>
                      <a:r>
                        <a:rPr dirty="0" sz="3000" spc="-80">
                          <a:latin typeface="Verdana"/>
                          <a:cs typeface="Verdana"/>
                        </a:rPr>
                        <a:t>Latin</a:t>
                      </a:r>
                      <a:r>
                        <a:rPr dirty="0" sz="3000" spc="-2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000" spc="50">
                          <a:latin typeface="Verdana"/>
                          <a:cs typeface="Verdana"/>
                        </a:rPr>
                        <a:t>America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B="0" marT="3467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algn="ctr" marL="1377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3000" spc="-25">
                          <a:latin typeface="Arial Black"/>
                          <a:cs typeface="Arial Black"/>
                        </a:rPr>
                        <a:t>5% </a:t>
                      </a:r>
                      <a:endParaRPr sz="3000">
                        <a:latin typeface="Arial Black"/>
                        <a:cs typeface="Arial Black"/>
                      </a:endParaRPr>
                    </a:p>
                  </a:txBody>
                  <a:tcPr marL="0" marR="0" marB="0" marT="14795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84020">
                <a:tc>
                  <a:txBody>
                    <a:bodyPr/>
                    <a:lstStyle/>
                    <a:p>
                      <a:pPr marL="191135" marR="1033780">
                        <a:lnSpc>
                          <a:spcPct val="116700"/>
                        </a:lnSpc>
                        <a:spcBef>
                          <a:spcPts val="2125"/>
                        </a:spcBef>
                      </a:pPr>
                      <a:r>
                        <a:rPr dirty="0" sz="3000" spc="50">
                          <a:latin typeface="Arial"/>
                          <a:cs typeface="Arial"/>
                        </a:rPr>
                        <a:t>MIDDLE</a:t>
                      </a:r>
                      <a:r>
                        <a:rPr dirty="0" sz="30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114">
                          <a:latin typeface="Arial"/>
                          <a:cs typeface="Arial"/>
                        </a:rPr>
                        <a:t>EAST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AFRICA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6987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70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algn="ctr" marL="18415">
                        <a:lnSpc>
                          <a:spcPct val="100000"/>
                        </a:lnSpc>
                      </a:pPr>
                      <a:r>
                        <a:rPr dirty="0" sz="3000" spc="-25">
                          <a:latin typeface="Arial Black"/>
                          <a:cs typeface="Arial Black"/>
                        </a:rPr>
                        <a:t>2% </a:t>
                      </a:r>
                      <a:endParaRPr sz="3000">
                        <a:latin typeface="Arial Black"/>
                        <a:cs typeface="Arial Black"/>
                      </a:endParaRPr>
                    </a:p>
                  </a:txBody>
                  <a:tcPr marL="0" marR="0" marB="0" marT="40259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 descr=""/>
          <p:cNvSpPr txBox="1"/>
          <p:nvPr/>
        </p:nvSpPr>
        <p:spPr>
          <a:xfrm>
            <a:off x="417677" y="9087713"/>
            <a:ext cx="17204690" cy="5613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51000" algn="l"/>
                <a:tab pos="3883660" algn="l"/>
                <a:tab pos="5621020" algn="l"/>
                <a:tab pos="7406640" algn="l"/>
                <a:tab pos="9330690" algn="l"/>
                <a:tab pos="11666220" algn="l"/>
                <a:tab pos="13234035" algn="l"/>
                <a:tab pos="14152880" algn="l"/>
                <a:tab pos="15559405" algn="l"/>
                <a:tab pos="16143605" algn="l"/>
              </a:tabLst>
            </a:pPr>
            <a:r>
              <a:rPr dirty="0" sz="3500" spc="520">
                <a:latin typeface="Arial"/>
                <a:cs typeface="Arial"/>
              </a:rPr>
              <a:t>North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425">
                <a:latin typeface="Arial"/>
                <a:cs typeface="Arial"/>
              </a:rPr>
              <a:t>America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465">
                <a:latin typeface="Arial"/>
                <a:cs typeface="Arial"/>
              </a:rPr>
              <a:t>Office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370">
                <a:latin typeface="Arial"/>
                <a:cs typeface="Arial"/>
              </a:rPr>
              <a:t>Chairs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450">
                <a:latin typeface="Arial"/>
                <a:cs typeface="Arial"/>
              </a:rPr>
              <a:t>Market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370">
                <a:latin typeface="Arial"/>
                <a:cs typeface="Arial"/>
              </a:rPr>
              <a:t>Revenue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375">
                <a:latin typeface="Arial"/>
                <a:cs typeface="Arial"/>
              </a:rPr>
              <a:t>share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490">
                <a:latin typeface="Arial"/>
                <a:cs typeface="Arial"/>
              </a:rPr>
              <a:t>for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385">
                <a:latin typeface="Arial"/>
                <a:cs typeface="Arial"/>
              </a:rPr>
              <a:t>2024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225">
                <a:latin typeface="Arial"/>
                <a:cs typeface="Arial"/>
              </a:rPr>
              <a:t>is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375">
                <a:latin typeface="Arial"/>
                <a:cs typeface="Arial"/>
              </a:rPr>
              <a:t>40%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59453" y="3110230"/>
            <a:ext cx="1676400" cy="556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50" spc="-6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420871" y="6717030"/>
            <a:ext cx="2352040" cy="556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50" spc="-13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753225" y="2141601"/>
            <a:ext cx="7564120" cy="2312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5280" marR="5080" indent="-323215">
              <a:lnSpc>
                <a:spcPct val="100000"/>
              </a:lnSpc>
              <a:spcBef>
                <a:spcPts val="100"/>
              </a:spcBef>
              <a:buChar char="•"/>
              <a:tabLst>
                <a:tab pos="335280" algn="l"/>
              </a:tabLst>
            </a:pPr>
            <a:r>
              <a:rPr dirty="0" sz="3000" spc="190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dirty="0" sz="30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50">
                <a:solidFill>
                  <a:srgbClr val="FFFFFF"/>
                </a:solidFill>
                <a:latin typeface="Arial"/>
                <a:cs typeface="Arial"/>
              </a:rPr>
              <a:t>Emphasis</a:t>
            </a:r>
            <a:r>
              <a:rPr dirty="0" sz="30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29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30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80">
                <a:solidFill>
                  <a:srgbClr val="FFFFFF"/>
                </a:solidFill>
                <a:latin typeface="Arial"/>
                <a:cs typeface="Arial"/>
              </a:rPr>
              <a:t>Ergonomics </a:t>
            </a:r>
            <a:r>
              <a:rPr dirty="0" sz="3000" spc="204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0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90">
                <a:solidFill>
                  <a:srgbClr val="FFFFFF"/>
                </a:solidFill>
                <a:latin typeface="Arial"/>
                <a:cs typeface="Arial"/>
              </a:rPr>
              <a:t>Comfort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33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0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70">
                <a:solidFill>
                  <a:srgbClr val="FFFFFF"/>
                </a:solidFill>
                <a:latin typeface="Arial"/>
                <a:cs typeface="Arial"/>
              </a:rPr>
              <a:t>Increase</a:t>
            </a:r>
            <a:r>
              <a:rPr dirty="0" sz="30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6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04">
                <a:solidFill>
                  <a:srgbClr val="FFFFFF"/>
                </a:solidFill>
                <a:latin typeface="Arial"/>
                <a:cs typeface="Arial"/>
              </a:rPr>
              <a:t>Demand </a:t>
            </a:r>
            <a:r>
              <a:rPr dirty="0" sz="3000" spc="210">
                <a:solidFill>
                  <a:srgbClr val="FFFFFF"/>
                </a:solidFill>
                <a:latin typeface="Arial"/>
                <a:cs typeface="Arial"/>
              </a:rPr>
              <a:t>Globally</a:t>
            </a:r>
            <a:endParaRPr sz="3000">
              <a:latin typeface="Arial"/>
              <a:cs typeface="Arial"/>
            </a:endParaRPr>
          </a:p>
          <a:p>
            <a:pPr marL="335280" marR="379095" indent="-323215">
              <a:lnSpc>
                <a:spcPct val="100000"/>
              </a:lnSpc>
              <a:buChar char="•"/>
              <a:tabLst>
                <a:tab pos="335280" algn="l"/>
              </a:tabLst>
            </a:pPr>
            <a:r>
              <a:rPr dirty="0" sz="3000" spc="165">
                <a:solidFill>
                  <a:srgbClr val="FFFFFF"/>
                </a:solidFill>
                <a:latin typeface="Arial"/>
                <a:cs typeface="Arial"/>
              </a:rPr>
              <a:t>Expanding</a:t>
            </a:r>
            <a:r>
              <a:rPr dirty="0" sz="30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Corporate</a:t>
            </a:r>
            <a:r>
              <a:rPr dirty="0" sz="30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Wellness </a:t>
            </a:r>
            <a:r>
              <a:rPr dirty="0" sz="3000" spc="229">
                <a:solidFill>
                  <a:srgbClr val="FFFFFF"/>
                </a:solidFill>
                <a:latin typeface="Arial"/>
                <a:cs typeface="Arial"/>
              </a:rPr>
              <a:t>Initiatives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33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0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20">
                <a:solidFill>
                  <a:srgbClr val="FFFFFF"/>
                </a:solidFill>
                <a:latin typeface="Arial"/>
                <a:cs typeface="Arial"/>
              </a:rPr>
              <a:t>Propel</a:t>
            </a:r>
            <a:r>
              <a:rPr dirty="0" sz="3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0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681978" y="6323152"/>
            <a:ext cx="6866255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165">
                <a:solidFill>
                  <a:srgbClr val="FFFFFF"/>
                </a:solidFill>
                <a:latin typeface="Arial"/>
                <a:cs typeface="Arial"/>
              </a:rPr>
              <a:t>Expanding</a:t>
            </a:r>
            <a:r>
              <a:rPr dirty="0" sz="30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5">
                <a:solidFill>
                  <a:srgbClr val="FFFFFF"/>
                </a:solidFill>
                <a:latin typeface="Arial"/>
                <a:cs typeface="Arial"/>
              </a:rPr>
              <a:t>Corporate</a:t>
            </a:r>
            <a:r>
              <a:rPr dirty="0" sz="3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145">
                <a:solidFill>
                  <a:srgbClr val="FFFFFF"/>
                </a:solidFill>
                <a:latin typeface="Arial"/>
                <a:cs typeface="Arial"/>
              </a:rPr>
              <a:t>Wellness </a:t>
            </a:r>
            <a:r>
              <a:rPr dirty="0" sz="3000" spc="229">
                <a:solidFill>
                  <a:srgbClr val="FFFFFF"/>
                </a:solidFill>
                <a:latin typeface="Arial"/>
                <a:cs typeface="Arial"/>
              </a:rPr>
              <a:t>Initiatives</a:t>
            </a:r>
            <a:r>
              <a:rPr dirty="0" sz="30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33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0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20">
                <a:solidFill>
                  <a:srgbClr val="FFFFFF"/>
                </a:solidFill>
                <a:latin typeface="Arial"/>
                <a:cs typeface="Arial"/>
              </a:rPr>
              <a:t>Propel</a:t>
            </a:r>
            <a:r>
              <a:rPr dirty="0" sz="3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0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240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96340" y="1033272"/>
              <a:ext cx="15877540" cy="8613775"/>
            </a:xfrm>
            <a:custGeom>
              <a:avLst/>
              <a:gdLst/>
              <a:ahLst/>
              <a:cxnLst/>
              <a:rect l="l" t="t" r="r" b="b"/>
              <a:pathLst>
                <a:path w="15877540" h="8613775">
                  <a:moveTo>
                    <a:pt x="15877032" y="0"/>
                  </a:moveTo>
                  <a:lnTo>
                    <a:pt x="0" y="0"/>
                  </a:lnTo>
                  <a:lnTo>
                    <a:pt x="0" y="8613648"/>
                  </a:lnTo>
                  <a:lnTo>
                    <a:pt x="15877032" y="8613648"/>
                  </a:lnTo>
                  <a:lnTo>
                    <a:pt x="15877032" y="0"/>
                  </a:lnTo>
                  <a:close/>
                </a:path>
              </a:pathLst>
            </a:custGeom>
            <a:solidFill>
              <a:srgbClr val="000000">
                <a:alpha val="7568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699" y="243840"/>
              <a:ext cx="1653539" cy="1976627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892300" y="2420874"/>
            <a:ext cx="14684375" cy="7009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00685" marR="5080" indent="-388620">
              <a:lnSpc>
                <a:spcPct val="115599"/>
              </a:lnSpc>
              <a:spcBef>
                <a:spcPts val="95"/>
              </a:spcBef>
              <a:buChar char="•"/>
              <a:tabLst>
                <a:tab pos="400685" algn="l"/>
              </a:tabLst>
            </a:pPr>
            <a:r>
              <a:rPr dirty="0" sz="3600" spc="5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6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25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36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35">
                <a:solidFill>
                  <a:srgbClr val="FFFFFF"/>
                </a:solidFill>
                <a:latin typeface="Arial"/>
                <a:cs typeface="Arial"/>
              </a:rPr>
              <a:t>chairs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1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30">
                <a:solidFill>
                  <a:srgbClr val="FFFFFF"/>
                </a:solidFill>
                <a:latin typeface="Arial"/>
                <a:cs typeface="Arial"/>
              </a:rPr>
              <a:t>expand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80">
                <a:solidFill>
                  <a:srgbClr val="FFFFFF"/>
                </a:solidFill>
                <a:latin typeface="Arial"/>
                <a:cs typeface="Arial"/>
              </a:rPr>
              <a:t>significantly</a:t>
            </a:r>
            <a:r>
              <a:rPr dirty="0" sz="3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6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60">
                <a:solidFill>
                  <a:srgbClr val="FFFFFF"/>
                </a:solidFill>
                <a:latin typeface="Arial"/>
                <a:cs typeface="Arial"/>
              </a:rPr>
              <a:t>5.20% 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00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45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dirty="0" sz="36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3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70">
                <a:solidFill>
                  <a:srgbClr val="FFFFFF"/>
                </a:solidFill>
                <a:latin typeface="Arial"/>
                <a:cs typeface="Arial"/>
              </a:rPr>
              <a:t>2031.</a:t>
            </a:r>
            <a:endParaRPr sz="3600">
              <a:latin typeface="Arial"/>
              <a:cs typeface="Arial"/>
            </a:endParaRPr>
          </a:p>
          <a:p>
            <a:pPr marL="400685" indent="-387985">
              <a:lnSpc>
                <a:spcPct val="100000"/>
              </a:lnSpc>
              <a:spcBef>
                <a:spcPts val="685"/>
              </a:spcBef>
              <a:buChar char="•"/>
              <a:tabLst>
                <a:tab pos="400685" algn="l"/>
              </a:tabLst>
            </a:pPr>
            <a:r>
              <a:rPr dirty="0" sz="3600" spc="114">
                <a:solidFill>
                  <a:srgbClr val="FFFFFF"/>
                </a:solidFill>
                <a:latin typeface="Arial"/>
                <a:cs typeface="Arial"/>
              </a:rPr>
              <a:t>Executive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25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14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50">
                <a:solidFill>
                  <a:srgbClr val="FFFFFF"/>
                </a:solidFill>
                <a:latin typeface="Arial"/>
                <a:cs typeface="Arial"/>
              </a:rPr>
              <a:t>stands</a:t>
            </a:r>
            <a:r>
              <a:rPr dirty="0" sz="36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95">
                <a:solidFill>
                  <a:srgbClr val="FFFFFF"/>
                </a:solidFill>
                <a:latin typeface="Arial"/>
                <a:cs typeface="Arial"/>
              </a:rPr>
              <a:t>out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36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4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95">
                <a:solidFill>
                  <a:srgbClr val="FFFFFF"/>
                </a:solidFill>
                <a:latin typeface="Arial"/>
                <a:cs typeface="Arial"/>
              </a:rPr>
              <a:t>dominating</a:t>
            </a:r>
            <a:r>
              <a:rPr dirty="0" sz="3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30">
                <a:solidFill>
                  <a:srgbClr val="FFFFFF"/>
                </a:solidFill>
                <a:latin typeface="Arial"/>
                <a:cs typeface="Arial"/>
              </a:rPr>
              <a:t>category.</a:t>
            </a:r>
            <a:endParaRPr sz="3600">
              <a:latin typeface="Arial"/>
              <a:cs typeface="Arial"/>
            </a:endParaRPr>
          </a:p>
          <a:p>
            <a:pPr marL="400685" marR="334645" indent="-388620">
              <a:lnSpc>
                <a:spcPct val="115700"/>
              </a:lnSpc>
              <a:spcBef>
                <a:spcPts val="10"/>
              </a:spcBef>
              <a:buChar char="•"/>
              <a:tabLst>
                <a:tab pos="400685" algn="l"/>
              </a:tabLst>
            </a:pPr>
            <a:r>
              <a:rPr dirty="0" sz="3600" spc="125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14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55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60">
                <a:solidFill>
                  <a:srgbClr val="FFFFFF"/>
                </a:solidFill>
                <a:latin typeface="Arial"/>
                <a:cs typeface="Arial"/>
              </a:rPr>
              <a:t>longer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hours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35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desks,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04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6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7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3600" spc="130">
                <a:solidFill>
                  <a:srgbClr val="FFFFFF"/>
                </a:solidFill>
                <a:latin typeface="Arial"/>
                <a:cs typeface="Arial"/>
              </a:rPr>
              <a:t>increasing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10">
                <a:solidFill>
                  <a:srgbClr val="FFFFFF"/>
                </a:solidFill>
                <a:latin typeface="Arial"/>
                <a:cs typeface="Arial"/>
              </a:rPr>
              <a:t>emphasis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15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85">
                <a:solidFill>
                  <a:srgbClr val="FFFFFF"/>
                </a:solidFill>
                <a:latin typeface="Arial"/>
                <a:cs typeface="Arial"/>
              </a:rPr>
              <a:t>employee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9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60">
                <a:solidFill>
                  <a:srgbClr val="FFFFFF"/>
                </a:solidFill>
                <a:latin typeface="Arial"/>
                <a:cs typeface="Arial"/>
              </a:rPr>
              <a:t>ergonomics</a:t>
            </a:r>
            <a:r>
              <a:rPr dirty="0" sz="3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9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2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3600" spc="120">
                <a:solidFill>
                  <a:srgbClr val="FFFFFF"/>
                </a:solidFill>
                <a:latin typeface="Arial"/>
                <a:cs typeface="Arial"/>
              </a:rPr>
              <a:t>workplace.</a:t>
            </a:r>
            <a:endParaRPr sz="3600">
              <a:latin typeface="Arial"/>
              <a:cs typeface="Arial"/>
            </a:endParaRPr>
          </a:p>
          <a:p>
            <a:pPr marL="400685" indent="-387985">
              <a:lnSpc>
                <a:spcPct val="100000"/>
              </a:lnSpc>
              <a:spcBef>
                <a:spcPts val="685"/>
              </a:spcBef>
              <a:buChar char="•"/>
              <a:tabLst>
                <a:tab pos="400685" algn="l"/>
              </a:tabLst>
            </a:pPr>
            <a:r>
              <a:rPr dirty="0" sz="3600" spc="5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90">
                <a:solidFill>
                  <a:srgbClr val="FFFFFF"/>
                </a:solidFill>
                <a:latin typeface="Arial"/>
                <a:cs typeface="Arial"/>
              </a:rPr>
              <a:t>dominating</a:t>
            </a:r>
            <a:r>
              <a:rPr dirty="0" sz="3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0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6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6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80">
                <a:solidFill>
                  <a:srgbClr val="FFFFFF"/>
                </a:solidFill>
                <a:latin typeface="Arial"/>
                <a:cs typeface="Arial"/>
              </a:rPr>
              <a:t>mesh.</a:t>
            </a:r>
            <a:endParaRPr sz="3600">
              <a:latin typeface="Arial"/>
              <a:cs typeface="Arial"/>
            </a:endParaRPr>
          </a:p>
          <a:p>
            <a:pPr marL="400685" marR="130175" indent="-388620">
              <a:lnSpc>
                <a:spcPts val="5000"/>
              </a:lnSpc>
              <a:spcBef>
                <a:spcPts val="270"/>
              </a:spcBef>
              <a:buChar char="•"/>
              <a:tabLst>
                <a:tab pos="400685" algn="l"/>
              </a:tabLst>
            </a:pPr>
            <a:r>
              <a:rPr dirty="0" sz="3600" spc="120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60">
                <a:solidFill>
                  <a:srgbClr val="FFFFFF"/>
                </a:solidFill>
                <a:latin typeface="Arial"/>
                <a:cs typeface="Arial"/>
              </a:rPr>
              <a:t>plastic,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fabric,</a:t>
            </a:r>
            <a:r>
              <a:rPr dirty="0" sz="36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80">
                <a:solidFill>
                  <a:srgbClr val="FFFFFF"/>
                </a:solidFill>
                <a:latin typeface="Arial"/>
                <a:cs typeface="Arial"/>
              </a:rPr>
              <a:t>leather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14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65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55">
                <a:solidFill>
                  <a:srgbClr val="FFFFFF"/>
                </a:solidFill>
                <a:latin typeface="Arial"/>
                <a:cs typeface="Arial"/>
              </a:rPr>
              <a:t>alternatives,</a:t>
            </a:r>
            <a:r>
              <a:rPr dirty="0" sz="36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25">
                <a:solidFill>
                  <a:srgbClr val="FFFFFF"/>
                </a:solidFill>
                <a:latin typeface="Arial"/>
                <a:cs typeface="Arial"/>
              </a:rPr>
              <a:t>mesh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25">
                <a:solidFill>
                  <a:srgbClr val="FFFFFF"/>
                </a:solidFill>
                <a:latin typeface="Arial"/>
                <a:cs typeface="Arial"/>
              </a:rPr>
              <a:t>chairs </a:t>
            </a:r>
            <a:r>
              <a:rPr dirty="0" sz="3600" spc="215">
                <a:solidFill>
                  <a:srgbClr val="FFFFFF"/>
                </a:solidFill>
                <a:latin typeface="Arial"/>
                <a:cs typeface="Arial"/>
              </a:rPr>
              <a:t>now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3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4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6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40">
                <a:solidFill>
                  <a:srgbClr val="FFFFFF"/>
                </a:solidFill>
                <a:latin typeface="Arial"/>
                <a:cs typeface="Arial"/>
              </a:rPr>
              <a:t>highest</a:t>
            </a:r>
            <a:r>
              <a:rPr dirty="0" sz="36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6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65">
                <a:solidFill>
                  <a:srgbClr val="FFFFFF"/>
                </a:solidFill>
                <a:latin typeface="Arial"/>
                <a:cs typeface="Arial"/>
              </a:rPr>
              <a:t>share.</a:t>
            </a:r>
            <a:endParaRPr sz="3600">
              <a:latin typeface="Arial"/>
              <a:cs typeface="Arial"/>
            </a:endParaRPr>
          </a:p>
          <a:p>
            <a:pPr marL="400685" marR="1327785" indent="-388620">
              <a:lnSpc>
                <a:spcPts val="4990"/>
              </a:lnSpc>
              <a:buChar char="•"/>
              <a:tabLst>
                <a:tab pos="400685" algn="l"/>
              </a:tabLst>
            </a:pPr>
            <a:r>
              <a:rPr dirty="0" sz="3600" spc="6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7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50">
                <a:solidFill>
                  <a:srgbClr val="FFFFFF"/>
                </a:solidFill>
                <a:latin typeface="Arial"/>
                <a:cs typeface="Arial"/>
              </a:rPr>
              <a:t>owing</a:t>
            </a:r>
            <a:r>
              <a:rPr dirty="0" sz="3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34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29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20">
                <a:solidFill>
                  <a:srgbClr val="FFFFFF"/>
                </a:solidFill>
                <a:latin typeface="Arial"/>
                <a:cs typeface="Arial"/>
              </a:rPr>
              <a:t>breathability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85">
                <a:solidFill>
                  <a:srgbClr val="FFFFFF"/>
                </a:solidFill>
                <a:latin typeface="Arial"/>
                <a:cs typeface="Arial"/>
              </a:rPr>
              <a:t>comfort</a:t>
            </a:r>
            <a:r>
              <a:rPr dirty="0" sz="3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225">
                <a:solidFill>
                  <a:srgbClr val="FFFFFF"/>
                </a:solidFill>
                <a:latin typeface="Arial"/>
                <a:cs typeface="Arial"/>
              </a:rPr>
              <a:t>throughout </a:t>
            </a:r>
            <a:r>
              <a:rPr dirty="0" sz="3600" spc="180">
                <a:solidFill>
                  <a:srgbClr val="FFFFFF"/>
                </a:solidFill>
                <a:latin typeface="Arial"/>
                <a:cs typeface="Arial"/>
              </a:rPr>
              <a:t>extended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7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14">
                <a:solidFill>
                  <a:srgbClr val="FFFFFF"/>
                </a:solidFill>
                <a:latin typeface="Arial"/>
                <a:cs typeface="Arial"/>
              </a:rPr>
              <a:t>hours.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037582" y="1165682"/>
            <a:ext cx="8352790" cy="863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-20">
                <a:solidFill>
                  <a:srgbClr val="FFFFFF"/>
                </a:solidFill>
              </a:rPr>
              <a:t>AUTHOR'S</a:t>
            </a:r>
            <a:r>
              <a:rPr dirty="0" sz="5500" spc="-300">
                <a:solidFill>
                  <a:srgbClr val="FFFFFF"/>
                </a:solidFill>
              </a:rPr>
              <a:t> </a:t>
            </a:r>
            <a:r>
              <a:rPr dirty="0" sz="5500" spc="-175">
                <a:solidFill>
                  <a:srgbClr val="FFFFFF"/>
                </a:solidFill>
              </a:rPr>
              <a:t>PERSPECTIVE</a:t>
            </a:r>
            <a:endParaRPr sz="5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7273" rIns="0" bIns="0" rtlCol="0" vert="horz">
            <a:spAutoFit/>
          </a:bodyPr>
          <a:lstStyle/>
          <a:p>
            <a:pPr marL="3921125">
              <a:lnSpc>
                <a:spcPct val="100000"/>
              </a:lnSpc>
              <a:spcBef>
                <a:spcPts val="100"/>
              </a:spcBef>
            </a:pPr>
            <a:r>
              <a:rPr dirty="0" spc="-370"/>
              <a:t>KEY</a:t>
            </a:r>
            <a:r>
              <a:rPr dirty="0" spc="-220"/>
              <a:t> </a:t>
            </a:r>
            <a:r>
              <a:rPr dirty="0" spc="-285"/>
              <a:t>PLAYERS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04861" y="527050"/>
            <a:ext cx="31984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spc="-170">
                <a:latin typeface="Arial Black"/>
                <a:cs typeface="Arial Black"/>
              </a:rPr>
              <a:t>For</a:t>
            </a:r>
            <a:r>
              <a:rPr dirty="0" sz="3400" spc="-320">
                <a:latin typeface="Arial Black"/>
                <a:cs typeface="Arial Black"/>
              </a:rPr>
              <a:t> </a:t>
            </a:r>
            <a:r>
              <a:rPr dirty="0" sz="3400" spc="-160">
                <a:latin typeface="Arial Black"/>
                <a:cs typeface="Arial Black"/>
              </a:rPr>
              <a:t>Full</a:t>
            </a:r>
            <a:r>
              <a:rPr dirty="0" sz="3400" spc="-300">
                <a:latin typeface="Arial Black"/>
                <a:cs typeface="Arial Black"/>
              </a:rPr>
              <a:t> </a:t>
            </a:r>
            <a:r>
              <a:rPr dirty="0" sz="3400" spc="-130">
                <a:latin typeface="Arial Black"/>
                <a:cs typeface="Arial Black"/>
              </a:rPr>
              <a:t>Report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141464" y="2186939"/>
            <a:ext cx="10412095" cy="6362065"/>
            <a:chOff x="7141464" y="2186939"/>
            <a:chExt cx="10412095" cy="636206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1464" y="2186939"/>
              <a:ext cx="3724655" cy="236829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864727" y="8536558"/>
              <a:ext cx="8688705" cy="12700"/>
            </a:xfrm>
            <a:custGeom>
              <a:avLst/>
              <a:gdLst/>
              <a:ahLst/>
              <a:cxnLst/>
              <a:rect l="l" t="t" r="r" b="b"/>
              <a:pathLst>
                <a:path w="8688705" h="12700">
                  <a:moveTo>
                    <a:pt x="868832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8688324" y="12192"/>
                  </a:lnTo>
                  <a:lnTo>
                    <a:pt x="868832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694690">
              <a:lnSpc>
                <a:spcPct val="100000"/>
              </a:lnSpc>
              <a:spcBef>
                <a:spcPts val="4435"/>
              </a:spcBef>
            </a:pPr>
            <a:r>
              <a:rPr dirty="0" spc="-550"/>
              <a:t>COGNITIVE</a:t>
            </a:r>
            <a:r>
              <a:rPr dirty="0" spc="-670"/>
              <a:t> </a:t>
            </a:r>
            <a:r>
              <a:rPr dirty="0" spc="-740"/>
              <a:t>MARKET</a:t>
            </a:r>
            <a:r>
              <a:rPr dirty="0" spc="-625"/>
              <a:t> </a:t>
            </a:r>
            <a:r>
              <a:rPr dirty="0" spc="-660"/>
              <a:t>RESEARCH</a:t>
            </a:r>
          </a:p>
          <a:p>
            <a:pPr algn="ctr" marR="1022985">
              <a:lnSpc>
                <a:spcPct val="100000"/>
              </a:lnSpc>
              <a:spcBef>
                <a:spcPts val="2350"/>
              </a:spcBef>
              <a:tabLst>
                <a:tab pos="1097915" algn="l"/>
                <a:tab pos="1811020" algn="l"/>
                <a:tab pos="5454650" algn="l"/>
                <a:tab pos="5782945" algn="l"/>
                <a:tab pos="6841490" algn="l"/>
              </a:tabLst>
            </a:pPr>
            <a:r>
              <a:rPr dirty="0" sz="3500" spc="270">
                <a:latin typeface="Arial"/>
                <a:cs typeface="Arial"/>
              </a:rPr>
              <a:t>Tel: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-235">
                <a:latin typeface="Arial"/>
                <a:cs typeface="Arial"/>
              </a:rPr>
              <a:t>+</a:t>
            </a:r>
            <a:r>
              <a:rPr dirty="0" sz="3500" spc="-625">
                <a:latin typeface="Arial"/>
                <a:cs typeface="Arial"/>
              </a:rPr>
              <a:t> </a:t>
            </a:r>
            <a:r>
              <a:rPr dirty="0" sz="3500" spc="-50">
                <a:latin typeface="Arial"/>
                <a:cs typeface="Arial"/>
              </a:rPr>
              <a:t>1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204">
                <a:latin typeface="Arial"/>
                <a:cs typeface="Arial"/>
              </a:rPr>
              <a:t>312</a:t>
            </a:r>
            <a:r>
              <a:rPr dirty="0" sz="3500" spc="-570">
                <a:latin typeface="Arial"/>
                <a:cs typeface="Arial"/>
              </a:rPr>
              <a:t> </a:t>
            </a:r>
            <a:r>
              <a:rPr dirty="0" sz="3500" spc="160">
                <a:latin typeface="Arial"/>
                <a:cs typeface="Arial"/>
              </a:rPr>
              <a:t>-</a:t>
            </a:r>
            <a:r>
              <a:rPr dirty="0" sz="3500" spc="-620">
                <a:latin typeface="Arial"/>
                <a:cs typeface="Arial"/>
              </a:rPr>
              <a:t> </a:t>
            </a:r>
            <a:r>
              <a:rPr dirty="0" sz="3500" spc="330">
                <a:latin typeface="Arial"/>
                <a:cs typeface="Arial"/>
              </a:rPr>
              <a:t>376-</a:t>
            </a:r>
            <a:r>
              <a:rPr dirty="0" sz="3500" spc="-615">
                <a:latin typeface="Arial"/>
                <a:cs typeface="Arial"/>
              </a:rPr>
              <a:t> </a:t>
            </a:r>
            <a:r>
              <a:rPr dirty="0" sz="3500" spc="440">
                <a:latin typeface="Arial"/>
                <a:cs typeface="Arial"/>
              </a:rPr>
              <a:t>8303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55">
                <a:latin typeface="Arial"/>
                <a:cs typeface="Arial"/>
              </a:rPr>
              <a:t>|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-235">
                <a:latin typeface="Arial"/>
                <a:cs typeface="Arial"/>
              </a:rPr>
              <a:t>+</a:t>
            </a:r>
            <a:r>
              <a:rPr dirty="0" sz="3500" spc="-625">
                <a:latin typeface="Arial"/>
                <a:cs typeface="Arial"/>
              </a:rPr>
              <a:t> </a:t>
            </a:r>
            <a:r>
              <a:rPr dirty="0" sz="3500" spc="310">
                <a:latin typeface="Arial"/>
                <a:cs typeface="Arial"/>
              </a:rPr>
              <a:t>44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555">
                <a:latin typeface="Arial"/>
                <a:cs typeface="Arial"/>
              </a:rPr>
              <a:t>020</a:t>
            </a:r>
            <a:r>
              <a:rPr dirty="0" sz="3500" spc="-570">
                <a:latin typeface="Arial"/>
                <a:cs typeface="Arial"/>
              </a:rPr>
              <a:t> </a:t>
            </a:r>
            <a:r>
              <a:rPr dirty="0" sz="3500" spc="160">
                <a:latin typeface="Arial"/>
                <a:cs typeface="Arial"/>
              </a:rPr>
              <a:t>-</a:t>
            </a:r>
            <a:r>
              <a:rPr dirty="0" sz="3500" spc="-625">
                <a:latin typeface="Arial"/>
                <a:cs typeface="Arial"/>
              </a:rPr>
              <a:t> </a:t>
            </a:r>
            <a:r>
              <a:rPr dirty="0" sz="3500" spc="280">
                <a:latin typeface="Arial"/>
                <a:cs typeface="Arial"/>
              </a:rPr>
              <a:t>8123</a:t>
            </a:r>
            <a:r>
              <a:rPr dirty="0" sz="3500" spc="-595">
                <a:latin typeface="Arial"/>
                <a:cs typeface="Arial"/>
              </a:rPr>
              <a:t> </a:t>
            </a:r>
            <a:r>
              <a:rPr dirty="0" sz="3500" spc="160">
                <a:latin typeface="Arial"/>
                <a:cs typeface="Arial"/>
              </a:rPr>
              <a:t>-</a:t>
            </a:r>
            <a:r>
              <a:rPr dirty="0" sz="3500" spc="-625">
                <a:latin typeface="Arial"/>
                <a:cs typeface="Arial"/>
              </a:rPr>
              <a:t> </a:t>
            </a:r>
            <a:r>
              <a:rPr dirty="0" sz="3500" spc="320">
                <a:latin typeface="Arial"/>
                <a:cs typeface="Arial"/>
              </a:rPr>
              <a:t>0732</a:t>
            </a:r>
            <a:endParaRPr sz="3500">
              <a:latin typeface="Arial"/>
              <a:cs typeface="Arial"/>
            </a:endParaRPr>
          </a:p>
          <a:p>
            <a:pPr algn="ctr" marR="1022985">
              <a:lnSpc>
                <a:spcPct val="100000"/>
              </a:lnSpc>
              <a:spcBef>
                <a:spcPts val="710"/>
              </a:spcBef>
              <a:tabLst>
                <a:tab pos="1604645" algn="l"/>
                <a:tab pos="3030220" algn="l"/>
              </a:tabLst>
            </a:pPr>
            <a:r>
              <a:rPr dirty="0" sz="3500" spc="390">
                <a:latin typeface="Arial"/>
                <a:cs typeface="Arial"/>
              </a:rPr>
              <a:t>India: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-30">
                <a:latin typeface="Arial"/>
                <a:cs typeface="Arial"/>
              </a:rPr>
              <a:t>(</a:t>
            </a:r>
            <a:r>
              <a:rPr dirty="0" sz="3500" spc="-630">
                <a:latin typeface="Arial"/>
                <a:cs typeface="Arial"/>
              </a:rPr>
              <a:t> </a:t>
            </a:r>
            <a:r>
              <a:rPr dirty="0" sz="3500" spc="-235">
                <a:latin typeface="Arial"/>
                <a:cs typeface="Arial"/>
              </a:rPr>
              <a:t>+</a:t>
            </a:r>
            <a:r>
              <a:rPr dirty="0" sz="3500" spc="-620">
                <a:latin typeface="Arial"/>
                <a:cs typeface="Arial"/>
              </a:rPr>
              <a:t> </a:t>
            </a:r>
            <a:r>
              <a:rPr dirty="0" sz="3500" spc="270">
                <a:latin typeface="Arial"/>
                <a:cs typeface="Arial"/>
              </a:rPr>
              <a:t>91</a:t>
            </a:r>
            <a:r>
              <a:rPr dirty="0" sz="3500" spc="-620">
                <a:latin typeface="Arial"/>
                <a:cs typeface="Arial"/>
              </a:rPr>
              <a:t> </a:t>
            </a:r>
            <a:r>
              <a:rPr dirty="0" sz="3500" spc="-50">
                <a:latin typeface="Arial"/>
                <a:cs typeface="Arial"/>
              </a:rPr>
              <a:t>)</a:t>
            </a:r>
            <a:r>
              <a:rPr dirty="0" sz="3500">
                <a:latin typeface="Arial"/>
                <a:cs typeface="Arial"/>
              </a:rPr>
              <a:t>	</a:t>
            </a:r>
            <a:r>
              <a:rPr dirty="0" sz="3500" spc="400">
                <a:latin typeface="Arial"/>
                <a:cs typeface="Arial"/>
              </a:rPr>
              <a:t>983</a:t>
            </a:r>
            <a:r>
              <a:rPr dirty="0" sz="3500" spc="-580">
                <a:latin typeface="Arial"/>
                <a:cs typeface="Arial"/>
              </a:rPr>
              <a:t> </a:t>
            </a:r>
            <a:r>
              <a:rPr dirty="0" sz="3500" spc="160">
                <a:latin typeface="Arial"/>
                <a:cs typeface="Arial"/>
              </a:rPr>
              <a:t>-</a:t>
            </a:r>
            <a:r>
              <a:rPr dirty="0" sz="3500" spc="-630">
                <a:latin typeface="Arial"/>
                <a:cs typeface="Arial"/>
              </a:rPr>
              <a:t> </a:t>
            </a:r>
            <a:r>
              <a:rPr dirty="0" sz="3500" spc="490">
                <a:latin typeface="Arial"/>
                <a:cs typeface="Arial"/>
              </a:rPr>
              <a:t>496-</a:t>
            </a:r>
            <a:r>
              <a:rPr dirty="0" sz="3500" spc="-625">
                <a:latin typeface="Arial"/>
                <a:cs typeface="Arial"/>
              </a:rPr>
              <a:t> </a:t>
            </a:r>
            <a:r>
              <a:rPr dirty="0" sz="3500" spc="315">
                <a:latin typeface="Arial"/>
                <a:cs typeface="Arial"/>
              </a:rPr>
              <a:t>8611</a:t>
            </a:r>
            <a:endParaRPr sz="3500">
              <a:latin typeface="Arial"/>
              <a:cs typeface="Arial"/>
            </a:endParaRPr>
          </a:p>
          <a:p>
            <a:pPr algn="ctr" marR="749300">
              <a:lnSpc>
                <a:spcPct val="100000"/>
              </a:lnSpc>
              <a:spcBef>
                <a:spcPts val="2045"/>
              </a:spcBef>
            </a:pPr>
            <a:r>
              <a:rPr dirty="0" sz="3500" spc="320">
                <a:latin typeface="Arial"/>
                <a:cs typeface="Arial"/>
              </a:rPr>
              <a:t>sales@</a:t>
            </a:r>
            <a:r>
              <a:rPr dirty="0" sz="3500" spc="-565">
                <a:latin typeface="Arial"/>
                <a:cs typeface="Arial"/>
              </a:rPr>
              <a:t> </a:t>
            </a:r>
            <a:r>
              <a:rPr dirty="0" sz="3500" spc="495">
                <a:latin typeface="Arial"/>
                <a:cs typeface="Arial"/>
              </a:rPr>
              <a:t>cognitivemarketresearch.</a:t>
            </a:r>
            <a:r>
              <a:rPr dirty="0" sz="3500" spc="-560">
                <a:latin typeface="Arial"/>
                <a:cs typeface="Arial"/>
              </a:rPr>
              <a:t> </a:t>
            </a:r>
            <a:r>
              <a:rPr dirty="0" sz="3500" spc="440">
                <a:latin typeface="Arial"/>
                <a:cs typeface="Arial"/>
              </a:rPr>
              <a:t>com</a:t>
            </a:r>
            <a:endParaRPr sz="3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155"/>
              </a:spcBef>
              <a:tabLst>
                <a:tab pos="2249805" algn="l"/>
                <a:tab pos="3430270" algn="l"/>
                <a:tab pos="4742815" algn="l"/>
                <a:tab pos="6976109" algn="l"/>
                <a:tab pos="7360920" algn="l"/>
              </a:tabLst>
            </a:pPr>
            <a:r>
              <a:rPr dirty="0" sz="4100" spc="415">
                <a:latin typeface="Arial"/>
                <a:cs typeface="Arial"/>
              </a:rPr>
              <a:t>Access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540">
                <a:latin typeface="Arial"/>
                <a:cs typeface="Arial"/>
              </a:rPr>
              <a:t>the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440">
                <a:latin typeface="Arial"/>
                <a:cs typeface="Arial"/>
              </a:rPr>
              <a:t>Full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555">
                <a:latin typeface="Arial"/>
                <a:cs typeface="Arial"/>
              </a:rPr>
              <a:t>Report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-50">
                <a:latin typeface="Arial"/>
                <a:cs typeface="Arial"/>
              </a:rPr>
              <a:t>:</a:t>
            </a:r>
            <a:r>
              <a:rPr dirty="0" sz="4100">
                <a:latin typeface="Arial"/>
                <a:cs typeface="Arial"/>
              </a:rPr>
              <a:t>	</a:t>
            </a:r>
            <a:r>
              <a:rPr dirty="0" sz="4100" spc="62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https://tinyurl.com/bkyw7xjz</a:t>
            </a:r>
            <a:endParaRPr sz="4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100">
              <a:latin typeface="Arial"/>
              <a:cs typeface="Arial"/>
            </a:endParaRPr>
          </a:p>
          <a:p>
            <a:pPr algn="ctr" marR="746760">
              <a:lnSpc>
                <a:spcPts val="3620"/>
              </a:lnSpc>
              <a:tabLst>
                <a:tab pos="1677670" algn="l"/>
                <a:tab pos="2849245" algn="l"/>
                <a:tab pos="3787775" algn="l"/>
              </a:tabLst>
            </a:pPr>
            <a:r>
              <a:rPr dirty="0" sz="3200" spc="310">
                <a:latin typeface="Arial"/>
                <a:cs typeface="Arial"/>
              </a:rPr>
              <a:t>Please</a:t>
            </a:r>
            <a:r>
              <a:rPr dirty="0" sz="3200">
                <a:latin typeface="Arial"/>
                <a:cs typeface="Arial"/>
              </a:rPr>
              <a:t>	</a:t>
            </a:r>
            <a:r>
              <a:rPr dirty="0" sz="3200" spc="430">
                <a:latin typeface="Arial"/>
                <a:cs typeface="Arial"/>
              </a:rPr>
              <a:t>visit</a:t>
            </a:r>
            <a:r>
              <a:rPr dirty="0" sz="3200">
                <a:latin typeface="Arial"/>
                <a:cs typeface="Arial"/>
              </a:rPr>
              <a:t>	</a:t>
            </a:r>
            <a:r>
              <a:rPr dirty="0" sz="3200" spc="415">
                <a:latin typeface="Arial"/>
                <a:cs typeface="Arial"/>
              </a:rPr>
              <a:t>our</a:t>
            </a:r>
            <a:r>
              <a:rPr dirty="0" sz="3200">
                <a:latin typeface="Arial"/>
                <a:cs typeface="Arial"/>
              </a:rPr>
              <a:t>	</a:t>
            </a:r>
            <a:r>
              <a:rPr dirty="0" sz="3200" spc="409">
                <a:latin typeface="Arial"/>
                <a:cs typeface="Arial"/>
              </a:rPr>
              <a:t>website:</a:t>
            </a:r>
            <a:endParaRPr sz="3200">
              <a:latin typeface="Arial"/>
              <a:cs typeface="Arial"/>
            </a:endParaRPr>
          </a:p>
          <a:p>
            <a:pPr algn="ctr" marR="755015">
              <a:lnSpc>
                <a:spcPts val="3620"/>
              </a:lnSpc>
            </a:pPr>
            <a:r>
              <a:rPr dirty="0" sz="3200" spc="484">
                <a:solidFill>
                  <a:srgbClr val="0000FF"/>
                </a:solidFill>
                <a:latin typeface="Arial"/>
                <a:cs typeface="Arial"/>
                <a:hlinkClick r:id="rId5"/>
              </a:rPr>
              <a:t>https://www.cognitivemarketresearch.com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113276" y="10078593"/>
            <a:ext cx="10060305" cy="10795"/>
          </a:xfrm>
          <a:custGeom>
            <a:avLst/>
            <a:gdLst/>
            <a:ahLst/>
            <a:cxnLst/>
            <a:rect l="l" t="t" r="r" b="b"/>
            <a:pathLst>
              <a:path w="10060305" h="10795">
                <a:moveTo>
                  <a:pt x="10059924" y="0"/>
                </a:moveTo>
                <a:lnTo>
                  <a:pt x="0" y="0"/>
                </a:lnTo>
                <a:lnTo>
                  <a:pt x="0" y="10667"/>
                </a:lnTo>
                <a:lnTo>
                  <a:pt x="10059924" y="10667"/>
                </a:lnTo>
                <a:lnTo>
                  <a:pt x="1005992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2024-05-11T14:28:22Z</dcterms:created>
  <dcterms:modified xsi:type="dcterms:W3CDTF">2024-05-11T14:28:22Z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2024-05-11T00:00:00Z</vt:filetime>
  </property>
  <property fmtid="{D5CDD505-2E9C-101B-9397-08002B2CF9AE}" pid="3" name="Producer">
    <vt:lpwstr>3-Heights(TM) PDF Security Shell 4.8.25.2 (http://www.pdf-tools.com)</vt:lpwstr>
  </property>
</Properties>
</file>