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12852"/>
            <a:ext cx="17002587" cy="222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8637" y="4026781"/>
            <a:ext cx="14799944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jpg"/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29.png"/><Relationship Id="rId16" Type="http://schemas.openxmlformats.org/officeDocument/2006/relationships/image" Target="../media/image3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bdz7dtrb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463331" y="7725071"/>
            <a:ext cx="7824470" cy="95885"/>
          </a:xfrm>
          <a:custGeom>
            <a:avLst/>
            <a:gdLst/>
            <a:ahLst/>
            <a:cxnLst/>
            <a:rect l="l" t="t" r="r" b="b"/>
            <a:pathLst>
              <a:path w="7824469" h="95884">
                <a:moveTo>
                  <a:pt x="0" y="95802"/>
                </a:moveTo>
                <a:lnTo>
                  <a:pt x="7824106" y="0"/>
                </a:lnTo>
              </a:path>
            </a:pathLst>
          </a:custGeom>
          <a:ln w="952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59286" y="2371023"/>
            <a:ext cx="9125585" cy="5102225"/>
          </a:xfrm>
          <a:prstGeom prst="rect"/>
        </p:spPr>
        <p:txBody>
          <a:bodyPr wrap="square" lIns="0" tIns="251460" rIns="0" bIns="0" rtlCol="0" vert="horz">
            <a:spAutoFit/>
          </a:bodyPr>
          <a:lstStyle/>
          <a:p>
            <a:pPr marL="12700" marR="3471545">
              <a:lnSpc>
                <a:spcPts val="9520"/>
              </a:lnSpc>
              <a:spcBef>
                <a:spcPts val="1980"/>
              </a:spcBef>
            </a:pPr>
            <a:r>
              <a:rPr dirty="0" sz="9500" spc="1880" b="0">
                <a:latin typeface="Yanone Kaffeesatz Thin"/>
                <a:cs typeface="Yanone Kaffeesatz Thin"/>
              </a:rPr>
              <a:t>GLOBAL </a:t>
            </a:r>
            <a:r>
              <a:rPr dirty="0" sz="9500" spc="1695" b="0">
                <a:latin typeface="Yanone Kaffeesatz Thin"/>
                <a:cs typeface="Yanone Kaffeesatz Thin"/>
              </a:rPr>
              <a:t>OAT</a:t>
            </a:r>
            <a:r>
              <a:rPr dirty="0" sz="9500" spc="145" b="0">
                <a:latin typeface="Yanone Kaffeesatz Thin"/>
                <a:cs typeface="Yanone Kaffeesatz Thin"/>
              </a:rPr>
              <a:t> </a:t>
            </a:r>
            <a:r>
              <a:rPr dirty="0" sz="9500" spc="1925" b="0">
                <a:latin typeface="Yanone Kaffeesatz Thin"/>
                <a:cs typeface="Yanone Kaffeesatz Thin"/>
              </a:rPr>
              <a:t>FIBER</a:t>
            </a:r>
            <a:endParaRPr sz="95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9530"/>
              </a:lnSpc>
              <a:spcBef>
                <a:spcPts val="5"/>
              </a:spcBef>
            </a:pPr>
            <a:r>
              <a:rPr dirty="0" sz="9500" spc="2010" b="0">
                <a:latin typeface="Yanone Kaffeesatz Thin"/>
                <a:cs typeface="Yanone Kaffeesatz Thin"/>
              </a:rPr>
              <a:t>MARKET</a:t>
            </a:r>
            <a:r>
              <a:rPr dirty="0" sz="9500" spc="300" b="0">
                <a:latin typeface="Yanone Kaffeesatz Thin"/>
                <a:cs typeface="Yanone Kaffeesatz Thin"/>
              </a:rPr>
              <a:t> </a:t>
            </a:r>
            <a:r>
              <a:rPr dirty="0" sz="9500" spc="2014" b="0">
                <a:latin typeface="Yanone Kaffeesatz Thin"/>
                <a:cs typeface="Yanone Kaffeesatz Thin"/>
              </a:rPr>
              <a:t>REPORT </a:t>
            </a:r>
            <a:r>
              <a:rPr dirty="0" sz="9500" spc="925" b="0">
                <a:latin typeface="Yanone Kaffeesatz Thin"/>
                <a:cs typeface="Yanone Kaffeesatz Thin"/>
              </a:rPr>
              <a:t>2024</a:t>
            </a:r>
            <a:endParaRPr sz="9500">
              <a:latin typeface="Yanone Kaffeesatz Thin"/>
              <a:cs typeface="Yanone Kaffeesatz Thi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461891" y="9470477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24916" y="1911926"/>
            <a:ext cx="14438630" cy="6463665"/>
          </a:xfrm>
          <a:custGeom>
            <a:avLst/>
            <a:gdLst/>
            <a:ahLst/>
            <a:cxnLst/>
            <a:rect l="l" t="t" r="r" b="b"/>
            <a:pathLst>
              <a:path w="14438630" h="6463665">
                <a:moveTo>
                  <a:pt x="13952839" y="6463131"/>
                </a:moveTo>
                <a:lnTo>
                  <a:pt x="485325" y="6463131"/>
                </a:lnTo>
                <a:lnTo>
                  <a:pt x="437761" y="6460777"/>
                </a:lnTo>
                <a:lnTo>
                  <a:pt x="390562" y="6453734"/>
                </a:lnTo>
                <a:lnTo>
                  <a:pt x="344494" y="6442157"/>
                </a:lnTo>
                <a:lnTo>
                  <a:pt x="299876" y="6426178"/>
                </a:lnTo>
                <a:lnTo>
                  <a:pt x="257028" y="6405928"/>
                </a:lnTo>
                <a:lnTo>
                  <a:pt x="216266" y="6381539"/>
                </a:lnTo>
                <a:lnTo>
                  <a:pt x="177911" y="6353144"/>
                </a:lnTo>
                <a:lnTo>
                  <a:pt x="142280" y="6320873"/>
                </a:lnTo>
                <a:lnTo>
                  <a:pt x="110010" y="6285240"/>
                </a:lnTo>
                <a:lnTo>
                  <a:pt x="81615" y="6246883"/>
                </a:lnTo>
                <a:lnTo>
                  <a:pt x="57227" y="6206119"/>
                </a:lnTo>
                <a:lnTo>
                  <a:pt x="36977" y="6163268"/>
                </a:lnTo>
                <a:lnTo>
                  <a:pt x="20997" y="6118649"/>
                </a:lnTo>
                <a:lnTo>
                  <a:pt x="9420" y="6072579"/>
                </a:lnTo>
                <a:lnTo>
                  <a:pt x="2377" y="6025378"/>
                </a:lnTo>
                <a:lnTo>
                  <a:pt x="0" y="5977363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3"/>
                </a:lnTo>
                <a:lnTo>
                  <a:pt x="20997" y="344495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6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13952390" y="0"/>
                </a:lnTo>
                <a:lnTo>
                  <a:pt x="14000405" y="2377"/>
                </a:lnTo>
                <a:lnTo>
                  <a:pt x="14047606" y="9420"/>
                </a:lnTo>
                <a:lnTo>
                  <a:pt x="14093676" y="20997"/>
                </a:lnTo>
                <a:lnTo>
                  <a:pt x="14138295" y="36977"/>
                </a:lnTo>
                <a:lnTo>
                  <a:pt x="14181146" y="57227"/>
                </a:lnTo>
                <a:lnTo>
                  <a:pt x="14221910" y="81616"/>
                </a:lnTo>
                <a:lnTo>
                  <a:pt x="14260267" y="110010"/>
                </a:lnTo>
                <a:lnTo>
                  <a:pt x="14295900" y="142280"/>
                </a:lnTo>
                <a:lnTo>
                  <a:pt x="14328162" y="177911"/>
                </a:lnTo>
                <a:lnTo>
                  <a:pt x="14356553" y="216266"/>
                </a:lnTo>
                <a:lnTo>
                  <a:pt x="14380941" y="257028"/>
                </a:lnTo>
                <a:lnTo>
                  <a:pt x="14401193" y="299877"/>
                </a:lnTo>
                <a:lnTo>
                  <a:pt x="14417176" y="344495"/>
                </a:lnTo>
                <a:lnTo>
                  <a:pt x="14428757" y="390563"/>
                </a:lnTo>
                <a:lnTo>
                  <a:pt x="14435802" y="437762"/>
                </a:lnTo>
                <a:lnTo>
                  <a:pt x="14438181" y="485775"/>
                </a:lnTo>
                <a:lnTo>
                  <a:pt x="14438181" y="5977363"/>
                </a:lnTo>
                <a:lnTo>
                  <a:pt x="14435802" y="6025378"/>
                </a:lnTo>
                <a:lnTo>
                  <a:pt x="14428757" y="6072579"/>
                </a:lnTo>
                <a:lnTo>
                  <a:pt x="14417176" y="6118649"/>
                </a:lnTo>
                <a:lnTo>
                  <a:pt x="14401193" y="6163268"/>
                </a:lnTo>
                <a:lnTo>
                  <a:pt x="14380941" y="6206119"/>
                </a:lnTo>
                <a:lnTo>
                  <a:pt x="14356553" y="6246883"/>
                </a:lnTo>
                <a:lnTo>
                  <a:pt x="14328162" y="6285240"/>
                </a:lnTo>
                <a:lnTo>
                  <a:pt x="14295900" y="6320873"/>
                </a:lnTo>
                <a:lnTo>
                  <a:pt x="14260267" y="6353144"/>
                </a:lnTo>
                <a:lnTo>
                  <a:pt x="14221910" y="6381539"/>
                </a:lnTo>
                <a:lnTo>
                  <a:pt x="14181146" y="6405928"/>
                </a:lnTo>
                <a:lnTo>
                  <a:pt x="14138295" y="6426178"/>
                </a:lnTo>
                <a:lnTo>
                  <a:pt x="14093676" y="6442157"/>
                </a:lnTo>
                <a:lnTo>
                  <a:pt x="14047606" y="6453734"/>
                </a:lnTo>
                <a:lnTo>
                  <a:pt x="14000405" y="6460777"/>
                </a:lnTo>
                <a:lnTo>
                  <a:pt x="13952839" y="6463131"/>
                </a:lnTo>
                <a:close/>
              </a:path>
            </a:pathLst>
          </a:custGeom>
          <a:solidFill>
            <a:srgbClr val="341F1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79270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8F8F8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301875" y="3249944"/>
            <a:ext cx="13447394" cy="4911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dirty="0" sz="3100" spc="-9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8F8F8"/>
                </a:solidFill>
                <a:latin typeface="Verdana"/>
                <a:cs typeface="Verdana"/>
              </a:rPr>
              <a:t>Global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5">
                <a:solidFill>
                  <a:srgbClr val="F8F8F8"/>
                </a:solidFill>
                <a:latin typeface="Verdana"/>
                <a:cs typeface="Verdana"/>
              </a:rPr>
              <a:t>Oat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8F8F8"/>
                </a:solidFill>
                <a:latin typeface="Verdana"/>
                <a:cs typeface="Verdana"/>
              </a:rPr>
              <a:t>Fiber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30">
                <a:solidFill>
                  <a:srgbClr val="F8F8F8"/>
                </a:solidFill>
                <a:latin typeface="Verdana"/>
                <a:cs typeface="Verdana"/>
              </a:rPr>
              <a:t>market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8F8F8"/>
                </a:solidFill>
                <a:latin typeface="Verdana"/>
                <a:cs typeface="Verdana"/>
              </a:rPr>
              <a:t>refers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to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5">
                <a:solidFill>
                  <a:srgbClr val="F8F8F8"/>
                </a:solidFill>
                <a:latin typeface="Verdana"/>
                <a:cs typeface="Verdana"/>
              </a:rPr>
              <a:t>assessing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8F8F8"/>
                </a:solidFill>
                <a:latin typeface="Verdana"/>
                <a:cs typeface="Verdana"/>
              </a:rPr>
              <a:t>trends,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10">
                <a:solidFill>
                  <a:srgbClr val="F8F8F8"/>
                </a:solidFill>
                <a:latin typeface="Verdana"/>
                <a:cs typeface="Verdana"/>
              </a:rPr>
              <a:t>demand,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8F8F8"/>
                </a:solidFill>
                <a:latin typeface="Verdana"/>
                <a:cs typeface="Verdana"/>
              </a:rPr>
              <a:t>and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factors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8F8F8"/>
                </a:solidFill>
                <a:latin typeface="Verdana"/>
                <a:cs typeface="Verdana"/>
              </a:rPr>
              <a:t>influencing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8F8F8"/>
                </a:solidFill>
                <a:latin typeface="Verdana"/>
                <a:cs typeface="Verdana"/>
              </a:rPr>
              <a:t>production,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8F8F8"/>
                </a:solidFill>
                <a:latin typeface="Verdana"/>
                <a:cs typeface="Verdana"/>
              </a:rPr>
              <a:t>distribution,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8F8F8"/>
                </a:solidFill>
                <a:latin typeface="Verdana"/>
                <a:cs typeface="Verdana"/>
              </a:rPr>
              <a:t>consumption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30">
                <a:solidFill>
                  <a:srgbClr val="F8F8F8"/>
                </a:solidFill>
                <a:latin typeface="Verdana"/>
                <a:cs typeface="Verdana"/>
              </a:rPr>
              <a:t>of </a:t>
            </a:r>
            <a:r>
              <a:rPr dirty="0" sz="3100" spc="-95">
                <a:solidFill>
                  <a:srgbClr val="F8F8F8"/>
                </a:solidFill>
                <a:latin typeface="Verdana"/>
                <a:cs typeface="Verdana"/>
              </a:rPr>
              <a:t>oat-</a:t>
            </a:r>
            <a:r>
              <a:rPr dirty="0" sz="3100" spc="-40">
                <a:solidFill>
                  <a:srgbClr val="F8F8F8"/>
                </a:solidFill>
                <a:latin typeface="Verdana"/>
                <a:cs typeface="Verdana"/>
              </a:rPr>
              <a:t>derived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fiber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products</a:t>
            </a:r>
            <a:r>
              <a:rPr dirty="0" sz="3100" spc="-27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8F8F8"/>
                </a:solidFill>
                <a:latin typeface="Verdana"/>
                <a:cs typeface="Verdana"/>
              </a:rPr>
              <a:t>worldwide,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8F8F8"/>
                </a:solidFill>
                <a:latin typeface="Verdana"/>
                <a:cs typeface="Verdana"/>
              </a:rPr>
              <a:t>focusing</a:t>
            </a:r>
            <a:r>
              <a:rPr dirty="0" sz="3100" spc="-27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8F8F8"/>
                </a:solidFill>
                <a:latin typeface="Verdana"/>
                <a:cs typeface="Verdana"/>
              </a:rPr>
              <a:t>on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8F8F8"/>
                </a:solidFill>
                <a:latin typeface="Verdana"/>
                <a:cs typeface="Verdana"/>
              </a:rPr>
              <a:t>applications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8F8F8"/>
                </a:solidFill>
                <a:latin typeface="Verdana"/>
                <a:cs typeface="Verdana"/>
              </a:rPr>
              <a:t>in</a:t>
            </a:r>
            <a:r>
              <a:rPr dirty="0" sz="3100" spc="-27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8F8F8"/>
                </a:solidFill>
                <a:latin typeface="Verdana"/>
                <a:cs typeface="Verdana"/>
              </a:rPr>
              <a:t>the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food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8F8F8"/>
                </a:solidFill>
                <a:latin typeface="Verdana"/>
                <a:cs typeface="Verdana"/>
              </a:rPr>
              <a:t>beverage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8F8F8"/>
                </a:solidFill>
                <a:latin typeface="Verdana"/>
                <a:cs typeface="Verdana"/>
              </a:rPr>
              <a:t>industry.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5">
                <a:solidFill>
                  <a:srgbClr val="F8F8F8"/>
                </a:solidFill>
                <a:latin typeface="Verdana"/>
                <a:cs typeface="Verdana"/>
              </a:rPr>
              <a:t>rising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8F8F8"/>
                </a:solidFill>
                <a:latin typeface="Verdana"/>
                <a:cs typeface="Verdana"/>
              </a:rPr>
              <a:t>in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8F8F8"/>
                </a:solidFill>
                <a:latin typeface="Verdana"/>
                <a:cs typeface="Verdana"/>
              </a:rPr>
              <a:t>demand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for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8F8F8"/>
                </a:solidFill>
                <a:latin typeface="Verdana"/>
                <a:cs typeface="Verdana"/>
              </a:rPr>
              <a:t>oat</a:t>
            </a:r>
            <a:r>
              <a:rPr dirty="0" sz="3100" spc="-28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fibre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8F8F8"/>
                </a:solidFill>
                <a:latin typeface="Verdana"/>
                <a:cs typeface="Verdana"/>
              </a:rPr>
              <a:t>from </a:t>
            </a:r>
            <a:r>
              <a:rPr dirty="0" sz="3100" spc="-114">
                <a:solidFill>
                  <a:srgbClr val="F8F8F8"/>
                </a:solidFill>
                <a:latin typeface="Verdana"/>
                <a:cs typeface="Verdana"/>
              </a:rPr>
              <a:t>bakery</a:t>
            </a:r>
            <a:r>
              <a:rPr dirty="0" sz="3100" spc="-30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10">
                <a:solidFill>
                  <a:srgbClr val="F8F8F8"/>
                </a:solidFill>
                <a:latin typeface="Verdana"/>
                <a:cs typeface="Verdana"/>
              </a:rPr>
              <a:t>snack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8F8F8"/>
                </a:solidFill>
                <a:latin typeface="Verdana"/>
                <a:cs typeface="Verdana"/>
              </a:rPr>
              <a:t>end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8F8F8"/>
                </a:solidFill>
                <a:latin typeface="Verdana"/>
                <a:cs typeface="Verdana"/>
              </a:rPr>
              <a:t>users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8F8F8"/>
                </a:solidFill>
                <a:latin typeface="Verdana"/>
                <a:cs typeface="Verdana"/>
              </a:rPr>
              <a:t>is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8F8F8"/>
                </a:solidFill>
                <a:latin typeface="Verdana"/>
                <a:cs typeface="Verdana"/>
              </a:rPr>
              <a:t>a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30">
                <a:solidFill>
                  <a:srgbClr val="F8F8F8"/>
                </a:solidFill>
                <a:latin typeface="Verdana"/>
                <a:cs typeface="Verdana"/>
              </a:rPr>
              <a:t>many</a:t>
            </a:r>
            <a:r>
              <a:rPr dirty="0" sz="3100" spc="-30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8F8F8"/>
                </a:solidFill>
                <a:latin typeface="Verdana"/>
                <a:cs typeface="Verdana"/>
              </a:rPr>
              <a:t>driving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factor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for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8F8F8"/>
                </a:solidFill>
                <a:latin typeface="Verdana"/>
                <a:cs typeface="Verdana"/>
              </a:rPr>
              <a:t>global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8F8F8"/>
                </a:solidFill>
                <a:latin typeface="Verdana"/>
                <a:cs typeface="Verdana"/>
              </a:rPr>
              <a:t>oat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fibre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8F8F8"/>
                </a:solidFill>
                <a:latin typeface="Verdana"/>
                <a:cs typeface="Verdana"/>
              </a:rPr>
              <a:t>market.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90">
                <a:solidFill>
                  <a:srgbClr val="F8F8F8"/>
                </a:solidFill>
                <a:latin typeface="Verdana"/>
                <a:cs typeface="Verdana"/>
              </a:rPr>
              <a:t>Using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8F8F8"/>
                </a:solidFill>
                <a:latin typeface="Verdana"/>
                <a:cs typeface="Verdana"/>
              </a:rPr>
              <a:t>oat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fibre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to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8F8F8"/>
                </a:solidFill>
                <a:latin typeface="Verdana"/>
                <a:cs typeface="Verdana"/>
              </a:rPr>
              <a:t>replace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8F8F8"/>
                </a:solidFill>
                <a:latin typeface="Verdana"/>
                <a:cs typeface="Verdana"/>
              </a:rPr>
              <a:t>flour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8F8F8"/>
                </a:solidFill>
                <a:latin typeface="Verdana"/>
                <a:cs typeface="Verdana"/>
              </a:rPr>
              <a:t>in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5">
                <a:solidFill>
                  <a:srgbClr val="F8F8F8"/>
                </a:solidFill>
                <a:latin typeface="Verdana"/>
                <a:cs typeface="Verdana"/>
              </a:rPr>
              <a:t>low-</a:t>
            </a:r>
            <a:r>
              <a:rPr dirty="0" sz="3100" spc="-25">
                <a:solidFill>
                  <a:srgbClr val="F8F8F8"/>
                </a:solidFill>
                <a:latin typeface="Verdana"/>
                <a:cs typeface="Verdana"/>
              </a:rPr>
              <a:t>carb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8F8F8"/>
                </a:solidFill>
                <a:latin typeface="Verdana"/>
                <a:cs typeface="Verdana"/>
              </a:rPr>
              <a:t>diets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8F8F8"/>
                </a:solidFill>
                <a:latin typeface="Verdana"/>
                <a:cs typeface="Verdana"/>
              </a:rPr>
              <a:t>is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gaining </a:t>
            </a:r>
            <a:r>
              <a:rPr dirty="0" sz="3100" spc="-30">
                <a:solidFill>
                  <a:srgbClr val="F8F8F8"/>
                </a:solidFill>
                <a:latin typeface="Verdana"/>
                <a:cs typeface="Verdana"/>
              </a:rPr>
              <a:t>popularity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30">
                <a:solidFill>
                  <a:srgbClr val="F8F8F8"/>
                </a:solidFill>
                <a:latin typeface="Verdana"/>
                <a:cs typeface="Verdana"/>
              </a:rPr>
              <a:t>among</a:t>
            </a:r>
            <a:r>
              <a:rPr dirty="0" sz="3100" spc="-27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8F8F8"/>
                </a:solidFill>
                <a:latin typeface="Verdana"/>
                <a:cs typeface="Verdana"/>
              </a:rPr>
              <a:t>health-</a:t>
            </a:r>
            <a:r>
              <a:rPr dirty="0" sz="3100" spc="-20">
                <a:solidFill>
                  <a:srgbClr val="F8F8F8"/>
                </a:solidFill>
                <a:latin typeface="Verdana"/>
                <a:cs typeface="Verdana"/>
              </a:rPr>
              <a:t>conscious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90">
                <a:solidFill>
                  <a:srgbClr val="F8F8F8"/>
                </a:solidFill>
                <a:latin typeface="Verdana"/>
                <a:cs typeface="Verdana"/>
              </a:rPr>
              <a:t>consumers.</a:t>
            </a:r>
            <a:r>
              <a:rPr dirty="0" sz="3100" spc="-27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90">
                <a:solidFill>
                  <a:srgbClr val="F8F8F8"/>
                </a:solidFill>
                <a:latin typeface="Verdana"/>
                <a:cs typeface="Verdana"/>
              </a:rPr>
              <a:t>These</a:t>
            </a:r>
            <a:r>
              <a:rPr dirty="0" sz="3100" spc="-27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8F8F8"/>
                </a:solidFill>
                <a:latin typeface="Verdana"/>
                <a:cs typeface="Verdana"/>
              </a:rPr>
              <a:t>strategies</a:t>
            </a:r>
            <a:r>
              <a:rPr dirty="0" sz="3100" spc="-28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8F8F8"/>
                </a:solidFill>
                <a:latin typeface="Verdana"/>
                <a:cs typeface="Verdana"/>
              </a:rPr>
              <a:t>help </a:t>
            </a:r>
            <a:r>
              <a:rPr dirty="0" sz="3100" spc="-165">
                <a:solidFill>
                  <a:srgbClr val="F8F8F8"/>
                </a:solidFill>
                <a:latin typeface="Verdana"/>
                <a:cs typeface="Verdana"/>
              </a:rPr>
              <a:t>key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8F8F8"/>
                </a:solidFill>
                <a:latin typeface="Verdana"/>
                <a:cs typeface="Verdana"/>
              </a:rPr>
              <a:t>players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8F8F8"/>
                </a:solidFill>
                <a:latin typeface="Verdana"/>
                <a:cs typeface="Verdana"/>
              </a:rPr>
              <a:t>capture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8F8F8"/>
                </a:solidFill>
                <a:latin typeface="Verdana"/>
                <a:cs typeface="Verdana"/>
              </a:rPr>
              <a:t>a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8F8F8"/>
                </a:solidFill>
                <a:latin typeface="Verdana"/>
                <a:cs typeface="Verdana"/>
              </a:rPr>
              <a:t>significant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30">
                <a:solidFill>
                  <a:srgbClr val="F8F8F8"/>
                </a:solidFill>
                <a:latin typeface="Verdana"/>
                <a:cs typeface="Verdana"/>
              </a:rPr>
              <a:t>market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90">
                <a:solidFill>
                  <a:srgbClr val="F8F8F8"/>
                </a:solidFill>
                <a:latin typeface="Verdana"/>
                <a:cs typeface="Verdana"/>
              </a:rPr>
              <a:t>share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8F8F8"/>
                </a:solidFill>
                <a:latin typeface="Verdana"/>
                <a:cs typeface="Verdana"/>
              </a:rPr>
              <a:t>competitive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8F8F8"/>
                </a:solidFill>
                <a:latin typeface="Verdana"/>
                <a:cs typeface="Verdana"/>
              </a:rPr>
              <a:t>in</a:t>
            </a:r>
            <a:r>
              <a:rPr dirty="0" sz="3100" spc="-3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8F8F8"/>
                </a:solidFill>
                <a:latin typeface="Verdana"/>
                <a:cs typeface="Verdana"/>
              </a:rPr>
              <a:t>the </a:t>
            </a:r>
            <a:r>
              <a:rPr dirty="0" sz="3100" spc="-65">
                <a:solidFill>
                  <a:srgbClr val="F8F8F8"/>
                </a:solidFill>
                <a:latin typeface="Verdana"/>
                <a:cs typeface="Verdana"/>
              </a:rPr>
              <a:t>dynamic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55">
                <a:solidFill>
                  <a:srgbClr val="F8F8F8"/>
                </a:solidFill>
                <a:latin typeface="Verdana"/>
                <a:cs typeface="Verdana"/>
              </a:rPr>
              <a:t>Oat</a:t>
            </a:r>
            <a:r>
              <a:rPr dirty="0" sz="3100" spc="-29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8F8F8"/>
                </a:solidFill>
                <a:latin typeface="Verdana"/>
                <a:cs typeface="Verdana"/>
              </a:rPr>
              <a:t>Fiber</a:t>
            </a:r>
            <a:r>
              <a:rPr dirty="0" sz="3100" spc="-29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8F8F8"/>
                </a:solidFill>
                <a:latin typeface="Verdana"/>
                <a:cs typeface="Verdana"/>
              </a:rPr>
              <a:t>market.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84834"/>
            <a:ext cx="8259445" cy="2500630"/>
            <a:chOff x="0" y="5884834"/>
            <a:chExt cx="8259445" cy="2500630"/>
          </a:xfrm>
        </p:grpSpPr>
        <p:sp>
          <p:nvSpPr>
            <p:cNvPr id="4" name="object 4" descr=""/>
            <p:cNvSpPr/>
            <p:nvPr/>
          </p:nvSpPr>
          <p:spPr>
            <a:xfrm>
              <a:off x="0" y="5884834"/>
              <a:ext cx="8259445" cy="2500630"/>
            </a:xfrm>
            <a:custGeom>
              <a:avLst/>
              <a:gdLst/>
              <a:ahLst/>
              <a:cxnLst/>
              <a:rect l="l" t="t" r="r" b="b"/>
              <a:pathLst>
                <a:path w="8259445" h="2500629">
                  <a:moveTo>
                    <a:pt x="7306781" y="2500454"/>
                  </a:moveTo>
                  <a:lnTo>
                    <a:pt x="952384" y="2500454"/>
                  </a:lnTo>
                  <a:lnTo>
                    <a:pt x="902130" y="2499125"/>
                  </a:lnTo>
                  <a:lnTo>
                    <a:pt x="852130" y="2495156"/>
                  </a:lnTo>
                  <a:lnTo>
                    <a:pt x="802596" y="2488589"/>
                  </a:lnTo>
                  <a:lnTo>
                    <a:pt x="753623" y="2479464"/>
                  </a:lnTo>
                  <a:lnTo>
                    <a:pt x="705304" y="2467819"/>
                  </a:lnTo>
                  <a:lnTo>
                    <a:pt x="657734" y="2453695"/>
                  </a:lnTo>
                  <a:lnTo>
                    <a:pt x="611010" y="2437130"/>
                  </a:lnTo>
                  <a:lnTo>
                    <a:pt x="565224" y="2418164"/>
                  </a:lnTo>
                  <a:lnTo>
                    <a:pt x="520472" y="2396836"/>
                  </a:lnTo>
                  <a:lnTo>
                    <a:pt x="476849" y="2373186"/>
                  </a:lnTo>
                  <a:lnTo>
                    <a:pt x="434449" y="2347252"/>
                  </a:lnTo>
                  <a:lnTo>
                    <a:pt x="393368" y="2319075"/>
                  </a:lnTo>
                  <a:lnTo>
                    <a:pt x="353699" y="2288693"/>
                  </a:lnTo>
                  <a:lnTo>
                    <a:pt x="315539" y="2256146"/>
                  </a:lnTo>
                  <a:lnTo>
                    <a:pt x="278980" y="2221473"/>
                  </a:lnTo>
                  <a:lnTo>
                    <a:pt x="244305" y="2184912"/>
                  </a:lnTo>
                  <a:lnTo>
                    <a:pt x="211756" y="2146750"/>
                  </a:lnTo>
                  <a:lnTo>
                    <a:pt x="181373" y="2107080"/>
                  </a:lnTo>
                  <a:lnTo>
                    <a:pt x="153195" y="2065998"/>
                  </a:lnTo>
                  <a:lnTo>
                    <a:pt x="127261" y="2023598"/>
                  </a:lnTo>
                  <a:lnTo>
                    <a:pt x="103612" y="1979976"/>
                  </a:lnTo>
                  <a:lnTo>
                    <a:pt x="82284" y="1935225"/>
                  </a:lnTo>
                  <a:lnTo>
                    <a:pt x="63319" y="1889440"/>
                  </a:lnTo>
                  <a:lnTo>
                    <a:pt x="46756" y="1842716"/>
                  </a:lnTo>
                  <a:lnTo>
                    <a:pt x="32633" y="1795148"/>
                  </a:lnTo>
                  <a:lnTo>
                    <a:pt x="20989" y="1746831"/>
                  </a:lnTo>
                  <a:lnTo>
                    <a:pt x="11865" y="1697858"/>
                  </a:lnTo>
                  <a:lnTo>
                    <a:pt x="5299" y="1648325"/>
                  </a:lnTo>
                  <a:lnTo>
                    <a:pt x="1331" y="1598326"/>
                  </a:lnTo>
                  <a:lnTo>
                    <a:pt x="0" y="154795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306670" y="0"/>
                  </a:lnTo>
                  <a:lnTo>
                    <a:pt x="7357035" y="1331"/>
                  </a:lnTo>
                  <a:lnTo>
                    <a:pt x="7407034" y="5299"/>
                  </a:lnTo>
                  <a:lnTo>
                    <a:pt x="7456567" y="11864"/>
                  </a:lnTo>
                  <a:lnTo>
                    <a:pt x="7505539" y="20987"/>
                  </a:lnTo>
                  <a:lnTo>
                    <a:pt x="7553857" y="32630"/>
                  </a:lnTo>
                  <a:lnTo>
                    <a:pt x="7601425" y="46752"/>
                  </a:lnTo>
                  <a:lnTo>
                    <a:pt x="7648149" y="63315"/>
                  </a:lnTo>
                  <a:lnTo>
                    <a:pt x="7693933" y="82280"/>
                  </a:lnTo>
                  <a:lnTo>
                    <a:pt x="7738684" y="103607"/>
                  </a:lnTo>
                  <a:lnTo>
                    <a:pt x="7782307" y="127257"/>
                  </a:lnTo>
                  <a:lnTo>
                    <a:pt x="7824707" y="153191"/>
                  </a:lnTo>
                  <a:lnTo>
                    <a:pt x="7865789" y="181370"/>
                  </a:lnTo>
                  <a:lnTo>
                    <a:pt x="7905458" y="211754"/>
                  </a:lnTo>
                  <a:lnTo>
                    <a:pt x="7943621" y="244305"/>
                  </a:lnTo>
                  <a:lnTo>
                    <a:pt x="7980182" y="278983"/>
                  </a:lnTo>
                  <a:lnTo>
                    <a:pt x="8014855" y="315539"/>
                  </a:lnTo>
                  <a:lnTo>
                    <a:pt x="8047402" y="353697"/>
                  </a:lnTo>
                  <a:lnTo>
                    <a:pt x="8077784" y="393365"/>
                  </a:lnTo>
                  <a:lnTo>
                    <a:pt x="8105961" y="434445"/>
                  </a:lnTo>
                  <a:lnTo>
                    <a:pt x="8131894" y="476844"/>
                  </a:lnTo>
                  <a:lnTo>
                    <a:pt x="8155545" y="520467"/>
                  </a:lnTo>
                  <a:lnTo>
                    <a:pt x="8176873" y="565219"/>
                  </a:lnTo>
                  <a:lnTo>
                    <a:pt x="8195839" y="611005"/>
                  </a:lnTo>
                  <a:lnTo>
                    <a:pt x="8212404" y="657731"/>
                  </a:lnTo>
                  <a:lnTo>
                    <a:pt x="8226528" y="705301"/>
                  </a:lnTo>
                  <a:lnTo>
                    <a:pt x="8238173" y="753621"/>
                  </a:lnTo>
                  <a:lnTo>
                    <a:pt x="8247298" y="802595"/>
                  </a:lnTo>
                  <a:lnTo>
                    <a:pt x="8253865" y="852130"/>
                  </a:lnTo>
                  <a:lnTo>
                    <a:pt x="8257834" y="902129"/>
                  </a:lnTo>
                  <a:lnTo>
                    <a:pt x="8259165" y="952499"/>
                  </a:lnTo>
                  <a:lnTo>
                    <a:pt x="8259165" y="1547957"/>
                  </a:lnTo>
                  <a:lnTo>
                    <a:pt x="8257834" y="1598326"/>
                  </a:lnTo>
                  <a:lnTo>
                    <a:pt x="8253865" y="1648325"/>
                  </a:lnTo>
                  <a:lnTo>
                    <a:pt x="8247298" y="1697858"/>
                  </a:lnTo>
                  <a:lnTo>
                    <a:pt x="8238173" y="1746831"/>
                  </a:lnTo>
                  <a:lnTo>
                    <a:pt x="8226528" y="1795148"/>
                  </a:lnTo>
                  <a:lnTo>
                    <a:pt x="8212404" y="1842716"/>
                  </a:lnTo>
                  <a:lnTo>
                    <a:pt x="8195839" y="1889440"/>
                  </a:lnTo>
                  <a:lnTo>
                    <a:pt x="8176873" y="1935225"/>
                  </a:lnTo>
                  <a:lnTo>
                    <a:pt x="8155545" y="1979976"/>
                  </a:lnTo>
                  <a:lnTo>
                    <a:pt x="8131894" y="2023598"/>
                  </a:lnTo>
                  <a:lnTo>
                    <a:pt x="8105961" y="2065998"/>
                  </a:lnTo>
                  <a:lnTo>
                    <a:pt x="8077784" y="2107080"/>
                  </a:lnTo>
                  <a:lnTo>
                    <a:pt x="8047402" y="2146750"/>
                  </a:lnTo>
                  <a:lnTo>
                    <a:pt x="8014855" y="2184912"/>
                  </a:lnTo>
                  <a:lnTo>
                    <a:pt x="7980182" y="2221473"/>
                  </a:lnTo>
                  <a:lnTo>
                    <a:pt x="7943621" y="2256146"/>
                  </a:lnTo>
                  <a:lnTo>
                    <a:pt x="7905458" y="2288693"/>
                  </a:lnTo>
                  <a:lnTo>
                    <a:pt x="7865789" y="2319075"/>
                  </a:lnTo>
                  <a:lnTo>
                    <a:pt x="7824707" y="2347252"/>
                  </a:lnTo>
                  <a:lnTo>
                    <a:pt x="7782307" y="2373186"/>
                  </a:lnTo>
                  <a:lnTo>
                    <a:pt x="7738684" y="2396836"/>
                  </a:lnTo>
                  <a:lnTo>
                    <a:pt x="7693933" y="2418164"/>
                  </a:lnTo>
                  <a:lnTo>
                    <a:pt x="7648149" y="2437130"/>
                  </a:lnTo>
                  <a:lnTo>
                    <a:pt x="7601425" y="2453695"/>
                  </a:lnTo>
                  <a:lnTo>
                    <a:pt x="7553857" y="2467819"/>
                  </a:lnTo>
                  <a:lnTo>
                    <a:pt x="7505539" y="2479464"/>
                  </a:lnTo>
                  <a:lnTo>
                    <a:pt x="7456567" y="2488589"/>
                  </a:lnTo>
                  <a:lnTo>
                    <a:pt x="7407034" y="2495156"/>
                  </a:lnTo>
                  <a:lnTo>
                    <a:pt x="7357035" y="2499125"/>
                  </a:lnTo>
                  <a:lnTo>
                    <a:pt x="7306781" y="2500454"/>
                  </a:lnTo>
                  <a:close/>
                </a:path>
              </a:pathLst>
            </a:custGeom>
            <a:solidFill>
              <a:srgbClr val="7C4F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992" y="6192042"/>
              <a:ext cx="2019299" cy="20192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92964" y="6111422"/>
              <a:ext cx="1988185" cy="1988185"/>
            </a:xfrm>
            <a:custGeom>
              <a:avLst/>
              <a:gdLst/>
              <a:ahLst/>
              <a:cxnLst/>
              <a:rect l="l" t="t" r="r" b="b"/>
              <a:pathLst>
                <a:path w="1988185" h="1988184">
                  <a:moveTo>
                    <a:pt x="993800" y="1987600"/>
                  </a:moveTo>
                  <a:lnTo>
                    <a:pt x="945649" y="1986454"/>
                  </a:lnTo>
                  <a:lnTo>
                    <a:pt x="898090" y="1983051"/>
                  </a:lnTo>
                  <a:lnTo>
                    <a:pt x="851174" y="1977442"/>
                  </a:lnTo>
                  <a:lnTo>
                    <a:pt x="804954" y="1969680"/>
                  </a:lnTo>
                  <a:lnTo>
                    <a:pt x="759481" y="1959817"/>
                  </a:lnTo>
                  <a:lnTo>
                    <a:pt x="714808" y="1947905"/>
                  </a:lnTo>
                  <a:lnTo>
                    <a:pt x="670987" y="1933996"/>
                  </a:lnTo>
                  <a:lnTo>
                    <a:pt x="628069" y="1918141"/>
                  </a:lnTo>
                  <a:lnTo>
                    <a:pt x="586108" y="1900394"/>
                  </a:lnTo>
                  <a:lnTo>
                    <a:pt x="545154" y="1880806"/>
                  </a:lnTo>
                  <a:lnTo>
                    <a:pt x="505260" y="1859430"/>
                  </a:lnTo>
                  <a:lnTo>
                    <a:pt x="466479" y="1836316"/>
                  </a:lnTo>
                  <a:lnTo>
                    <a:pt x="428861" y="1811518"/>
                  </a:lnTo>
                  <a:lnTo>
                    <a:pt x="392460" y="1785087"/>
                  </a:lnTo>
                  <a:lnTo>
                    <a:pt x="357327" y="1757076"/>
                  </a:lnTo>
                  <a:lnTo>
                    <a:pt x="323514" y="1727536"/>
                  </a:lnTo>
                  <a:lnTo>
                    <a:pt x="291073" y="1696520"/>
                  </a:lnTo>
                  <a:lnTo>
                    <a:pt x="260057" y="1664079"/>
                  </a:lnTo>
                  <a:lnTo>
                    <a:pt x="230517" y="1630266"/>
                  </a:lnTo>
                  <a:lnTo>
                    <a:pt x="202506" y="1595133"/>
                  </a:lnTo>
                  <a:lnTo>
                    <a:pt x="176075" y="1558732"/>
                  </a:lnTo>
                  <a:lnTo>
                    <a:pt x="151277" y="1521115"/>
                  </a:lnTo>
                  <a:lnTo>
                    <a:pt x="128164" y="1482333"/>
                  </a:lnTo>
                  <a:lnTo>
                    <a:pt x="106788" y="1442440"/>
                  </a:lnTo>
                  <a:lnTo>
                    <a:pt x="87200" y="1401486"/>
                  </a:lnTo>
                  <a:lnTo>
                    <a:pt x="69453" y="1359525"/>
                  </a:lnTo>
                  <a:lnTo>
                    <a:pt x="53599" y="1316608"/>
                  </a:lnTo>
                  <a:lnTo>
                    <a:pt x="39690" y="1272787"/>
                  </a:lnTo>
                  <a:lnTo>
                    <a:pt x="27778" y="1228115"/>
                  </a:lnTo>
                  <a:lnTo>
                    <a:pt x="17915" y="1182643"/>
                  </a:lnTo>
                  <a:lnTo>
                    <a:pt x="10153" y="1136423"/>
                  </a:lnTo>
                  <a:lnTo>
                    <a:pt x="4544" y="1089508"/>
                  </a:lnTo>
                  <a:lnTo>
                    <a:pt x="1141" y="1041950"/>
                  </a:lnTo>
                  <a:lnTo>
                    <a:pt x="0" y="993614"/>
                  </a:lnTo>
                  <a:lnTo>
                    <a:pt x="1141" y="945650"/>
                  </a:lnTo>
                  <a:lnTo>
                    <a:pt x="4544" y="898091"/>
                  </a:lnTo>
                  <a:lnTo>
                    <a:pt x="10153" y="851176"/>
                  </a:lnTo>
                  <a:lnTo>
                    <a:pt x="17915" y="804957"/>
                  </a:lnTo>
                  <a:lnTo>
                    <a:pt x="27778" y="759484"/>
                  </a:lnTo>
                  <a:lnTo>
                    <a:pt x="39690" y="714812"/>
                  </a:lnTo>
                  <a:lnTo>
                    <a:pt x="53599" y="670991"/>
                  </a:lnTo>
                  <a:lnTo>
                    <a:pt x="69453" y="628074"/>
                  </a:lnTo>
                  <a:lnTo>
                    <a:pt x="87200" y="586113"/>
                  </a:lnTo>
                  <a:lnTo>
                    <a:pt x="106788" y="545160"/>
                  </a:lnTo>
                  <a:lnTo>
                    <a:pt x="128164" y="505266"/>
                  </a:lnTo>
                  <a:lnTo>
                    <a:pt x="151277" y="466485"/>
                  </a:lnTo>
                  <a:lnTo>
                    <a:pt x="176075" y="428867"/>
                  </a:lnTo>
                  <a:lnTo>
                    <a:pt x="202506" y="392466"/>
                  </a:lnTo>
                  <a:lnTo>
                    <a:pt x="230517" y="357333"/>
                  </a:lnTo>
                  <a:lnTo>
                    <a:pt x="260057" y="323520"/>
                  </a:lnTo>
                  <a:lnTo>
                    <a:pt x="291073" y="291080"/>
                  </a:lnTo>
                  <a:lnTo>
                    <a:pt x="323514" y="260063"/>
                  </a:lnTo>
                  <a:lnTo>
                    <a:pt x="357327" y="230524"/>
                  </a:lnTo>
                  <a:lnTo>
                    <a:pt x="392460" y="202512"/>
                  </a:lnTo>
                  <a:lnTo>
                    <a:pt x="428861" y="176081"/>
                  </a:lnTo>
                  <a:lnTo>
                    <a:pt x="466479" y="151283"/>
                  </a:lnTo>
                  <a:lnTo>
                    <a:pt x="505260" y="128170"/>
                  </a:lnTo>
                  <a:lnTo>
                    <a:pt x="545154" y="106793"/>
                  </a:lnTo>
                  <a:lnTo>
                    <a:pt x="586108" y="87205"/>
                  </a:lnTo>
                  <a:lnTo>
                    <a:pt x="628069" y="69458"/>
                  </a:lnTo>
                  <a:lnTo>
                    <a:pt x="670987" y="53604"/>
                  </a:lnTo>
                  <a:lnTo>
                    <a:pt x="714808" y="39695"/>
                  </a:lnTo>
                  <a:lnTo>
                    <a:pt x="759481" y="27782"/>
                  </a:lnTo>
                  <a:lnTo>
                    <a:pt x="804954" y="17919"/>
                  </a:lnTo>
                  <a:lnTo>
                    <a:pt x="851174" y="10157"/>
                  </a:lnTo>
                  <a:lnTo>
                    <a:pt x="898090" y="4549"/>
                  </a:lnTo>
                  <a:lnTo>
                    <a:pt x="945649" y="1145"/>
                  </a:lnTo>
                  <a:lnTo>
                    <a:pt x="993795" y="0"/>
                  </a:lnTo>
                  <a:lnTo>
                    <a:pt x="1041951" y="1145"/>
                  </a:lnTo>
                  <a:lnTo>
                    <a:pt x="1089510" y="4549"/>
                  </a:lnTo>
                  <a:lnTo>
                    <a:pt x="1136426" y="10157"/>
                  </a:lnTo>
                  <a:lnTo>
                    <a:pt x="1182646" y="17919"/>
                  </a:lnTo>
                  <a:lnTo>
                    <a:pt x="1228119" y="27782"/>
                  </a:lnTo>
                  <a:lnTo>
                    <a:pt x="1272792" y="39695"/>
                  </a:lnTo>
                  <a:lnTo>
                    <a:pt x="1316613" y="53604"/>
                  </a:lnTo>
                  <a:lnTo>
                    <a:pt x="1359530" y="69458"/>
                  </a:lnTo>
                  <a:lnTo>
                    <a:pt x="1401491" y="87205"/>
                  </a:lnTo>
                  <a:lnTo>
                    <a:pt x="1442445" y="106793"/>
                  </a:lnTo>
                  <a:lnTo>
                    <a:pt x="1482339" y="128170"/>
                  </a:lnTo>
                  <a:lnTo>
                    <a:pt x="1521120" y="151283"/>
                  </a:lnTo>
                  <a:lnTo>
                    <a:pt x="1558738" y="176081"/>
                  </a:lnTo>
                  <a:lnTo>
                    <a:pt x="1595139" y="202512"/>
                  </a:lnTo>
                  <a:lnTo>
                    <a:pt x="1630272" y="230524"/>
                  </a:lnTo>
                  <a:lnTo>
                    <a:pt x="1664085" y="260063"/>
                  </a:lnTo>
                  <a:lnTo>
                    <a:pt x="1696525" y="291080"/>
                  </a:lnTo>
                  <a:lnTo>
                    <a:pt x="1727542" y="323520"/>
                  </a:lnTo>
                  <a:lnTo>
                    <a:pt x="1757081" y="357333"/>
                  </a:lnTo>
                  <a:lnTo>
                    <a:pt x="1785092" y="392466"/>
                  </a:lnTo>
                  <a:lnTo>
                    <a:pt x="1811523" y="428867"/>
                  </a:lnTo>
                  <a:lnTo>
                    <a:pt x="1836321" y="466485"/>
                  </a:lnTo>
                  <a:lnTo>
                    <a:pt x="1859434" y="505266"/>
                  </a:lnTo>
                  <a:lnTo>
                    <a:pt x="1880811" y="545160"/>
                  </a:lnTo>
                  <a:lnTo>
                    <a:pt x="1900399" y="586113"/>
                  </a:lnTo>
                  <a:lnTo>
                    <a:pt x="1918146" y="628074"/>
                  </a:lnTo>
                  <a:lnTo>
                    <a:pt x="1934000" y="670991"/>
                  </a:lnTo>
                  <a:lnTo>
                    <a:pt x="1947909" y="714812"/>
                  </a:lnTo>
                  <a:lnTo>
                    <a:pt x="1959821" y="759484"/>
                  </a:lnTo>
                  <a:lnTo>
                    <a:pt x="1969684" y="804957"/>
                  </a:lnTo>
                  <a:lnTo>
                    <a:pt x="1977446" y="851176"/>
                  </a:lnTo>
                  <a:lnTo>
                    <a:pt x="1983054" y="898091"/>
                  </a:lnTo>
                  <a:lnTo>
                    <a:pt x="1986458" y="945650"/>
                  </a:lnTo>
                  <a:lnTo>
                    <a:pt x="1987595" y="993800"/>
                  </a:lnTo>
                  <a:lnTo>
                    <a:pt x="1986458" y="1041950"/>
                  </a:lnTo>
                  <a:lnTo>
                    <a:pt x="1983054" y="1089508"/>
                  </a:lnTo>
                  <a:lnTo>
                    <a:pt x="1977446" y="1136423"/>
                  </a:lnTo>
                  <a:lnTo>
                    <a:pt x="1969684" y="1182643"/>
                  </a:lnTo>
                  <a:lnTo>
                    <a:pt x="1959821" y="1228115"/>
                  </a:lnTo>
                  <a:lnTo>
                    <a:pt x="1947909" y="1272787"/>
                  </a:lnTo>
                  <a:lnTo>
                    <a:pt x="1934000" y="1316608"/>
                  </a:lnTo>
                  <a:lnTo>
                    <a:pt x="1918146" y="1359525"/>
                  </a:lnTo>
                  <a:lnTo>
                    <a:pt x="1900399" y="1401486"/>
                  </a:lnTo>
                  <a:lnTo>
                    <a:pt x="1880811" y="1442440"/>
                  </a:lnTo>
                  <a:lnTo>
                    <a:pt x="1859434" y="1482333"/>
                  </a:lnTo>
                  <a:lnTo>
                    <a:pt x="1836321" y="1521115"/>
                  </a:lnTo>
                  <a:lnTo>
                    <a:pt x="1811523" y="1558732"/>
                  </a:lnTo>
                  <a:lnTo>
                    <a:pt x="1785092" y="1595133"/>
                  </a:lnTo>
                  <a:lnTo>
                    <a:pt x="1757081" y="1630266"/>
                  </a:lnTo>
                  <a:lnTo>
                    <a:pt x="1727542" y="1664079"/>
                  </a:lnTo>
                  <a:lnTo>
                    <a:pt x="1696525" y="1696520"/>
                  </a:lnTo>
                  <a:lnTo>
                    <a:pt x="1664085" y="1727536"/>
                  </a:lnTo>
                  <a:lnTo>
                    <a:pt x="1630272" y="1757076"/>
                  </a:lnTo>
                  <a:lnTo>
                    <a:pt x="1595139" y="1785087"/>
                  </a:lnTo>
                  <a:lnTo>
                    <a:pt x="1558738" y="1811518"/>
                  </a:lnTo>
                  <a:lnTo>
                    <a:pt x="1521120" y="1836316"/>
                  </a:lnTo>
                  <a:lnTo>
                    <a:pt x="1482339" y="1859430"/>
                  </a:lnTo>
                  <a:lnTo>
                    <a:pt x="1442445" y="1880806"/>
                  </a:lnTo>
                  <a:lnTo>
                    <a:pt x="1401491" y="1900394"/>
                  </a:lnTo>
                  <a:lnTo>
                    <a:pt x="1359530" y="1918141"/>
                  </a:lnTo>
                  <a:lnTo>
                    <a:pt x="1316613" y="1933996"/>
                  </a:lnTo>
                  <a:lnTo>
                    <a:pt x="1272792" y="1947905"/>
                  </a:lnTo>
                  <a:lnTo>
                    <a:pt x="1228119" y="1959817"/>
                  </a:lnTo>
                  <a:lnTo>
                    <a:pt x="1182646" y="1969680"/>
                  </a:lnTo>
                  <a:lnTo>
                    <a:pt x="1136426" y="1977442"/>
                  </a:lnTo>
                  <a:lnTo>
                    <a:pt x="1089510" y="1983051"/>
                  </a:lnTo>
                  <a:lnTo>
                    <a:pt x="1041951" y="1986454"/>
                  </a:lnTo>
                  <a:lnTo>
                    <a:pt x="993800" y="1987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3161233"/>
            <a:ext cx="8259445" cy="2500630"/>
            <a:chOff x="0" y="3161233"/>
            <a:chExt cx="8259445" cy="2500630"/>
          </a:xfrm>
        </p:grpSpPr>
        <p:sp>
          <p:nvSpPr>
            <p:cNvPr id="8" name="object 8" descr=""/>
            <p:cNvSpPr/>
            <p:nvPr/>
          </p:nvSpPr>
          <p:spPr>
            <a:xfrm>
              <a:off x="0" y="3161233"/>
              <a:ext cx="8259445" cy="2500630"/>
            </a:xfrm>
            <a:custGeom>
              <a:avLst/>
              <a:gdLst/>
              <a:ahLst/>
              <a:cxnLst/>
              <a:rect l="l" t="t" r="r" b="b"/>
              <a:pathLst>
                <a:path w="8259445" h="2500629">
                  <a:moveTo>
                    <a:pt x="7306781" y="2500454"/>
                  </a:moveTo>
                  <a:lnTo>
                    <a:pt x="952384" y="2500454"/>
                  </a:lnTo>
                  <a:lnTo>
                    <a:pt x="902130" y="2499125"/>
                  </a:lnTo>
                  <a:lnTo>
                    <a:pt x="852130" y="2495158"/>
                  </a:lnTo>
                  <a:lnTo>
                    <a:pt x="802596" y="2488592"/>
                  </a:lnTo>
                  <a:lnTo>
                    <a:pt x="753623" y="2479469"/>
                  </a:lnTo>
                  <a:lnTo>
                    <a:pt x="705304" y="2467826"/>
                  </a:lnTo>
                  <a:lnTo>
                    <a:pt x="657734" y="2453704"/>
                  </a:lnTo>
                  <a:lnTo>
                    <a:pt x="611010" y="2437141"/>
                  </a:lnTo>
                  <a:lnTo>
                    <a:pt x="565224" y="2418176"/>
                  </a:lnTo>
                  <a:lnTo>
                    <a:pt x="520472" y="2396849"/>
                  </a:lnTo>
                  <a:lnTo>
                    <a:pt x="476849" y="2373199"/>
                  </a:lnTo>
                  <a:lnTo>
                    <a:pt x="434449" y="2347265"/>
                  </a:lnTo>
                  <a:lnTo>
                    <a:pt x="393368" y="2319087"/>
                  </a:lnTo>
                  <a:lnTo>
                    <a:pt x="353699" y="2288702"/>
                  </a:lnTo>
                  <a:lnTo>
                    <a:pt x="315539" y="2256151"/>
                  </a:lnTo>
                  <a:lnTo>
                    <a:pt x="278980" y="2221473"/>
                  </a:lnTo>
                  <a:lnTo>
                    <a:pt x="244305" y="2184918"/>
                  </a:lnTo>
                  <a:lnTo>
                    <a:pt x="211756" y="2146759"/>
                  </a:lnTo>
                  <a:lnTo>
                    <a:pt x="181373" y="2107092"/>
                  </a:lnTo>
                  <a:lnTo>
                    <a:pt x="153195" y="2066011"/>
                  </a:lnTo>
                  <a:lnTo>
                    <a:pt x="127261" y="2023612"/>
                  </a:lnTo>
                  <a:lnTo>
                    <a:pt x="103612" y="1979989"/>
                  </a:lnTo>
                  <a:lnTo>
                    <a:pt x="82284" y="1935237"/>
                  </a:lnTo>
                  <a:lnTo>
                    <a:pt x="63319" y="1889451"/>
                  </a:lnTo>
                  <a:lnTo>
                    <a:pt x="46756" y="1842725"/>
                  </a:lnTo>
                  <a:lnTo>
                    <a:pt x="32633" y="1795155"/>
                  </a:lnTo>
                  <a:lnTo>
                    <a:pt x="20989" y="1746836"/>
                  </a:lnTo>
                  <a:lnTo>
                    <a:pt x="11865" y="1697861"/>
                  </a:lnTo>
                  <a:lnTo>
                    <a:pt x="5299" y="1648327"/>
                  </a:lnTo>
                  <a:lnTo>
                    <a:pt x="1331" y="1598327"/>
                  </a:lnTo>
                  <a:lnTo>
                    <a:pt x="0" y="1547957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2"/>
                  </a:lnTo>
                  <a:lnTo>
                    <a:pt x="103612" y="520481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306668" y="0"/>
                  </a:lnTo>
                  <a:lnTo>
                    <a:pt x="7357035" y="1331"/>
                  </a:lnTo>
                  <a:lnTo>
                    <a:pt x="7407034" y="5300"/>
                  </a:lnTo>
                  <a:lnTo>
                    <a:pt x="7456567" y="11867"/>
                  </a:lnTo>
                  <a:lnTo>
                    <a:pt x="7505539" y="20992"/>
                  </a:lnTo>
                  <a:lnTo>
                    <a:pt x="7553857" y="32637"/>
                  </a:lnTo>
                  <a:lnTo>
                    <a:pt x="7601425" y="46761"/>
                  </a:lnTo>
                  <a:lnTo>
                    <a:pt x="7648149" y="63326"/>
                  </a:lnTo>
                  <a:lnTo>
                    <a:pt x="7693933" y="82292"/>
                  </a:lnTo>
                  <a:lnTo>
                    <a:pt x="7738684" y="103620"/>
                  </a:lnTo>
                  <a:lnTo>
                    <a:pt x="7782307" y="127270"/>
                  </a:lnTo>
                  <a:lnTo>
                    <a:pt x="7824707" y="153204"/>
                  </a:lnTo>
                  <a:lnTo>
                    <a:pt x="7865789" y="181381"/>
                  </a:lnTo>
                  <a:lnTo>
                    <a:pt x="7905458" y="211763"/>
                  </a:lnTo>
                  <a:lnTo>
                    <a:pt x="7943621" y="244310"/>
                  </a:lnTo>
                  <a:lnTo>
                    <a:pt x="7980182" y="278983"/>
                  </a:lnTo>
                  <a:lnTo>
                    <a:pt x="8014855" y="315544"/>
                  </a:lnTo>
                  <a:lnTo>
                    <a:pt x="8047402" y="353707"/>
                  </a:lnTo>
                  <a:lnTo>
                    <a:pt x="8077784" y="393376"/>
                  </a:lnTo>
                  <a:lnTo>
                    <a:pt x="8105961" y="434458"/>
                  </a:lnTo>
                  <a:lnTo>
                    <a:pt x="8131894" y="476858"/>
                  </a:lnTo>
                  <a:lnTo>
                    <a:pt x="8155545" y="520481"/>
                  </a:lnTo>
                  <a:lnTo>
                    <a:pt x="8176873" y="565232"/>
                  </a:lnTo>
                  <a:lnTo>
                    <a:pt x="8195839" y="611016"/>
                  </a:lnTo>
                  <a:lnTo>
                    <a:pt x="8212404" y="657740"/>
                  </a:lnTo>
                  <a:lnTo>
                    <a:pt x="8226528" y="705308"/>
                  </a:lnTo>
                  <a:lnTo>
                    <a:pt x="8238173" y="753625"/>
                  </a:lnTo>
                  <a:lnTo>
                    <a:pt x="8247298" y="802598"/>
                  </a:lnTo>
                  <a:lnTo>
                    <a:pt x="8253865" y="852131"/>
                  </a:lnTo>
                  <a:lnTo>
                    <a:pt x="8257834" y="902130"/>
                  </a:lnTo>
                  <a:lnTo>
                    <a:pt x="8259165" y="952499"/>
                  </a:lnTo>
                  <a:lnTo>
                    <a:pt x="8259165" y="1547957"/>
                  </a:lnTo>
                  <a:lnTo>
                    <a:pt x="8257834" y="1598327"/>
                  </a:lnTo>
                  <a:lnTo>
                    <a:pt x="8253865" y="1648327"/>
                  </a:lnTo>
                  <a:lnTo>
                    <a:pt x="8247298" y="1697861"/>
                  </a:lnTo>
                  <a:lnTo>
                    <a:pt x="8238173" y="1746836"/>
                  </a:lnTo>
                  <a:lnTo>
                    <a:pt x="8226528" y="1795155"/>
                  </a:lnTo>
                  <a:lnTo>
                    <a:pt x="8212404" y="1842725"/>
                  </a:lnTo>
                  <a:lnTo>
                    <a:pt x="8195839" y="1889451"/>
                  </a:lnTo>
                  <a:lnTo>
                    <a:pt x="8176873" y="1935237"/>
                  </a:lnTo>
                  <a:lnTo>
                    <a:pt x="8155545" y="1979989"/>
                  </a:lnTo>
                  <a:lnTo>
                    <a:pt x="8131894" y="2023612"/>
                  </a:lnTo>
                  <a:lnTo>
                    <a:pt x="8105961" y="2066011"/>
                  </a:lnTo>
                  <a:lnTo>
                    <a:pt x="8077784" y="2107092"/>
                  </a:lnTo>
                  <a:lnTo>
                    <a:pt x="8047402" y="2146759"/>
                  </a:lnTo>
                  <a:lnTo>
                    <a:pt x="8014855" y="2184918"/>
                  </a:lnTo>
                  <a:lnTo>
                    <a:pt x="7980182" y="2221473"/>
                  </a:lnTo>
                  <a:lnTo>
                    <a:pt x="7943621" y="2256151"/>
                  </a:lnTo>
                  <a:lnTo>
                    <a:pt x="7905458" y="2288702"/>
                  </a:lnTo>
                  <a:lnTo>
                    <a:pt x="7865789" y="2319087"/>
                  </a:lnTo>
                  <a:lnTo>
                    <a:pt x="7824707" y="2347265"/>
                  </a:lnTo>
                  <a:lnTo>
                    <a:pt x="7782307" y="2373199"/>
                  </a:lnTo>
                  <a:lnTo>
                    <a:pt x="7738684" y="2396849"/>
                  </a:lnTo>
                  <a:lnTo>
                    <a:pt x="7693933" y="2418176"/>
                  </a:lnTo>
                  <a:lnTo>
                    <a:pt x="7648149" y="2437141"/>
                  </a:lnTo>
                  <a:lnTo>
                    <a:pt x="7601425" y="2453704"/>
                  </a:lnTo>
                  <a:lnTo>
                    <a:pt x="7553857" y="2467826"/>
                  </a:lnTo>
                  <a:lnTo>
                    <a:pt x="7505539" y="2479469"/>
                  </a:lnTo>
                  <a:lnTo>
                    <a:pt x="7456567" y="2488592"/>
                  </a:lnTo>
                  <a:lnTo>
                    <a:pt x="7407034" y="2495158"/>
                  </a:lnTo>
                  <a:lnTo>
                    <a:pt x="7357035" y="2499125"/>
                  </a:lnTo>
                  <a:lnTo>
                    <a:pt x="7306781" y="2500454"/>
                  </a:lnTo>
                  <a:close/>
                </a:path>
              </a:pathLst>
            </a:custGeom>
            <a:solidFill>
              <a:srgbClr val="7C4F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992" y="3468471"/>
              <a:ext cx="2019299" cy="20192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92964" y="3387821"/>
              <a:ext cx="1988185" cy="1988185"/>
            </a:xfrm>
            <a:custGeom>
              <a:avLst/>
              <a:gdLst/>
              <a:ahLst/>
              <a:cxnLst/>
              <a:rect l="l" t="t" r="r" b="b"/>
              <a:pathLst>
                <a:path w="1988185" h="1988185">
                  <a:moveTo>
                    <a:pt x="994931" y="1987604"/>
                  </a:moveTo>
                  <a:lnTo>
                    <a:pt x="992670" y="1987604"/>
                  </a:lnTo>
                  <a:lnTo>
                    <a:pt x="945649" y="1986485"/>
                  </a:lnTo>
                  <a:lnTo>
                    <a:pt x="898090" y="1983081"/>
                  </a:lnTo>
                  <a:lnTo>
                    <a:pt x="851174" y="1977473"/>
                  </a:lnTo>
                  <a:lnTo>
                    <a:pt x="804954" y="1969711"/>
                  </a:lnTo>
                  <a:lnTo>
                    <a:pt x="759481" y="1959848"/>
                  </a:lnTo>
                  <a:lnTo>
                    <a:pt x="714808" y="1947935"/>
                  </a:lnTo>
                  <a:lnTo>
                    <a:pt x="670987" y="1934026"/>
                  </a:lnTo>
                  <a:lnTo>
                    <a:pt x="628069" y="1918172"/>
                  </a:lnTo>
                  <a:lnTo>
                    <a:pt x="586108" y="1900425"/>
                  </a:lnTo>
                  <a:lnTo>
                    <a:pt x="545154" y="1880837"/>
                  </a:lnTo>
                  <a:lnTo>
                    <a:pt x="505260" y="1859460"/>
                  </a:lnTo>
                  <a:lnTo>
                    <a:pt x="466479" y="1836347"/>
                  </a:lnTo>
                  <a:lnTo>
                    <a:pt x="428861" y="1811549"/>
                  </a:lnTo>
                  <a:lnTo>
                    <a:pt x="392460" y="1785118"/>
                  </a:lnTo>
                  <a:lnTo>
                    <a:pt x="357327" y="1757106"/>
                  </a:lnTo>
                  <a:lnTo>
                    <a:pt x="323514" y="1727567"/>
                  </a:lnTo>
                  <a:lnTo>
                    <a:pt x="291073" y="1696550"/>
                  </a:lnTo>
                  <a:lnTo>
                    <a:pt x="260057" y="1664110"/>
                  </a:lnTo>
                  <a:lnTo>
                    <a:pt x="230517" y="1630297"/>
                  </a:lnTo>
                  <a:lnTo>
                    <a:pt x="202506" y="1595164"/>
                  </a:lnTo>
                  <a:lnTo>
                    <a:pt x="176075" y="1558763"/>
                  </a:lnTo>
                  <a:lnTo>
                    <a:pt x="151277" y="1521145"/>
                  </a:lnTo>
                  <a:lnTo>
                    <a:pt x="128164" y="1482364"/>
                  </a:lnTo>
                  <a:lnTo>
                    <a:pt x="106788" y="1442470"/>
                  </a:lnTo>
                  <a:lnTo>
                    <a:pt x="87200" y="1401517"/>
                  </a:lnTo>
                  <a:lnTo>
                    <a:pt x="69453" y="1359556"/>
                  </a:lnTo>
                  <a:lnTo>
                    <a:pt x="53599" y="1316639"/>
                  </a:lnTo>
                  <a:lnTo>
                    <a:pt x="39690" y="1272818"/>
                  </a:lnTo>
                  <a:lnTo>
                    <a:pt x="27778" y="1228145"/>
                  </a:lnTo>
                  <a:lnTo>
                    <a:pt x="17915" y="1182673"/>
                  </a:lnTo>
                  <a:lnTo>
                    <a:pt x="10153" y="1136454"/>
                  </a:lnTo>
                  <a:lnTo>
                    <a:pt x="4544" y="1089539"/>
                  </a:lnTo>
                  <a:lnTo>
                    <a:pt x="1141" y="1041980"/>
                  </a:lnTo>
                  <a:lnTo>
                    <a:pt x="0" y="993645"/>
                  </a:lnTo>
                  <a:lnTo>
                    <a:pt x="1141" y="945678"/>
                  </a:lnTo>
                  <a:lnTo>
                    <a:pt x="4544" y="898117"/>
                  </a:lnTo>
                  <a:lnTo>
                    <a:pt x="10153" y="851199"/>
                  </a:lnTo>
                  <a:lnTo>
                    <a:pt x="17915" y="804978"/>
                  </a:lnTo>
                  <a:lnTo>
                    <a:pt x="27778" y="759503"/>
                  </a:lnTo>
                  <a:lnTo>
                    <a:pt x="39690" y="714829"/>
                  </a:lnTo>
                  <a:lnTo>
                    <a:pt x="53599" y="671007"/>
                  </a:lnTo>
                  <a:lnTo>
                    <a:pt x="69453" y="628088"/>
                  </a:lnTo>
                  <a:lnTo>
                    <a:pt x="87200" y="586125"/>
                  </a:lnTo>
                  <a:lnTo>
                    <a:pt x="106788" y="545170"/>
                  </a:lnTo>
                  <a:lnTo>
                    <a:pt x="128164" y="505276"/>
                  </a:lnTo>
                  <a:lnTo>
                    <a:pt x="151277" y="466493"/>
                  </a:lnTo>
                  <a:lnTo>
                    <a:pt x="176075" y="428875"/>
                  </a:lnTo>
                  <a:lnTo>
                    <a:pt x="202506" y="392472"/>
                  </a:lnTo>
                  <a:lnTo>
                    <a:pt x="230517" y="357338"/>
                  </a:lnTo>
                  <a:lnTo>
                    <a:pt x="260057" y="323525"/>
                  </a:lnTo>
                  <a:lnTo>
                    <a:pt x="291073" y="291083"/>
                  </a:lnTo>
                  <a:lnTo>
                    <a:pt x="323514" y="260067"/>
                  </a:lnTo>
                  <a:lnTo>
                    <a:pt x="357327" y="230526"/>
                  </a:lnTo>
                  <a:lnTo>
                    <a:pt x="392460" y="202514"/>
                  </a:lnTo>
                  <a:lnTo>
                    <a:pt x="428861" y="176083"/>
                  </a:lnTo>
                  <a:lnTo>
                    <a:pt x="466479" y="151285"/>
                  </a:lnTo>
                  <a:lnTo>
                    <a:pt x="505260" y="128171"/>
                  </a:lnTo>
                  <a:lnTo>
                    <a:pt x="545154" y="106794"/>
                  </a:lnTo>
                  <a:lnTo>
                    <a:pt x="586108" y="87206"/>
                  </a:lnTo>
                  <a:lnTo>
                    <a:pt x="628069" y="69458"/>
                  </a:lnTo>
                  <a:lnTo>
                    <a:pt x="670987" y="53604"/>
                  </a:lnTo>
                  <a:lnTo>
                    <a:pt x="714808" y="39695"/>
                  </a:lnTo>
                  <a:lnTo>
                    <a:pt x="759481" y="27783"/>
                  </a:lnTo>
                  <a:lnTo>
                    <a:pt x="804954" y="17919"/>
                  </a:lnTo>
                  <a:lnTo>
                    <a:pt x="851174" y="10158"/>
                  </a:lnTo>
                  <a:lnTo>
                    <a:pt x="898090" y="4549"/>
                  </a:lnTo>
                  <a:lnTo>
                    <a:pt x="945649" y="1145"/>
                  </a:lnTo>
                  <a:lnTo>
                    <a:pt x="993797" y="0"/>
                  </a:lnTo>
                  <a:lnTo>
                    <a:pt x="1041951" y="1145"/>
                  </a:lnTo>
                  <a:lnTo>
                    <a:pt x="1089510" y="4549"/>
                  </a:lnTo>
                  <a:lnTo>
                    <a:pt x="1136426" y="10158"/>
                  </a:lnTo>
                  <a:lnTo>
                    <a:pt x="1182646" y="17919"/>
                  </a:lnTo>
                  <a:lnTo>
                    <a:pt x="1228119" y="27783"/>
                  </a:lnTo>
                  <a:lnTo>
                    <a:pt x="1272792" y="39695"/>
                  </a:lnTo>
                  <a:lnTo>
                    <a:pt x="1316613" y="53604"/>
                  </a:lnTo>
                  <a:lnTo>
                    <a:pt x="1359530" y="69458"/>
                  </a:lnTo>
                  <a:lnTo>
                    <a:pt x="1401491" y="87206"/>
                  </a:lnTo>
                  <a:lnTo>
                    <a:pt x="1442445" y="106794"/>
                  </a:lnTo>
                  <a:lnTo>
                    <a:pt x="1482339" y="128171"/>
                  </a:lnTo>
                  <a:lnTo>
                    <a:pt x="1521120" y="151285"/>
                  </a:lnTo>
                  <a:lnTo>
                    <a:pt x="1558738" y="176083"/>
                  </a:lnTo>
                  <a:lnTo>
                    <a:pt x="1595139" y="202514"/>
                  </a:lnTo>
                  <a:lnTo>
                    <a:pt x="1630272" y="230526"/>
                  </a:lnTo>
                  <a:lnTo>
                    <a:pt x="1664085" y="260067"/>
                  </a:lnTo>
                  <a:lnTo>
                    <a:pt x="1696525" y="291083"/>
                  </a:lnTo>
                  <a:lnTo>
                    <a:pt x="1727542" y="323525"/>
                  </a:lnTo>
                  <a:lnTo>
                    <a:pt x="1757081" y="357338"/>
                  </a:lnTo>
                  <a:lnTo>
                    <a:pt x="1785092" y="392472"/>
                  </a:lnTo>
                  <a:lnTo>
                    <a:pt x="1811523" y="428875"/>
                  </a:lnTo>
                  <a:lnTo>
                    <a:pt x="1836321" y="466493"/>
                  </a:lnTo>
                  <a:lnTo>
                    <a:pt x="1859434" y="505276"/>
                  </a:lnTo>
                  <a:lnTo>
                    <a:pt x="1880811" y="545170"/>
                  </a:lnTo>
                  <a:lnTo>
                    <a:pt x="1900399" y="586125"/>
                  </a:lnTo>
                  <a:lnTo>
                    <a:pt x="1918146" y="628088"/>
                  </a:lnTo>
                  <a:lnTo>
                    <a:pt x="1934000" y="671007"/>
                  </a:lnTo>
                  <a:lnTo>
                    <a:pt x="1947909" y="714829"/>
                  </a:lnTo>
                  <a:lnTo>
                    <a:pt x="1959821" y="759503"/>
                  </a:lnTo>
                  <a:lnTo>
                    <a:pt x="1969684" y="804978"/>
                  </a:lnTo>
                  <a:lnTo>
                    <a:pt x="1977446" y="851199"/>
                  </a:lnTo>
                  <a:lnTo>
                    <a:pt x="1983054" y="898117"/>
                  </a:lnTo>
                  <a:lnTo>
                    <a:pt x="1986458" y="945678"/>
                  </a:lnTo>
                  <a:lnTo>
                    <a:pt x="1987595" y="993831"/>
                  </a:lnTo>
                  <a:lnTo>
                    <a:pt x="1986458" y="1041980"/>
                  </a:lnTo>
                  <a:lnTo>
                    <a:pt x="1983054" y="1089539"/>
                  </a:lnTo>
                  <a:lnTo>
                    <a:pt x="1977446" y="1136454"/>
                  </a:lnTo>
                  <a:lnTo>
                    <a:pt x="1969684" y="1182673"/>
                  </a:lnTo>
                  <a:lnTo>
                    <a:pt x="1959821" y="1228145"/>
                  </a:lnTo>
                  <a:lnTo>
                    <a:pt x="1947909" y="1272818"/>
                  </a:lnTo>
                  <a:lnTo>
                    <a:pt x="1934000" y="1316639"/>
                  </a:lnTo>
                  <a:lnTo>
                    <a:pt x="1918146" y="1359556"/>
                  </a:lnTo>
                  <a:lnTo>
                    <a:pt x="1900399" y="1401517"/>
                  </a:lnTo>
                  <a:lnTo>
                    <a:pt x="1880811" y="1442470"/>
                  </a:lnTo>
                  <a:lnTo>
                    <a:pt x="1859434" y="1482364"/>
                  </a:lnTo>
                  <a:lnTo>
                    <a:pt x="1836321" y="1521145"/>
                  </a:lnTo>
                  <a:lnTo>
                    <a:pt x="1811523" y="1558763"/>
                  </a:lnTo>
                  <a:lnTo>
                    <a:pt x="1785092" y="1595164"/>
                  </a:lnTo>
                  <a:lnTo>
                    <a:pt x="1757081" y="1630297"/>
                  </a:lnTo>
                  <a:lnTo>
                    <a:pt x="1727542" y="1664110"/>
                  </a:lnTo>
                  <a:lnTo>
                    <a:pt x="1696525" y="1696550"/>
                  </a:lnTo>
                  <a:lnTo>
                    <a:pt x="1664085" y="1727567"/>
                  </a:lnTo>
                  <a:lnTo>
                    <a:pt x="1630272" y="1757106"/>
                  </a:lnTo>
                  <a:lnTo>
                    <a:pt x="1595139" y="1785118"/>
                  </a:lnTo>
                  <a:lnTo>
                    <a:pt x="1558738" y="1811549"/>
                  </a:lnTo>
                  <a:lnTo>
                    <a:pt x="1521120" y="1836347"/>
                  </a:lnTo>
                  <a:lnTo>
                    <a:pt x="1482339" y="1859460"/>
                  </a:lnTo>
                  <a:lnTo>
                    <a:pt x="1442445" y="1880837"/>
                  </a:lnTo>
                  <a:lnTo>
                    <a:pt x="1401491" y="1900425"/>
                  </a:lnTo>
                  <a:lnTo>
                    <a:pt x="1359530" y="1918172"/>
                  </a:lnTo>
                  <a:lnTo>
                    <a:pt x="1316613" y="1934026"/>
                  </a:lnTo>
                  <a:lnTo>
                    <a:pt x="1272792" y="1947935"/>
                  </a:lnTo>
                  <a:lnTo>
                    <a:pt x="1228119" y="1959848"/>
                  </a:lnTo>
                  <a:lnTo>
                    <a:pt x="1182646" y="1969711"/>
                  </a:lnTo>
                  <a:lnTo>
                    <a:pt x="1136426" y="1977473"/>
                  </a:lnTo>
                  <a:lnTo>
                    <a:pt x="1089510" y="1983081"/>
                  </a:lnTo>
                  <a:lnTo>
                    <a:pt x="1041951" y="1986485"/>
                  </a:lnTo>
                  <a:lnTo>
                    <a:pt x="994931" y="1987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9270" cy="1353185"/>
          </a:xfrm>
          <a:custGeom>
            <a:avLst/>
            <a:gdLst/>
            <a:ahLst/>
            <a:cxnLst/>
            <a:rect l="l" t="t" r="r" b="b"/>
            <a:pathLst>
              <a:path w="18289270" h="1353185">
                <a:moveTo>
                  <a:pt x="18288811" y="1352769"/>
                </a:moveTo>
                <a:lnTo>
                  <a:pt x="0" y="1352769"/>
                </a:lnTo>
                <a:lnTo>
                  <a:pt x="0" y="0"/>
                </a:lnTo>
                <a:lnTo>
                  <a:pt x="18288811" y="0"/>
                </a:lnTo>
                <a:lnTo>
                  <a:pt x="18288811" y="1352769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21038" y="6399348"/>
            <a:ext cx="1331595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250" spc="-50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16171" y="6826849"/>
            <a:ext cx="341630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250" spc="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8995" y="7254349"/>
            <a:ext cx="1376045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25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94731" y="6237499"/>
            <a:ext cx="1705610" cy="16713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6985">
              <a:lnSpc>
                <a:spcPct val="117400"/>
              </a:lnSpc>
              <a:spcBef>
                <a:spcPts val="90"/>
              </a:spcBef>
            </a:pPr>
            <a:r>
              <a:rPr dirty="0" sz="4600" spc="-4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10">
                <a:solidFill>
                  <a:srgbClr val="FFFFFF"/>
                </a:solidFill>
                <a:latin typeface="Arial"/>
                <a:cs typeface="Arial"/>
              </a:rPr>
              <a:t>8.00%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598995" y="4002828"/>
            <a:ext cx="1376045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25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630295" y="3519087"/>
            <a:ext cx="4634230" cy="160337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dirty="0" sz="4500" spc="-30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00" spc="-42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dirty="0" sz="4500" spc="-24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00" spc="95">
                <a:solidFill>
                  <a:srgbClr val="FFFFFF"/>
                </a:solidFill>
                <a:latin typeface="Arial"/>
                <a:cs typeface="Arial"/>
              </a:rPr>
              <a:t>0.328</a:t>
            </a:r>
            <a:r>
              <a:rPr dirty="0" sz="45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00" spc="22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5364" y="1759014"/>
            <a:ext cx="9965055" cy="2501900"/>
            <a:chOff x="25364" y="1759014"/>
            <a:chExt cx="9965055" cy="2501900"/>
          </a:xfrm>
        </p:grpSpPr>
        <p:sp>
          <p:nvSpPr>
            <p:cNvPr id="4" name="object 4" descr=""/>
            <p:cNvSpPr/>
            <p:nvPr/>
          </p:nvSpPr>
          <p:spPr>
            <a:xfrm>
              <a:off x="2720755" y="1759014"/>
              <a:ext cx="7270115" cy="2501900"/>
            </a:xfrm>
            <a:custGeom>
              <a:avLst/>
              <a:gdLst/>
              <a:ahLst/>
              <a:cxnLst/>
              <a:rect l="l" t="t" r="r" b="b"/>
              <a:pathLst>
                <a:path w="7270115" h="2501900">
                  <a:moveTo>
                    <a:pt x="7187482" y="2501385"/>
                  </a:moveTo>
                  <a:lnTo>
                    <a:pt x="85247" y="2501385"/>
                  </a:lnTo>
                  <a:lnTo>
                    <a:pt x="52118" y="2494673"/>
                  </a:lnTo>
                  <a:lnTo>
                    <a:pt x="25012" y="2476375"/>
                  </a:lnTo>
                  <a:lnTo>
                    <a:pt x="6715" y="2449269"/>
                  </a:lnTo>
                  <a:lnTo>
                    <a:pt x="0" y="2416126"/>
                  </a:lnTo>
                  <a:lnTo>
                    <a:pt x="0" y="85260"/>
                  </a:lnTo>
                  <a:lnTo>
                    <a:pt x="6715" y="52118"/>
                  </a:lnTo>
                  <a:lnTo>
                    <a:pt x="25012" y="25012"/>
                  </a:lnTo>
                  <a:lnTo>
                    <a:pt x="52118" y="6715"/>
                  </a:lnTo>
                  <a:lnTo>
                    <a:pt x="85260" y="0"/>
                  </a:lnTo>
                  <a:lnTo>
                    <a:pt x="7187469" y="0"/>
                  </a:lnTo>
                  <a:lnTo>
                    <a:pt x="7220605" y="6715"/>
                  </a:lnTo>
                  <a:lnTo>
                    <a:pt x="7247709" y="25012"/>
                  </a:lnTo>
                  <a:lnTo>
                    <a:pt x="7266006" y="52118"/>
                  </a:lnTo>
                  <a:lnTo>
                    <a:pt x="7269652" y="70113"/>
                  </a:lnTo>
                  <a:lnTo>
                    <a:pt x="7269652" y="2431274"/>
                  </a:lnTo>
                  <a:lnTo>
                    <a:pt x="7266006" y="2449269"/>
                  </a:lnTo>
                  <a:lnTo>
                    <a:pt x="7247709" y="2476375"/>
                  </a:lnTo>
                  <a:lnTo>
                    <a:pt x="7220605" y="2494673"/>
                  </a:lnTo>
                  <a:lnTo>
                    <a:pt x="7187482" y="2501385"/>
                  </a:lnTo>
                  <a:close/>
                </a:path>
              </a:pathLst>
            </a:custGeom>
            <a:solidFill>
              <a:srgbClr val="B65C5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5364" y="2443014"/>
              <a:ext cx="4137660" cy="970280"/>
            </a:xfrm>
            <a:custGeom>
              <a:avLst/>
              <a:gdLst/>
              <a:ahLst/>
              <a:cxnLst/>
              <a:rect l="l" t="t" r="r" b="b"/>
              <a:pathLst>
                <a:path w="4137660" h="970279">
                  <a:moveTo>
                    <a:pt x="0" y="970135"/>
                  </a:moveTo>
                  <a:lnTo>
                    <a:pt x="0" y="0"/>
                  </a:lnTo>
                  <a:lnTo>
                    <a:pt x="3789207" y="0"/>
                  </a:lnTo>
                  <a:lnTo>
                    <a:pt x="4137500" y="970130"/>
                  </a:lnTo>
                  <a:lnTo>
                    <a:pt x="0" y="97013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0" y="0"/>
            <a:ext cx="18286730" cy="1408430"/>
          </a:xfrm>
          <a:custGeom>
            <a:avLst/>
            <a:gdLst/>
            <a:ahLst/>
            <a:cxnLst/>
            <a:rect l="l" t="t" r="r" b="b"/>
            <a:pathLst>
              <a:path w="18286730" h="1408430">
                <a:moveTo>
                  <a:pt x="18286162" y="1407897"/>
                </a:moveTo>
                <a:lnTo>
                  <a:pt x="0" y="1407897"/>
                </a:lnTo>
                <a:lnTo>
                  <a:pt x="0" y="0"/>
                </a:lnTo>
                <a:lnTo>
                  <a:pt x="18286162" y="0"/>
                </a:lnTo>
                <a:lnTo>
                  <a:pt x="18286162" y="140789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3168" y="210330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555535" y="2681087"/>
            <a:ext cx="285940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254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300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000" spc="27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9123" y="2614464"/>
            <a:ext cx="123825" cy="1238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9123" y="3147864"/>
            <a:ext cx="123825" cy="12382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381223" y="2325539"/>
            <a:ext cx="151447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Powder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Tablet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5364" y="4494276"/>
            <a:ext cx="9965055" cy="2501900"/>
            <a:chOff x="25364" y="4494276"/>
            <a:chExt cx="9965055" cy="2501900"/>
          </a:xfrm>
        </p:grpSpPr>
        <p:sp>
          <p:nvSpPr>
            <p:cNvPr id="13" name="object 13" descr=""/>
            <p:cNvSpPr/>
            <p:nvPr/>
          </p:nvSpPr>
          <p:spPr>
            <a:xfrm>
              <a:off x="2720754" y="4494276"/>
              <a:ext cx="7270115" cy="2501900"/>
            </a:xfrm>
            <a:custGeom>
              <a:avLst/>
              <a:gdLst/>
              <a:ahLst/>
              <a:cxnLst/>
              <a:rect l="l" t="t" r="r" b="b"/>
              <a:pathLst>
                <a:path w="7270115" h="2501900">
                  <a:moveTo>
                    <a:pt x="7187470" y="2501371"/>
                  </a:moveTo>
                  <a:lnTo>
                    <a:pt x="85261" y="2501371"/>
                  </a:lnTo>
                  <a:lnTo>
                    <a:pt x="52120" y="2494655"/>
                  </a:lnTo>
                  <a:lnTo>
                    <a:pt x="25013" y="2476358"/>
                  </a:lnTo>
                  <a:lnTo>
                    <a:pt x="6715" y="2449255"/>
                  </a:lnTo>
                  <a:lnTo>
                    <a:pt x="0" y="2416119"/>
                  </a:lnTo>
                  <a:lnTo>
                    <a:pt x="0" y="85252"/>
                  </a:lnTo>
                  <a:lnTo>
                    <a:pt x="6715" y="52116"/>
                  </a:lnTo>
                  <a:lnTo>
                    <a:pt x="25013" y="25012"/>
                  </a:lnTo>
                  <a:lnTo>
                    <a:pt x="52120" y="6715"/>
                  </a:lnTo>
                  <a:lnTo>
                    <a:pt x="85261" y="0"/>
                  </a:lnTo>
                  <a:lnTo>
                    <a:pt x="7187470" y="0"/>
                  </a:lnTo>
                  <a:lnTo>
                    <a:pt x="7220606" y="6715"/>
                  </a:lnTo>
                  <a:lnTo>
                    <a:pt x="7247710" y="25012"/>
                  </a:lnTo>
                  <a:lnTo>
                    <a:pt x="7266007" y="52116"/>
                  </a:lnTo>
                  <a:lnTo>
                    <a:pt x="7269652" y="70102"/>
                  </a:lnTo>
                  <a:lnTo>
                    <a:pt x="7269652" y="2431269"/>
                  </a:lnTo>
                  <a:lnTo>
                    <a:pt x="7266007" y="2449255"/>
                  </a:lnTo>
                  <a:lnTo>
                    <a:pt x="7247710" y="2476358"/>
                  </a:lnTo>
                  <a:lnTo>
                    <a:pt x="7220606" y="2494655"/>
                  </a:lnTo>
                  <a:lnTo>
                    <a:pt x="7187470" y="2501371"/>
                  </a:lnTo>
                  <a:close/>
                </a:path>
              </a:pathLst>
            </a:custGeom>
            <a:solidFill>
              <a:srgbClr val="946A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5364" y="5178277"/>
              <a:ext cx="4137660" cy="970280"/>
            </a:xfrm>
            <a:custGeom>
              <a:avLst/>
              <a:gdLst/>
              <a:ahLst/>
              <a:cxnLst/>
              <a:rect l="l" t="t" r="r" b="b"/>
              <a:pathLst>
                <a:path w="4137660" h="970279">
                  <a:moveTo>
                    <a:pt x="0" y="970144"/>
                  </a:moveTo>
                  <a:lnTo>
                    <a:pt x="0" y="0"/>
                  </a:lnTo>
                  <a:lnTo>
                    <a:pt x="3789207" y="0"/>
                  </a:lnTo>
                  <a:lnTo>
                    <a:pt x="4137500" y="970142"/>
                  </a:lnTo>
                  <a:lnTo>
                    <a:pt x="0" y="97014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259809" y="5416332"/>
            <a:ext cx="345122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254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3000" spc="210">
                <a:solidFill>
                  <a:srgbClr val="43B4BD"/>
                </a:solidFill>
                <a:latin typeface="Trebuchet MS"/>
                <a:cs typeface="Trebuchet MS"/>
              </a:rPr>
              <a:t>Use</a:t>
            </a:r>
            <a:r>
              <a:rPr dirty="0" sz="300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000" spc="27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000">
              <a:latin typeface="Trebuchet MS"/>
              <a:cs typeface="Trebuchet MS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505858" y="5031912"/>
            <a:ext cx="123825" cy="1724025"/>
            <a:chOff x="4505858" y="5031912"/>
            <a:chExt cx="123825" cy="1724025"/>
          </a:xfrm>
        </p:grpSpPr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5858" y="5031912"/>
              <a:ext cx="123825" cy="12382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5858" y="6098712"/>
              <a:ext cx="123825" cy="12382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5858" y="6632112"/>
              <a:ext cx="123825" cy="123825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797958" y="4742987"/>
            <a:ext cx="2834640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Bakery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&amp;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Confectionery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Meat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Beverages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0" y="7232088"/>
            <a:ext cx="9991090" cy="2501900"/>
            <a:chOff x="0" y="7232088"/>
            <a:chExt cx="9991090" cy="2501900"/>
          </a:xfrm>
        </p:grpSpPr>
        <p:sp>
          <p:nvSpPr>
            <p:cNvPr id="22" name="object 22" descr=""/>
            <p:cNvSpPr/>
            <p:nvPr/>
          </p:nvSpPr>
          <p:spPr>
            <a:xfrm>
              <a:off x="2695308" y="7232088"/>
              <a:ext cx="7296150" cy="2501900"/>
            </a:xfrm>
            <a:custGeom>
              <a:avLst/>
              <a:gdLst/>
              <a:ahLst/>
              <a:cxnLst/>
              <a:rect l="l" t="t" r="r" b="b"/>
              <a:pathLst>
                <a:path w="7296150" h="2501900">
                  <a:moveTo>
                    <a:pt x="7212930" y="2501385"/>
                  </a:moveTo>
                  <a:lnTo>
                    <a:pt x="85246" y="2501385"/>
                  </a:lnTo>
                  <a:lnTo>
                    <a:pt x="52118" y="2494673"/>
                  </a:lnTo>
                  <a:lnTo>
                    <a:pt x="25012" y="2476376"/>
                  </a:lnTo>
                  <a:lnTo>
                    <a:pt x="6715" y="2449269"/>
                  </a:lnTo>
                  <a:lnTo>
                    <a:pt x="0" y="2416126"/>
                  </a:lnTo>
                  <a:lnTo>
                    <a:pt x="0" y="85260"/>
                  </a:lnTo>
                  <a:lnTo>
                    <a:pt x="25012" y="25012"/>
                  </a:lnTo>
                  <a:lnTo>
                    <a:pt x="85260" y="0"/>
                  </a:lnTo>
                  <a:lnTo>
                    <a:pt x="7212916" y="0"/>
                  </a:lnTo>
                  <a:lnTo>
                    <a:pt x="7246052" y="6715"/>
                  </a:lnTo>
                  <a:lnTo>
                    <a:pt x="7273155" y="25012"/>
                  </a:lnTo>
                  <a:lnTo>
                    <a:pt x="7291452" y="52118"/>
                  </a:lnTo>
                  <a:lnTo>
                    <a:pt x="7295708" y="73120"/>
                  </a:lnTo>
                  <a:lnTo>
                    <a:pt x="7295708" y="2428267"/>
                  </a:lnTo>
                  <a:lnTo>
                    <a:pt x="7291452" y="2449269"/>
                  </a:lnTo>
                  <a:lnTo>
                    <a:pt x="7273155" y="2476376"/>
                  </a:lnTo>
                  <a:lnTo>
                    <a:pt x="7246052" y="2494673"/>
                  </a:lnTo>
                  <a:lnTo>
                    <a:pt x="7212930" y="2501385"/>
                  </a:lnTo>
                  <a:close/>
                </a:path>
              </a:pathLst>
            </a:custGeom>
            <a:solidFill>
              <a:srgbClr val="5F341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0" y="7916082"/>
              <a:ext cx="4137660" cy="970280"/>
            </a:xfrm>
            <a:custGeom>
              <a:avLst/>
              <a:gdLst/>
              <a:ahLst/>
              <a:cxnLst/>
              <a:rect l="l" t="t" r="r" b="b"/>
              <a:pathLst>
                <a:path w="4137660" h="970279">
                  <a:moveTo>
                    <a:pt x="0" y="970144"/>
                  </a:moveTo>
                  <a:lnTo>
                    <a:pt x="0" y="0"/>
                  </a:lnTo>
                  <a:lnTo>
                    <a:pt x="3789121" y="0"/>
                  </a:lnTo>
                  <a:lnTo>
                    <a:pt x="4137414" y="970144"/>
                  </a:lnTo>
                  <a:lnTo>
                    <a:pt x="0" y="97014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699606" y="7965040"/>
            <a:ext cx="2571750" cy="86042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12700" marR="5080" indent="594360">
              <a:lnSpc>
                <a:spcPts val="2980"/>
              </a:lnSpc>
              <a:spcBef>
                <a:spcPts val="710"/>
              </a:spcBef>
            </a:pPr>
            <a:r>
              <a:rPr dirty="0" sz="3000" spc="114">
                <a:solidFill>
                  <a:srgbClr val="43B4BD"/>
                </a:solidFill>
                <a:latin typeface="Trebuchet MS"/>
                <a:cs typeface="Trebuchet MS"/>
              </a:rPr>
              <a:t>Dietary </a:t>
            </a:r>
            <a:r>
              <a:rPr dirty="0" sz="3000" spc="240">
                <a:solidFill>
                  <a:srgbClr val="43B4BD"/>
                </a:solidFill>
                <a:latin typeface="Trebuchet MS"/>
                <a:cs typeface="Trebuchet MS"/>
              </a:rPr>
              <a:t>Supplements</a:t>
            </a:r>
            <a:endParaRPr sz="3000">
              <a:latin typeface="Trebuchet MS"/>
              <a:cs typeface="Trebuchet MS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321332" y="7767187"/>
            <a:ext cx="123825" cy="1190625"/>
            <a:chOff x="4321332" y="7767187"/>
            <a:chExt cx="123825" cy="1190625"/>
          </a:xfrm>
        </p:grpSpPr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1332" y="7767187"/>
              <a:ext cx="123825" cy="12382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1332" y="8300587"/>
              <a:ext cx="123825" cy="12382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1332" y="8833987"/>
              <a:ext cx="123825" cy="123825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4613432" y="7478262"/>
            <a:ext cx="496824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Beverage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Dietary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Supplements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Pharmaceuticals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248" y="1538969"/>
            <a:ext cx="10578361" cy="8686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5983" rIns="0" bIns="0" rtlCol="0" vert="horz">
            <a:spAutoFit/>
          </a:bodyPr>
          <a:lstStyle/>
          <a:p>
            <a:pPr marL="85979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55"/>
              <a:t> </a:t>
            </a:r>
            <a:r>
              <a:rPr dirty="0" sz="5000"/>
              <a:t>Oat</a:t>
            </a:r>
            <a:r>
              <a:rPr dirty="0" sz="5000" spc="-155"/>
              <a:t> </a:t>
            </a:r>
            <a:r>
              <a:rPr dirty="0" sz="5000" spc="85"/>
              <a:t>Fiber</a:t>
            </a:r>
            <a:r>
              <a:rPr dirty="0" sz="5000" spc="-150"/>
              <a:t> </a:t>
            </a:r>
            <a:r>
              <a:rPr dirty="0" sz="5000"/>
              <a:t>Market</a:t>
            </a:r>
            <a:r>
              <a:rPr dirty="0" sz="5000" spc="-155"/>
              <a:t> </a:t>
            </a:r>
            <a:r>
              <a:rPr dirty="0" sz="5000"/>
              <a:t>Revenue</a:t>
            </a:r>
            <a:r>
              <a:rPr dirty="0" sz="5000" spc="-150"/>
              <a:t> </a:t>
            </a:r>
            <a:r>
              <a:rPr dirty="0" sz="5000"/>
              <a:t>share</a:t>
            </a:r>
            <a:r>
              <a:rPr dirty="0" sz="5000" spc="-155"/>
              <a:t> </a:t>
            </a:r>
            <a:r>
              <a:rPr dirty="0" sz="5000" spc="135"/>
              <a:t>for</a:t>
            </a:r>
            <a:r>
              <a:rPr dirty="0" sz="5000" spc="-15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4" name="object 4" descr=""/>
          <p:cNvSpPr txBox="1"/>
          <p:nvPr/>
        </p:nvSpPr>
        <p:spPr>
          <a:xfrm>
            <a:off x="11615325" y="4940280"/>
            <a:ext cx="5656580" cy="2139950"/>
          </a:xfrm>
          <a:prstGeom prst="rect">
            <a:avLst/>
          </a:prstGeom>
        </p:spPr>
        <p:txBody>
          <a:bodyPr wrap="square" lIns="0" tIns="1555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25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  <a:p>
            <a:pPr algn="ctr" marR="191770">
              <a:lnSpc>
                <a:spcPct val="100000"/>
              </a:lnSpc>
              <a:spcBef>
                <a:spcPts val="1125"/>
              </a:spcBef>
            </a:pPr>
            <a:r>
              <a:rPr dirty="0" sz="6000" spc="-445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424160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9924" y="5307269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805" y="3365992"/>
                </a:lnTo>
                <a:lnTo>
                  <a:pt x="81546" y="3349384"/>
                </a:lnTo>
                <a:lnTo>
                  <a:pt x="48249" y="3323641"/>
                </a:lnTo>
                <a:lnTo>
                  <a:pt x="22502" y="3290347"/>
                </a:lnTo>
                <a:lnTo>
                  <a:pt x="5889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9" y="120794"/>
                </a:lnTo>
                <a:lnTo>
                  <a:pt x="22502" y="81532"/>
                </a:lnTo>
                <a:lnTo>
                  <a:pt x="48249" y="48238"/>
                </a:lnTo>
                <a:lnTo>
                  <a:pt x="81546" y="22495"/>
                </a:lnTo>
                <a:lnTo>
                  <a:pt x="120805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CF9C6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017406" y="1607856"/>
            <a:ext cx="11449685" cy="3335020"/>
            <a:chOff x="3017406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579924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805" y="3328739"/>
                  </a:lnTo>
                  <a:lnTo>
                    <a:pt x="81546" y="3312132"/>
                  </a:lnTo>
                  <a:lnTo>
                    <a:pt x="48249" y="3286389"/>
                  </a:lnTo>
                  <a:lnTo>
                    <a:pt x="22502" y="3253094"/>
                  </a:lnTo>
                  <a:lnTo>
                    <a:pt x="5889" y="3213833"/>
                  </a:lnTo>
                  <a:lnTo>
                    <a:pt x="0" y="3170188"/>
                  </a:lnTo>
                  <a:lnTo>
                    <a:pt x="0" y="164426"/>
                  </a:lnTo>
                  <a:lnTo>
                    <a:pt x="5889" y="120787"/>
                  </a:lnTo>
                  <a:lnTo>
                    <a:pt x="22502" y="81529"/>
                  </a:lnTo>
                  <a:lnTo>
                    <a:pt x="48249" y="48236"/>
                  </a:lnTo>
                  <a:lnTo>
                    <a:pt x="81546" y="22494"/>
                  </a:lnTo>
                  <a:lnTo>
                    <a:pt x="120805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452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017406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2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4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6" y="81530"/>
                  </a:lnTo>
                  <a:lnTo>
                    <a:pt x="2827203" y="120789"/>
                  </a:lnTo>
                  <a:lnTo>
                    <a:pt x="2833091" y="164428"/>
                  </a:lnTo>
                  <a:lnTo>
                    <a:pt x="2833091" y="2138367"/>
                  </a:lnTo>
                  <a:lnTo>
                    <a:pt x="2827203" y="2182006"/>
                  </a:lnTo>
                  <a:lnTo>
                    <a:pt x="2810596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2" y="2302793"/>
                  </a:lnTo>
                  <a:close/>
                </a:path>
              </a:pathLst>
            </a:custGeom>
            <a:solidFill>
              <a:srgbClr val="CF9C6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017407" y="5760293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71" y="2302793"/>
                </a:moveTo>
                <a:lnTo>
                  <a:pt x="164426" y="2302793"/>
                </a:lnTo>
                <a:lnTo>
                  <a:pt x="120786" y="2296906"/>
                </a:lnTo>
                <a:lnTo>
                  <a:pt x="81526" y="2280298"/>
                </a:lnTo>
                <a:lnTo>
                  <a:pt x="48233" y="2254555"/>
                </a:lnTo>
                <a:lnTo>
                  <a:pt x="22492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2" y="81532"/>
                </a:lnTo>
                <a:lnTo>
                  <a:pt x="48233" y="48238"/>
                </a:lnTo>
                <a:lnTo>
                  <a:pt x="81526" y="22495"/>
                </a:lnTo>
                <a:lnTo>
                  <a:pt x="120786" y="5887"/>
                </a:lnTo>
                <a:lnTo>
                  <a:pt x="164429" y="0"/>
                </a:lnTo>
                <a:lnTo>
                  <a:pt x="2668668" y="0"/>
                </a:lnTo>
                <a:lnTo>
                  <a:pt x="2712301" y="5887"/>
                </a:lnTo>
                <a:lnTo>
                  <a:pt x="2751560" y="22495"/>
                </a:lnTo>
                <a:lnTo>
                  <a:pt x="2784856" y="48238"/>
                </a:lnTo>
                <a:lnTo>
                  <a:pt x="2810604" y="81532"/>
                </a:lnTo>
                <a:lnTo>
                  <a:pt x="2827216" y="120794"/>
                </a:lnTo>
                <a:lnTo>
                  <a:pt x="2833106" y="164438"/>
                </a:lnTo>
                <a:lnTo>
                  <a:pt x="2833106" y="2138355"/>
                </a:lnTo>
                <a:lnTo>
                  <a:pt x="2827216" y="2181999"/>
                </a:lnTo>
                <a:lnTo>
                  <a:pt x="2810604" y="2221261"/>
                </a:lnTo>
                <a:lnTo>
                  <a:pt x="2784856" y="2254555"/>
                </a:lnTo>
                <a:lnTo>
                  <a:pt x="2751560" y="2280298"/>
                </a:lnTo>
                <a:lnTo>
                  <a:pt x="2712301" y="2296906"/>
                </a:lnTo>
                <a:lnTo>
                  <a:pt x="2668671" y="2302793"/>
                </a:lnTo>
                <a:close/>
              </a:path>
            </a:pathLst>
          </a:custGeom>
          <a:solidFill>
            <a:srgbClr val="452A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767853" y="2890338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2"/>
                </a:moveTo>
                <a:lnTo>
                  <a:pt x="0" y="0"/>
                </a:lnTo>
                <a:lnTo>
                  <a:pt x="666519" y="384825"/>
                </a:lnTo>
                <a:lnTo>
                  <a:pt x="0" y="769652"/>
                </a:lnTo>
                <a:close/>
              </a:path>
            </a:pathLst>
          </a:custGeom>
          <a:solidFill>
            <a:srgbClr val="CF9C68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767851" y="6428994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452A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590990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283456" y="6498404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631269" y="2337648"/>
            <a:ext cx="6248400" cy="1682750"/>
          </a:xfrm>
          <a:prstGeom prst="rect"/>
        </p:spPr>
        <p:txBody>
          <a:bodyPr wrap="square" lIns="0" tIns="101600" rIns="0" bIns="0" rtlCol="0" vert="horz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800"/>
              </a:spcBef>
            </a:pP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Consumption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Multiple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Purposes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by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Consumers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26509" y="6062402"/>
            <a:ext cx="736473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55" b="0">
                <a:latin typeface="Yanone Kaffeesatz Thin"/>
                <a:cs typeface="Yanone Kaffeesatz Thin"/>
              </a:rPr>
              <a:t>Psyllium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latin typeface="Yanone Kaffeesatz Thin"/>
                <a:cs typeface="Yanone Kaffeesatz Thin"/>
              </a:rPr>
              <a:t>Dusk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80" b="0">
                <a:latin typeface="Yanone Kaffeesatz Thin"/>
                <a:cs typeface="Yanone Kaffeesatz Thin"/>
              </a:rPr>
              <a:t>Powder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710" b="0">
                <a:latin typeface="Yanone Kaffeesatz Thin"/>
                <a:cs typeface="Yanone Kaffeesatz Thin"/>
              </a:rPr>
              <a:t>Emerged </a:t>
            </a:r>
            <a:r>
              <a:rPr dirty="0" sz="4000" spc="760" b="0">
                <a:latin typeface="Yanone Kaffeesatz Thin"/>
                <a:cs typeface="Yanone Kaffeesatz Thin"/>
              </a:rPr>
              <a:t>To</a:t>
            </a:r>
            <a:r>
              <a:rPr dirty="0" sz="4000" spc="335" b="0"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latin typeface="Yanone Kaffeesatz Thin"/>
                <a:cs typeface="Yanone Kaffeesatz Thin"/>
              </a:rPr>
              <a:t>Certain</a:t>
            </a:r>
            <a:r>
              <a:rPr dirty="0" sz="4000" spc="340" b="0">
                <a:latin typeface="Yanone Kaffeesatz Thin"/>
                <a:cs typeface="Yanone Kaffeesatz Thin"/>
              </a:rPr>
              <a:t> </a:t>
            </a:r>
            <a:r>
              <a:rPr dirty="0" sz="4000" spc="540" b="0">
                <a:latin typeface="Yanone Kaffeesatz Thin"/>
                <a:cs typeface="Yanone Kaffeesatz Thin"/>
              </a:rPr>
              <a:t>Ingredients</a:t>
            </a:r>
            <a:r>
              <a:rPr dirty="0" sz="4000" spc="340" b="0"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latin typeface="Yanone Kaffeesatz Thin"/>
                <a:cs typeface="Yanone Kaffeesatz Thin"/>
              </a:rPr>
              <a:t>to </a:t>
            </a:r>
            <a:r>
              <a:rPr dirty="0" sz="4000" spc="565" b="0">
                <a:latin typeface="Yanone Kaffeesatz Thin"/>
                <a:cs typeface="Yanone Kaffeesatz Thin"/>
              </a:rPr>
              <a:t>Restrict</a:t>
            </a:r>
            <a:r>
              <a:rPr dirty="0" sz="4000" spc="335" b="0"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latin typeface="Yanone Kaffeesatz Thin"/>
                <a:cs typeface="Yanone Kaffeesatz Thin"/>
              </a:rPr>
              <a:t>Market</a:t>
            </a:r>
            <a:r>
              <a:rPr dirty="0" sz="4000" spc="335" b="0"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472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991" y="2054543"/>
            <a:ext cx="114300" cy="114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991" y="3083243"/>
            <a:ext cx="114300" cy="114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991" y="4626293"/>
            <a:ext cx="114300" cy="1143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991" y="6683693"/>
            <a:ext cx="114300" cy="114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991" y="8226743"/>
            <a:ext cx="114300" cy="1143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51888" y="1772590"/>
            <a:ext cx="9712960" cy="7740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 spc="-10">
                <a:latin typeface="Verdana"/>
                <a:cs typeface="Verdana"/>
              </a:rPr>
              <a:t>The</a:t>
            </a:r>
            <a:r>
              <a:rPr dirty="0" sz="2900" spc="-13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Global</a:t>
            </a:r>
            <a:r>
              <a:rPr dirty="0" sz="2900" spc="-12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Oat</a:t>
            </a:r>
            <a:r>
              <a:rPr dirty="0" sz="2900" spc="-13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Fiber</a:t>
            </a:r>
            <a:r>
              <a:rPr dirty="0" sz="2900" spc="-12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Market</a:t>
            </a:r>
            <a:r>
              <a:rPr dirty="0" sz="2900" spc="-120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is</a:t>
            </a:r>
            <a:r>
              <a:rPr dirty="0" sz="2900" spc="-13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witnessing</a:t>
            </a:r>
            <a:r>
              <a:rPr dirty="0" sz="2900" spc="-12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significant </a:t>
            </a:r>
            <a:r>
              <a:rPr dirty="0" sz="2900" spc="65">
                <a:latin typeface="Verdana"/>
                <a:cs typeface="Verdana"/>
              </a:rPr>
              <a:t>growth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in</a:t>
            </a:r>
            <a:r>
              <a:rPr dirty="0" sz="2900" spc="-229">
                <a:latin typeface="Verdana"/>
                <a:cs typeface="Verdana"/>
              </a:rPr>
              <a:t> </a:t>
            </a:r>
            <a:r>
              <a:rPr dirty="0" sz="2900" spc="50">
                <a:latin typeface="Verdana"/>
                <a:cs typeface="Verdana"/>
              </a:rPr>
              <a:t>the</a:t>
            </a:r>
            <a:r>
              <a:rPr dirty="0" sz="2900" spc="-229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near</a:t>
            </a:r>
            <a:r>
              <a:rPr dirty="0" sz="2900" spc="-22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12700" marR="38735">
              <a:lnSpc>
                <a:spcPct val="116399"/>
              </a:lnSpc>
            </a:pPr>
            <a:r>
              <a:rPr dirty="0" sz="2900" spc="45">
                <a:latin typeface="Verdana"/>
                <a:cs typeface="Verdana"/>
              </a:rPr>
              <a:t>Organic</a:t>
            </a:r>
            <a:r>
              <a:rPr dirty="0" sz="2900" spc="-21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oat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fiber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caters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health-conscious </a:t>
            </a:r>
            <a:r>
              <a:rPr dirty="0" sz="2900">
                <a:latin typeface="Verdana"/>
                <a:cs typeface="Verdana"/>
              </a:rPr>
              <a:t>consumers</a:t>
            </a:r>
            <a:r>
              <a:rPr dirty="0" sz="2900" spc="-12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seeking</a:t>
            </a:r>
            <a:r>
              <a:rPr dirty="0" sz="2900" spc="-125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clean-</a:t>
            </a:r>
            <a:r>
              <a:rPr dirty="0" sz="2900">
                <a:latin typeface="Verdana"/>
                <a:cs typeface="Verdana"/>
              </a:rPr>
              <a:t>label</a:t>
            </a:r>
            <a:r>
              <a:rPr dirty="0" sz="2900" spc="-120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and</a:t>
            </a:r>
            <a:r>
              <a:rPr dirty="0" sz="2900" spc="-12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environmentally </a:t>
            </a:r>
            <a:r>
              <a:rPr dirty="0" sz="2900">
                <a:latin typeface="Verdana"/>
                <a:cs typeface="Verdana"/>
              </a:rPr>
              <a:t>sustainable</a:t>
            </a:r>
            <a:r>
              <a:rPr dirty="0" sz="2900" spc="-229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options.</a:t>
            </a:r>
            <a:endParaRPr sz="2900">
              <a:latin typeface="Verdana"/>
              <a:cs typeface="Verdana"/>
            </a:endParaRPr>
          </a:p>
          <a:p>
            <a:pPr marL="12700" marR="10160">
              <a:lnSpc>
                <a:spcPct val="116399"/>
              </a:lnSpc>
            </a:pPr>
            <a:r>
              <a:rPr dirty="0" sz="2900">
                <a:latin typeface="Verdana"/>
                <a:cs typeface="Verdana"/>
              </a:rPr>
              <a:t>Soluble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oat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 spc="-85">
                <a:latin typeface="Verdana"/>
                <a:cs typeface="Verdana"/>
              </a:rPr>
              <a:t>fibre,</a:t>
            </a:r>
            <a:r>
              <a:rPr dirty="0" sz="2900" spc="-20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derived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from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 spc="50">
                <a:latin typeface="Verdana"/>
                <a:cs typeface="Verdana"/>
              </a:rPr>
              <a:t>the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soluble</a:t>
            </a:r>
            <a:r>
              <a:rPr dirty="0" sz="2900" spc="-20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fraction</a:t>
            </a:r>
            <a:r>
              <a:rPr dirty="0" sz="2900" spc="-204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of </a:t>
            </a:r>
            <a:r>
              <a:rPr dirty="0" sz="2900" spc="-110">
                <a:latin typeface="Verdana"/>
                <a:cs typeface="Verdana"/>
              </a:rPr>
              <a:t>oats,</a:t>
            </a:r>
            <a:r>
              <a:rPr dirty="0" sz="2900" spc="-19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offers</a:t>
            </a:r>
            <a:r>
              <a:rPr dirty="0" sz="2900" spc="-190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unique</a:t>
            </a:r>
            <a:r>
              <a:rPr dirty="0" sz="2900" spc="-19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health</a:t>
            </a:r>
            <a:r>
              <a:rPr dirty="0" sz="2900" spc="-19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benefits,</a:t>
            </a:r>
            <a:r>
              <a:rPr dirty="0" sz="2900" spc="-190">
                <a:latin typeface="Verdana"/>
                <a:cs typeface="Verdana"/>
              </a:rPr>
              <a:t> </a:t>
            </a:r>
            <a:r>
              <a:rPr dirty="0" sz="2900" spc="60">
                <a:latin typeface="Verdana"/>
                <a:cs typeface="Verdana"/>
              </a:rPr>
              <a:t>including </a:t>
            </a:r>
            <a:r>
              <a:rPr dirty="0" sz="2900">
                <a:latin typeface="Verdana"/>
                <a:cs typeface="Verdana"/>
              </a:rPr>
              <a:t>lowering</a:t>
            </a:r>
            <a:r>
              <a:rPr dirty="0" sz="2900" spc="-10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cholesterol</a:t>
            </a:r>
            <a:r>
              <a:rPr dirty="0" sz="2900" spc="-9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levels</a:t>
            </a:r>
            <a:r>
              <a:rPr dirty="0" sz="2900" spc="-100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and</a:t>
            </a:r>
            <a:r>
              <a:rPr dirty="0" sz="2900" spc="-9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improving</a:t>
            </a:r>
            <a:r>
              <a:rPr dirty="0" sz="2900" spc="-9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heart health.</a:t>
            </a:r>
            <a:endParaRPr sz="2900">
              <a:latin typeface="Verdana"/>
              <a:cs typeface="Verdana"/>
            </a:endParaRPr>
          </a:p>
          <a:p>
            <a:pPr marL="12700" marR="487680">
              <a:lnSpc>
                <a:spcPct val="116399"/>
              </a:lnSpc>
            </a:pPr>
            <a:r>
              <a:rPr dirty="0" sz="2900" spc="-25">
                <a:latin typeface="Verdana"/>
                <a:cs typeface="Verdana"/>
              </a:rPr>
              <a:t>Tablets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provide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a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 spc="85">
                <a:latin typeface="Verdana"/>
                <a:cs typeface="Verdana"/>
              </a:rPr>
              <a:t>compact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and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easily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 spc="45">
                <a:latin typeface="Verdana"/>
                <a:cs typeface="Verdana"/>
              </a:rPr>
              <a:t>consumable </a:t>
            </a:r>
            <a:r>
              <a:rPr dirty="0" sz="2900" spc="-55">
                <a:latin typeface="Verdana"/>
                <a:cs typeface="Verdana"/>
              </a:rPr>
              <a:t>format,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making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90">
                <a:latin typeface="Verdana"/>
                <a:cs typeface="Verdana"/>
              </a:rPr>
              <a:t>them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suitable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for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50">
                <a:latin typeface="Verdana"/>
                <a:cs typeface="Verdana"/>
              </a:rPr>
              <a:t>the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health</a:t>
            </a:r>
            <a:r>
              <a:rPr dirty="0" sz="2900" spc="-210">
                <a:latin typeface="Verdana"/>
                <a:cs typeface="Verdana"/>
              </a:rPr>
              <a:t> </a:t>
            </a:r>
            <a:r>
              <a:rPr dirty="0" sz="2900" spc="45">
                <a:latin typeface="Verdana"/>
                <a:cs typeface="Verdana"/>
              </a:rPr>
              <a:t>and </a:t>
            </a:r>
            <a:r>
              <a:rPr dirty="0" sz="2900">
                <a:latin typeface="Verdana"/>
                <a:cs typeface="Verdana"/>
              </a:rPr>
              <a:t>wellness</a:t>
            </a:r>
            <a:r>
              <a:rPr dirty="0" sz="2900" spc="-25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sector.</a:t>
            </a:r>
            <a:endParaRPr sz="2900">
              <a:latin typeface="Verdana"/>
              <a:cs typeface="Verdana"/>
            </a:endParaRPr>
          </a:p>
          <a:p>
            <a:pPr marL="12700" marR="41275">
              <a:lnSpc>
                <a:spcPct val="116399"/>
              </a:lnSpc>
            </a:pPr>
            <a:r>
              <a:rPr dirty="0" sz="2900" spc="-125">
                <a:latin typeface="Verdana"/>
                <a:cs typeface="Verdana"/>
              </a:rPr>
              <a:t>In</a:t>
            </a:r>
            <a:r>
              <a:rPr dirty="0" sz="2900" spc="-220">
                <a:latin typeface="Verdana"/>
                <a:cs typeface="Verdana"/>
              </a:rPr>
              <a:t> </a:t>
            </a:r>
            <a:r>
              <a:rPr dirty="0" sz="2900" spc="50">
                <a:latin typeface="Verdana"/>
                <a:cs typeface="Verdana"/>
              </a:rPr>
              <a:t>the</a:t>
            </a:r>
            <a:r>
              <a:rPr dirty="0" sz="2900" spc="-22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food</a:t>
            </a:r>
            <a:r>
              <a:rPr dirty="0" sz="2900" spc="-220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and</a:t>
            </a:r>
            <a:r>
              <a:rPr dirty="0" sz="2900" spc="-22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beverage</a:t>
            </a:r>
            <a:r>
              <a:rPr dirty="0" sz="2900" spc="-22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industry,</a:t>
            </a:r>
            <a:r>
              <a:rPr dirty="0" sz="2900" spc="-21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oat</a:t>
            </a:r>
            <a:r>
              <a:rPr dirty="0" sz="2900" spc="-21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fiber</a:t>
            </a:r>
            <a:r>
              <a:rPr dirty="0" sz="2900" spc="-215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is</a:t>
            </a:r>
            <a:r>
              <a:rPr dirty="0" sz="2900" spc="-22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widely </a:t>
            </a:r>
            <a:r>
              <a:rPr dirty="0" sz="2900">
                <a:latin typeface="Verdana"/>
                <a:cs typeface="Verdana"/>
              </a:rPr>
              <a:t>utilized</a:t>
            </a:r>
            <a:r>
              <a:rPr dirty="0" sz="2900" spc="-16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as</a:t>
            </a:r>
            <a:r>
              <a:rPr dirty="0" sz="2900" spc="-155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a</a:t>
            </a:r>
            <a:r>
              <a:rPr dirty="0" sz="2900" spc="-155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versatile</a:t>
            </a:r>
            <a:r>
              <a:rPr dirty="0" sz="2900" spc="-15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ingredient</a:t>
            </a:r>
            <a:r>
              <a:rPr dirty="0" sz="2900" spc="-15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in</a:t>
            </a:r>
            <a:r>
              <a:rPr dirty="0" sz="2900" spc="-155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various</a:t>
            </a:r>
            <a:r>
              <a:rPr dirty="0" sz="2900" spc="-16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products, </a:t>
            </a:r>
            <a:r>
              <a:rPr dirty="0" sz="2900" spc="70">
                <a:latin typeface="Verdana"/>
                <a:cs typeface="Verdana"/>
              </a:rPr>
              <a:t>including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50">
                <a:latin typeface="Verdana"/>
                <a:cs typeface="Verdana"/>
              </a:rPr>
              <a:t>baked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goods,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cereals,</a:t>
            </a:r>
            <a:r>
              <a:rPr dirty="0" sz="2900" spc="-235">
                <a:latin typeface="Verdana"/>
                <a:cs typeface="Verdana"/>
              </a:rPr>
              <a:t> </a:t>
            </a:r>
            <a:r>
              <a:rPr dirty="0" sz="2900" spc="70">
                <a:latin typeface="Verdana"/>
                <a:cs typeface="Verdana"/>
              </a:rPr>
              <a:t>and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snacks.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460" y="1434074"/>
            <a:ext cx="2867024" cy="180021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0459" y="1968352"/>
            <a:ext cx="2714624" cy="10953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633825"/>
            <a:ext cx="3952890" cy="14668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91771" y="3815211"/>
            <a:ext cx="4886340" cy="87629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502127"/>
            <a:ext cx="5162549" cy="12477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95534" y="5102077"/>
            <a:ext cx="3981449" cy="123824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3460" y="7079924"/>
            <a:ext cx="3962399" cy="73342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91771" y="6745848"/>
            <a:ext cx="3343290" cy="99058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24261" y="6954103"/>
            <a:ext cx="2762249" cy="78104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44084" y="2158654"/>
            <a:ext cx="3562349" cy="1047743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3460" y="8021695"/>
            <a:ext cx="5343540" cy="111440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69120" y="8021695"/>
            <a:ext cx="2733674" cy="205739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6374" y="9246137"/>
            <a:ext cx="4905390" cy="1000124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8325" rIns="0" bIns="0" rtlCol="0" vert="horz">
            <a:spAutoFit/>
          </a:bodyPr>
          <a:lstStyle/>
          <a:p>
            <a:pPr marL="576326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17" name="object 1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709971" y="8576766"/>
            <a:ext cx="4295759" cy="12848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http://tinyurl.com/bdz7dtrb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DAF76sUdFoM,BAFWDJyds2Y</cp:keywords>
  <dc:title>Oat Fiber Market Report 2024</dc:title>
  <dcterms:created xsi:type="dcterms:W3CDTF">2024-02-06T11:21:38Z</dcterms:created>
  <dcterms:modified xsi:type="dcterms:W3CDTF">2024-02-06T11:21:38Z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2024-02-05T00:00:00Z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