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s://tinyurl.com/2ccur25s"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869" t="-26932" r="-33779" b="-32651"/>
            </a:stretch>
          </a:blipFill>
        </p:spPr>
        <p:txBody>
          <a:bodyPr/>
          <a:lstStyle/>
          <a:p/>
        </p:txBody>
      </p:sp>
      <p:sp>
        <p:nvSpPr>
          <p:cNvPr id="3" name="TextBox 3"/>
          <p:cNvSpPr txBox="1"/>
          <p:nvPr/>
        </p:nvSpPr>
        <p:spPr>
          <a:xfrm>
            <a:off x="268788" y="3324225"/>
            <a:ext cx="13371012" cy="3847207"/>
          </a:xfrm>
          <a:prstGeom prst="rect">
            <a:avLst/>
          </a:prstGeom>
        </p:spPr>
        <p:txBody>
          <a:bodyPr wrap="square" lIns="0" tIns="0" rIns="0" bIns="0" rtlCol="0" anchor="t">
            <a:spAutoFit/>
          </a:bodyPr>
          <a:lstStyle/>
          <a:p>
            <a:pPr>
              <a:lnSpc>
                <a:spcPts val="7454"/>
              </a:lnSpc>
            </a:pPr>
            <a:r>
              <a:rPr lang="en-US" sz="7099">
                <a:solidFill>
                  <a:srgbClr val="FFFFFF"/>
                </a:solidFill>
                <a:latin typeface="Canva Sans"/>
              </a:rPr>
              <a:t>GLOBAL </a:t>
            </a:r>
          </a:p>
          <a:p>
            <a:pPr>
              <a:lnSpc>
                <a:spcPts val="7454"/>
              </a:lnSpc>
            </a:pPr>
            <a:r>
              <a:rPr lang="en-US" sz="7099">
                <a:solidFill>
                  <a:srgbClr val="FFFFFF"/>
                </a:solidFill>
                <a:latin typeface="Canva Sans"/>
              </a:rPr>
              <a:t>NOODLES</a:t>
            </a:r>
          </a:p>
          <a:p>
            <a:pPr>
              <a:lnSpc>
                <a:spcPts val="7454"/>
              </a:lnSpc>
            </a:pPr>
            <a:r>
              <a:rPr lang="en-US" sz="7099">
                <a:solidFill>
                  <a:srgbClr val="FFFFFF"/>
                </a:solidFill>
                <a:latin typeface="Canva Sans"/>
              </a:rPr>
              <a:t>MARKET REPORT </a:t>
            </a:r>
          </a:p>
          <a:p>
            <a:pPr>
              <a:lnSpc>
                <a:spcPts val="7454"/>
              </a:lnSpc>
            </a:pPr>
            <a:r>
              <a:rPr lang="en-US" sz="7099">
                <a:solidFill>
                  <a:srgbClr val="FFFFFF"/>
                </a:solidFill>
                <a:latin typeface="Canva Sans"/>
              </a:rPr>
              <a:t>2024</a:t>
            </a:r>
          </a:p>
        </p:txBody>
      </p:sp>
      <p:sp>
        <p:nvSpPr>
          <p:cNvPr id="4" name="TextBox 4"/>
          <p:cNvSpPr txBox="1"/>
          <p:nvPr/>
        </p:nvSpPr>
        <p:spPr>
          <a:xfrm>
            <a:off x="268788" y="9172575"/>
            <a:ext cx="8155837"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666"/>
            </a:stretch>
          </a:blipFill>
        </p:spPr>
        <p:txBody>
          <a:bodyPr/>
          <a:lstStyle/>
          <a:p/>
        </p:txBody>
      </p:sp>
      <p:grpSp>
        <p:nvGrpSpPr>
          <p:cNvPr id="3" name="Group 3"/>
          <p:cNvGrpSpPr/>
          <p:nvPr/>
        </p:nvGrpSpPr>
        <p:grpSpPr>
          <a:xfrm>
            <a:off x="1022756" y="1324827"/>
            <a:ext cx="16236544" cy="7933473"/>
            <a:chExt cx="4276291" cy="2089475"/>
          </a:xfrm>
        </p:grpSpPr>
        <p:sp>
          <p:nvSpPr>
            <p:cNvPr id="4" name="Freeform 4"/>
            <p:cNvSpPr/>
            <p:nvPr/>
          </p:nvSpPr>
          <p:spPr>
            <a:xfrm>
              <a:off x="0" y="0"/>
              <a:ext cx="4276291" cy="2089475"/>
            </a:xfrm>
            <a:custGeom>
              <a:rect l="l" t="t" r="r" b="b"/>
              <a:pathLst>
                <a:path w="4276291" h="2089475">
                  <a:moveTo>
                    <a:pt x="0" y="0"/>
                  </a:moveTo>
                  <a:lnTo>
                    <a:pt x="4276291" y="0"/>
                  </a:lnTo>
                  <a:lnTo>
                    <a:pt x="4276291" y="2089475"/>
                  </a:lnTo>
                  <a:lnTo>
                    <a:pt x="0" y="2089475"/>
                  </a:lnTo>
                  <a:close/>
                </a:path>
              </a:pathLst>
            </a:custGeom>
            <a:solidFill>
              <a:srgbClr val="000000">
                <a:alpha val="69804"/>
              </a:srgbClr>
            </a:solidFill>
          </p:spPr>
          <p:txBody>
            <a:bodyPr/>
            <a:lstStyle/>
            <a:p/>
          </p:txBody>
        </p:sp>
        <p:sp>
          <p:nvSpPr>
            <p:cNvPr id="5" name="TextBox 5"/>
            <p:cNvSpPr txBox="1"/>
            <p:nvPr/>
          </p:nvSpPr>
          <p:spPr>
            <a:xfrm>
              <a:off x="0" y="-47625"/>
              <a:ext cx="4276291" cy="2137100"/>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0051" y="2712535"/>
            <a:ext cx="15421953" cy="5920105"/>
          </a:xfrm>
          <a:prstGeom prst="rect">
            <a:avLst/>
          </a:prstGeom>
        </p:spPr>
        <p:txBody>
          <a:bodyPr lIns="0" tIns="0" rIns="0" bIns="0" rtlCol="0" anchor="t">
            <a:spAutoFit/>
          </a:bodyPr>
          <a:lstStyle/>
          <a:p>
            <a:pPr>
              <a:lnSpc>
                <a:spcPts val="3920"/>
              </a:lnSpc>
              <a:spcBef>
                <a:spcPct val="0"/>
              </a:spcBef>
            </a:pPr>
            <a:r>
              <a:rPr lang="en-US" sz="2800">
                <a:solidFill>
                  <a:srgbClr val="FFFFFF"/>
                </a:solidFill>
                <a:latin typeface="Montserrat"/>
              </a:rPr>
              <a:t>The global noodles market comprises a vast array of items such as pasta, instant noodles, and other types of noodles, which are designed to satisfy a wide range of gastronomic tastes. Due to their price and ease of use, instant noodles are the market leader in this niche, drawing in customers on a tight budget as well as busy professionals and students. Pasta is a versatile food that can be found in a broad variety of shapes and flavors, making it suitable for both traditional and modern tastes. It is a mainstay in many cuisines. The diversity of the market is further enhanced by the addition of other noodle varieties like udon and rice noodles. Globalization, the rise in popularity of Asian food, and shifting consumer lifestyles are all factors contributing to the market's growth. But health worries about excessive sodium content and processed additives in some noodle products present difficulties, forcing producers to come up with new ideas and adjust to changing consumer tastes.</a:t>
            </a:r>
          </a:p>
        </p:txBody>
      </p:sp>
      <p:sp>
        <p:nvSpPr>
          <p:cNvPr id="7" name="TextBox 7"/>
          <p:cNvSpPr txBox="1"/>
          <p:nvPr/>
        </p:nvSpPr>
        <p:spPr>
          <a:xfrm>
            <a:off x="5077124" y="1583006"/>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327" b="-28523"/>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75898" y="6351094"/>
            <a:ext cx="8868102" cy="2684810"/>
            <a:chExt cx="860407" cy="260488"/>
          </a:xfrm>
        </p:grpSpPr>
        <p:sp>
          <p:nvSpPr>
            <p:cNvPr id="7" name="Freeform 7"/>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7A5734"/>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640958" y="6680969"/>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0" name="Group 10"/>
          <p:cNvGrpSpPr/>
          <p:nvPr/>
        </p:nvGrpSpPr>
        <p:grpSpPr>
          <a:xfrm>
            <a:off x="590457" y="6594397"/>
            <a:ext cx="2134153" cy="2134153"/>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275898" y="3319197"/>
            <a:ext cx="8868102" cy="2684810"/>
            <a:chExt cx="860407" cy="260488"/>
          </a:xfrm>
        </p:grpSpPr>
        <p:sp>
          <p:nvSpPr>
            <p:cNvPr id="14" name="Freeform 14"/>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7A5734"/>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640958" y="3649072"/>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7" name="Group 17"/>
          <p:cNvGrpSpPr/>
          <p:nvPr/>
        </p:nvGrpSpPr>
        <p:grpSpPr>
          <a:xfrm>
            <a:off x="590457" y="3562499"/>
            <a:ext cx="2134153" cy="213415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875853" y="7150712"/>
            <a:ext cx="1563360" cy="1303268"/>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2023- 2030</a:t>
            </a:r>
          </a:p>
        </p:txBody>
      </p:sp>
      <p:sp>
        <p:nvSpPr>
          <p:cNvPr id="22" name="TextBox 22"/>
          <p:cNvSpPr txBox="1"/>
          <p:nvPr/>
        </p:nvSpPr>
        <p:spPr>
          <a:xfrm>
            <a:off x="2724610" y="6752613"/>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CAGR</a:t>
            </a:r>
          </a:p>
          <a:p>
            <a:pPr algn="ctr">
              <a:lnSpc>
                <a:spcPts val="6908"/>
              </a:lnSpc>
              <a:spcBef>
                <a:spcPct val="0"/>
              </a:spcBef>
            </a:pPr>
            <a:r>
              <a:rPr lang="en-US" sz="4934">
                <a:solidFill>
                  <a:srgbClr val="FFFFFF"/>
                </a:solidFill>
                <a:latin typeface="Poppins"/>
              </a:rPr>
              <a:t>4.00%</a:t>
            </a:r>
          </a:p>
        </p:txBody>
      </p:sp>
      <p:sp>
        <p:nvSpPr>
          <p:cNvPr id="23" name="TextBox 23"/>
          <p:cNvSpPr txBox="1"/>
          <p:nvPr/>
        </p:nvSpPr>
        <p:spPr>
          <a:xfrm>
            <a:off x="875853" y="4501798"/>
            <a:ext cx="1563360" cy="510110"/>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2023</a:t>
            </a:r>
          </a:p>
        </p:txBody>
      </p:sp>
      <p:sp>
        <p:nvSpPr>
          <p:cNvPr id="24" name="TextBox 24"/>
          <p:cNvSpPr txBox="1"/>
          <p:nvPr/>
        </p:nvSpPr>
        <p:spPr>
          <a:xfrm>
            <a:off x="2575784" y="3707119"/>
            <a:ext cx="6568216" cy="1734570"/>
          </a:xfrm>
          <a:prstGeom prst="rect">
            <a:avLst/>
          </a:prstGeom>
        </p:spPr>
        <p:txBody>
          <a:bodyPr lIns="0" tIns="0" rIns="0" bIns="0" rtlCol="0" anchor="t">
            <a:spAutoFit/>
          </a:bodyPr>
          <a:lstStyle/>
          <a:p>
            <a:pPr algn="ctr">
              <a:lnSpc>
                <a:spcPts val="6768"/>
              </a:lnSpc>
            </a:pPr>
            <a:r>
              <a:rPr lang="en-US" sz="4834">
                <a:solidFill>
                  <a:srgbClr val="FFFFFF"/>
                </a:solidFill>
                <a:latin typeface="Poppins"/>
              </a:rPr>
              <a:t>MARKET SIZE</a:t>
            </a:r>
          </a:p>
          <a:p>
            <a:pPr algn="ctr">
              <a:lnSpc>
                <a:spcPts val="6768"/>
              </a:lnSpc>
              <a:spcBef>
                <a:spcPct val="0"/>
              </a:spcBef>
            </a:pPr>
            <a:r>
              <a:rPr lang="en-US" sz="4834">
                <a:solidFill>
                  <a:srgbClr val="FFFFFF"/>
                </a:solidFill>
                <a:latin typeface="Poppins"/>
              </a:rPr>
              <a:t>USD 58541.2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03643" y="2424599"/>
            <a:ext cx="6802017" cy="2920454"/>
            <a:chExt cx="8564178" cy="3677041"/>
          </a:xfrm>
        </p:grpSpPr>
        <p:sp>
          <p:nvSpPr>
            <p:cNvPr id="7" name="Freeform 7"/>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000000"/>
            </a:solidFill>
          </p:spPr>
          <p:txBody>
            <a:bodyPr/>
            <a:lstStyle/>
            <a:p/>
          </p:txBody>
        </p:sp>
      </p:grpSp>
      <p:grpSp>
        <p:nvGrpSpPr>
          <p:cNvPr id="8" name="Group 8"/>
          <p:cNvGrpSpPr/>
          <p:nvPr/>
        </p:nvGrpSpPr>
        <p:grpSpPr>
          <a:xfrm rot="5400000">
            <a:off x="1121508" y="2080106"/>
            <a:ext cx="816956" cy="3484181"/>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03643" y="5720493"/>
            <a:ext cx="6802017" cy="2920454"/>
            <a:chExt cx="8564178" cy="3677041"/>
          </a:xfrm>
        </p:grpSpPr>
        <p:sp>
          <p:nvSpPr>
            <p:cNvPr id="11" name="Freeform 11"/>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3C3B22"/>
            </a:solidFill>
          </p:spPr>
          <p:txBody>
            <a:bodyPr/>
            <a:lstStyle/>
            <a:p/>
          </p:txBody>
        </p:sp>
      </p:grpSp>
      <p:grpSp>
        <p:nvGrpSpPr>
          <p:cNvPr id="12" name="Group 12"/>
          <p:cNvGrpSpPr/>
          <p:nvPr/>
        </p:nvGrpSpPr>
        <p:grpSpPr>
          <a:xfrm rot="5400000">
            <a:off x="1121508" y="5376000"/>
            <a:ext cx="816956" cy="3484181"/>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485983" y="2236880"/>
            <a:ext cx="6802017" cy="2920454"/>
            <a:chExt cx="8564178" cy="3677041"/>
          </a:xfrm>
        </p:grpSpPr>
        <p:sp>
          <p:nvSpPr>
            <p:cNvPr id="15" name="Freeform 15"/>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DB8E2F"/>
            </a:solidFill>
          </p:spPr>
          <p:txBody>
            <a:bodyPr/>
            <a:lstStyle/>
            <a:p/>
          </p:txBody>
        </p:sp>
      </p:grpSp>
      <p:grpSp>
        <p:nvGrpSpPr>
          <p:cNvPr id="16" name="Group 16"/>
          <p:cNvGrpSpPr/>
          <p:nvPr/>
        </p:nvGrpSpPr>
        <p:grpSpPr>
          <a:xfrm rot="5400000">
            <a:off x="10603848" y="1892387"/>
            <a:ext cx="816956" cy="3484181"/>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485983" y="5657863"/>
            <a:ext cx="6802017" cy="2920454"/>
            <a:chExt cx="8564178" cy="3677041"/>
          </a:xfrm>
        </p:grpSpPr>
        <p:sp>
          <p:nvSpPr>
            <p:cNvPr id="19" name="Freeform 19"/>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78380B"/>
            </a:solidFill>
          </p:spPr>
          <p:txBody>
            <a:bodyPr/>
            <a:lstStyle/>
            <a:p/>
          </p:txBody>
        </p:sp>
      </p:grpSp>
      <p:grpSp>
        <p:nvGrpSpPr>
          <p:cNvPr id="20" name="Group 20"/>
          <p:cNvGrpSpPr/>
          <p:nvPr/>
        </p:nvGrpSpPr>
        <p:grpSpPr>
          <a:xfrm rot="5400000">
            <a:off x="10603848" y="5313371"/>
            <a:ext cx="816956" cy="3484181"/>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3444615" y="2459251"/>
            <a:ext cx="5177922" cy="2784476"/>
          </a:xfrm>
          <a:prstGeom prst="rect">
            <a:avLst/>
          </a:prstGeom>
        </p:spPr>
        <p:txBody>
          <a:bodyPr lIns="0" tIns="0" rIns="0" bIns="0" rtlCol="0" anchor="t">
            <a:spAutoFit/>
          </a:bodyPr>
          <a:lstStyle/>
          <a:p>
            <a:pPr marL="863591" lvl="1" indent="-431796">
              <a:lnSpc>
                <a:spcPts val="5599"/>
              </a:lnSpc>
              <a:buFont typeface="Arial"/>
              <a:buChar char="•"/>
            </a:pPr>
            <a:r>
              <a:rPr lang="en-US" sz="3999">
                <a:solidFill>
                  <a:srgbClr val="FFFFFF"/>
                </a:solidFill>
                <a:latin typeface="Montserrat"/>
              </a:rPr>
              <a:t>Vegetarian Noodles</a:t>
            </a:r>
          </a:p>
          <a:p>
            <a:pPr marL="863591" lvl="1" indent="-431796">
              <a:lnSpc>
                <a:spcPts val="5599"/>
              </a:lnSpc>
              <a:buFont typeface="Arial"/>
              <a:buChar char="•"/>
            </a:pPr>
            <a:r>
              <a:rPr lang="en-US" sz="3999">
                <a:solidFill>
                  <a:srgbClr val="FFFFFF"/>
                </a:solidFill>
                <a:latin typeface="Montserrat"/>
              </a:rPr>
              <a:t>Non-veg Noodles</a:t>
            </a:r>
          </a:p>
        </p:txBody>
      </p:sp>
      <p:sp>
        <p:nvSpPr>
          <p:cNvPr id="24" name="TextBox 24"/>
          <p:cNvSpPr txBox="1"/>
          <p:nvPr/>
        </p:nvSpPr>
        <p:spPr>
          <a:xfrm>
            <a:off x="0" y="3504699"/>
            <a:ext cx="2989339" cy="725976"/>
          </a:xfrm>
          <a:prstGeom prst="rect">
            <a:avLst/>
          </a:prstGeom>
        </p:spPr>
        <p:txBody>
          <a:bodyPr lIns="0" tIns="0" rIns="0" bIns="0" rtlCol="0" anchor="t">
            <a:spAutoFit/>
          </a:bodyPr>
          <a:lstStyle/>
          <a:p>
            <a:pPr algn="ctr">
              <a:lnSpc>
                <a:spcPts val="2800"/>
              </a:lnSpc>
            </a:pPr>
            <a:r>
              <a:rPr lang="en-US" sz="2772">
                <a:solidFill>
                  <a:srgbClr val="43B4BE"/>
                </a:solidFill>
                <a:latin typeface="Montserrat Classic"/>
              </a:rPr>
              <a:t>Source Type Segment</a:t>
            </a:r>
          </a:p>
        </p:txBody>
      </p:sp>
      <p:sp>
        <p:nvSpPr>
          <p:cNvPr id="25" name="TextBox 25"/>
          <p:cNvSpPr txBox="1"/>
          <p:nvPr/>
        </p:nvSpPr>
        <p:spPr>
          <a:xfrm>
            <a:off x="3558915" y="5742165"/>
            <a:ext cx="5177922" cy="2819961"/>
          </a:xfrm>
          <a:prstGeom prst="rect">
            <a:avLst/>
          </a:prstGeom>
        </p:spPr>
        <p:txBody>
          <a:bodyPr lIns="0" tIns="0" rIns="0" bIns="0" rtlCol="0" anchor="t">
            <a:spAutoFit/>
          </a:bodyPr>
          <a:lstStyle/>
          <a:p>
            <a:pPr marL="572778" lvl="1" indent="-286389">
              <a:lnSpc>
                <a:spcPts val="3714"/>
              </a:lnSpc>
              <a:buFont typeface="Arial"/>
              <a:buChar char="•"/>
            </a:pPr>
            <a:r>
              <a:rPr lang="en-US" sz="2652">
                <a:solidFill>
                  <a:srgbClr val="FFFFFF"/>
                </a:solidFill>
                <a:latin typeface="Montserrat"/>
              </a:rPr>
              <a:t>Oat</a:t>
            </a:r>
          </a:p>
          <a:p>
            <a:pPr marL="572778" lvl="1" indent="-286389">
              <a:lnSpc>
                <a:spcPts val="3714"/>
              </a:lnSpc>
              <a:buFont typeface="Arial"/>
              <a:buChar char="•"/>
            </a:pPr>
            <a:r>
              <a:rPr lang="en-US" sz="2652">
                <a:solidFill>
                  <a:srgbClr val="FFFFFF"/>
                </a:solidFill>
                <a:latin typeface="Montserrat"/>
              </a:rPr>
              <a:t>Rice</a:t>
            </a:r>
          </a:p>
          <a:p>
            <a:pPr marL="572778" lvl="1" indent="-286389">
              <a:lnSpc>
                <a:spcPts val="3714"/>
              </a:lnSpc>
              <a:buFont typeface="Arial"/>
              <a:buChar char="•"/>
            </a:pPr>
            <a:r>
              <a:rPr lang="en-US" sz="2652">
                <a:solidFill>
                  <a:srgbClr val="FFFFFF"/>
                </a:solidFill>
                <a:latin typeface="Montserrat"/>
              </a:rPr>
              <a:t>Wheat</a:t>
            </a:r>
          </a:p>
          <a:p>
            <a:pPr marL="572778" lvl="1" indent="-286389">
              <a:lnSpc>
                <a:spcPts val="3714"/>
              </a:lnSpc>
              <a:buFont typeface="Arial"/>
              <a:buChar char="•"/>
            </a:pPr>
            <a:r>
              <a:rPr lang="en-US" sz="2652">
                <a:solidFill>
                  <a:srgbClr val="FFFFFF"/>
                </a:solidFill>
                <a:latin typeface="Montserrat"/>
              </a:rPr>
              <a:t>Buckwheat</a:t>
            </a:r>
          </a:p>
          <a:p>
            <a:pPr marL="572778" lvl="1" indent="-286389">
              <a:lnSpc>
                <a:spcPts val="3714"/>
              </a:lnSpc>
              <a:buFont typeface="Arial"/>
              <a:buChar char="•"/>
            </a:pPr>
            <a:r>
              <a:rPr lang="en-US" sz="2652">
                <a:solidFill>
                  <a:srgbClr val="FFFFFF"/>
                </a:solidFill>
                <a:latin typeface="Montserrat"/>
              </a:rPr>
              <a:t>Corn</a:t>
            </a:r>
          </a:p>
          <a:p>
            <a:pPr marL="572778" lvl="1" indent="-286389">
              <a:lnSpc>
                <a:spcPts val="3714"/>
              </a:lnSpc>
              <a:buFont typeface="Arial"/>
              <a:buChar char="•"/>
            </a:pPr>
            <a:r>
              <a:rPr lang="en-US" sz="2652">
                <a:solidFill>
                  <a:srgbClr val="FFFFFF"/>
                </a:solidFill>
                <a:latin typeface="Montserrat"/>
              </a:rPr>
              <a:t>Millet</a:t>
            </a:r>
          </a:p>
        </p:txBody>
      </p:sp>
      <p:sp>
        <p:nvSpPr>
          <p:cNvPr id="26" name="TextBox 26"/>
          <p:cNvSpPr txBox="1"/>
          <p:nvPr/>
        </p:nvSpPr>
        <p:spPr>
          <a:xfrm>
            <a:off x="83355" y="6774153"/>
            <a:ext cx="2989339" cy="725976"/>
          </a:xfrm>
          <a:prstGeom prst="rect">
            <a:avLst/>
          </a:prstGeom>
        </p:spPr>
        <p:txBody>
          <a:bodyPr lIns="0" tIns="0" rIns="0" bIns="0" rtlCol="0" anchor="t">
            <a:spAutoFit/>
          </a:bodyPr>
          <a:lstStyle/>
          <a:p>
            <a:pPr algn="ctr">
              <a:lnSpc>
                <a:spcPts val="2800"/>
              </a:lnSpc>
            </a:pPr>
            <a:r>
              <a:rPr lang="en-US" sz="2772">
                <a:solidFill>
                  <a:srgbClr val="43B4BE"/>
                </a:solidFill>
                <a:latin typeface="Montserrat Classic"/>
              </a:rPr>
              <a:t>Raw Material Type Segment</a:t>
            </a:r>
          </a:p>
        </p:txBody>
      </p:sp>
      <p:sp>
        <p:nvSpPr>
          <p:cNvPr id="27" name="TextBox 27"/>
          <p:cNvSpPr txBox="1"/>
          <p:nvPr/>
        </p:nvSpPr>
        <p:spPr>
          <a:xfrm>
            <a:off x="13087792" y="2966709"/>
            <a:ext cx="5177922" cy="1374775"/>
          </a:xfrm>
          <a:prstGeom prst="rect">
            <a:avLst/>
          </a:prstGeom>
        </p:spPr>
        <p:txBody>
          <a:bodyPr lIns="0" tIns="0" rIns="0" bIns="0" rtlCol="0" anchor="t">
            <a:spAutoFit/>
          </a:bodyPr>
          <a:lstStyle/>
          <a:p>
            <a:pPr marL="863599" lvl="1" indent="-431800">
              <a:lnSpc>
                <a:spcPts val="5599"/>
              </a:lnSpc>
              <a:buFont typeface="Arial"/>
              <a:buChar char="•"/>
            </a:pPr>
            <a:r>
              <a:rPr lang="en-US" sz="3999">
                <a:solidFill>
                  <a:srgbClr val="FFFFFF"/>
                </a:solidFill>
                <a:latin typeface="Montserrat"/>
              </a:rPr>
              <a:t>Cup/Bowl</a:t>
            </a:r>
          </a:p>
          <a:p>
            <a:pPr marL="863599" lvl="1" indent="-431800">
              <a:lnSpc>
                <a:spcPts val="5599"/>
              </a:lnSpc>
              <a:buFont typeface="Arial"/>
              <a:buChar char="•"/>
            </a:pPr>
            <a:r>
              <a:rPr lang="en-US" sz="3999">
                <a:solidFill>
                  <a:srgbClr val="FFFFFF"/>
                </a:solidFill>
                <a:latin typeface="Montserrat"/>
              </a:rPr>
              <a:t>Packet</a:t>
            </a:r>
          </a:p>
        </p:txBody>
      </p:sp>
      <p:sp>
        <p:nvSpPr>
          <p:cNvPr id="28" name="TextBox 28"/>
          <p:cNvSpPr txBox="1"/>
          <p:nvPr/>
        </p:nvSpPr>
        <p:spPr>
          <a:xfrm>
            <a:off x="9452056" y="3290539"/>
            <a:ext cx="2989339" cy="725976"/>
          </a:xfrm>
          <a:prstGeom prst="rect">
            <a:avLst/>
          </a:prstGeom>
        </p:spPr>
        <p:txBody>
          <a:bodyPr lIns="0" tIns="0" rIns="0" bIns="0" rtlCol="0" anchor="t">
            <a:spAutoFit/>
          </a:bodyPr>
          <a:lstStyle/>
          <a:p>
            <a:pPr algn="ctr">
              <a:lnSpc>
                <a:spcPts val="2800"/>
              </a:lnSpc>
            </a:pPr>
            <a:r>
              <a:rPr lang="en-US" sz="2772">
                <a:solidFill>
                  <a:srgbClr val="43B4BE"/>
                </a:solidFill>
                <a:latin typeface="Montserrat Classic"/>
              </a:rPr>
              <a:t>Packaging Type Segment</a:t>
            </a:r>
          </a:p>
        </p:txBody>
      </p:sp>
      <p:sp>
        <p:nvSpPr>
          <p:cNvPr id="29" name="TextBox 29"/>
          <p:cNvSpPr txBox="1"/>
          <p:nvPr/>
        </p:nvSpPr>
        <p:spPr>
          <a:xfrm>
            <a:off x="13040167" y="5663343"/>
            <a:ext cx="5177922" cy="2819961"/>
          </a:xfrm>
          <a:prstGeom prst="rect">
            <a:avLst/>
          </a:prstGeom>
        </p:spPr>
        <p:txBody>
          <a:bodyPr lIns="0" tIns="0" rIns="0" bIns="0" rtlCol="0" anchor="t">
            <a:spAutoFit/>
          </a:bodyPr>
          <a:lstStyle/>
          <a:p>
            <a:pPr marL="572778" lvl="1" indent="-286389">
              <a:lnSpc>
                <a:spcPts val="3714"/>
              </a:lnSpc>
              <a:buFont typeface="Arial"/>
              <a:buChar char="•"/>
            </a:pPr>
            <a:r>
              <a:rPr lang="en-US" sz="2652">
                <a:solidFill>
                  <a:srgbClr val="FFFFFF"/>
                </a:solidFill>
                <a:latin typeface="Montserrat"/>
              </a:rPr>
              <a:t>Online Channels</a:t>
            </a:r>
          </a:p>
          <a:p>
            <a:pPr marL="572778" lvl="1" indent="-286389">
              <a:lnSpc>
                <a:spcPts val="3714"/>
              </a:lnSpc>
              <a:buFont typeface="Arial"/>
              <a:buChar char="•"/>
            </a:pPr>
            <a:r>
              <a:rPr lang="en-US" sz="2652">
                <a:solidFill>
                  <a:srgbClr val="FFFFFF"/>
                </a:solidFill>
                <a:latin typeface="Montserrat"/>
              </a:rPr>
              <a:t>Supermarkets/ Hypermarkets</a:t>
            </a:r>
          </a:p>
          <a:p>
            <a:pPr marL="572778" lvl="1" indent="-286389">
              <a:lnSpc>
                <a:spcPts val="3714"/>
              </a:lnSpc>
              <a:buFont typeface="Arial"/>
              <a:buChar char="•"/>
            </a:pPr>
            <a:r>
              <a:rPr lang="en-US" sz="2652">
                <a:solidFill>
                  <a:srgbClr val="FFFFFF"/>
                </a:solidFill>
                <a:latin typeface="Montserrat"/>
              </a:rPr>
              <a:t>Specialty Stores</a:t>
            </a:r>
          </a:p>
          <a:p>
            <a:pPr marL="572778" lvl="1" indent="-286389">
              <a:lnSpc>
                <a:spcPts val="3714"/>
              </a:lnSpc>
              <a:buFont typeface="Arial"/>
              <a:buChar char="•"/>
            </a:pPr>
            <a:r>
              <a:rPr lang="en-US" sz="2652">
                <a:solidFill>
                  <a:srgbClr val="FFFFFF"/>
                </a:solidFill>
                <a:latin typeface="Montserrat"/>
              </a:rPr>
              <a:t>Convenience Store</a:t>
            </a:r>
          </a:p>
          <a:p>
            <a:pPr marL="572778" lvl="1" indent="-286389">
              <a:lnSpc>
                <a:spcPts val="3714"/>
              </a:lnSpc>
              <a:buFont typeface="Arial"/>
              <a:buChar char="•"/>
            </a:pPr>
            <a:r>
              <a:rPr lang="en-US" sz="2652">
                <a:solidFill>
                  <a:srgbClr val="FFFFFF"/>
                </a:solidFill>
                <a:latin typeface="Montserrat"/>
              </a:rPr>
              <a:t>Traditional Grocery Stores</a:t>
            </a:r>
          </a:p>
        </p:txBody>
      </p:sp>
      <p:sp>
        <p:nvSpPr>
          <p:cNvPr id="30" name="TextBox 30"/>
          <p:cNvSpPr txBox="1"/>
          <p:nvPr/>
        </p:nvSpPr>
        <p:spPr>
          <a:xfrm>
            <a:off x="9565695" y="6711523"/>
            <a:ext cx="2989339" cy="725976"/>
          </a:xfrm>
          <a:prstGeom prst="rect">
            <a:avLst/>
          </a:prstGeom>
        </p:spPr>
        <p:txBody>
          <a:bodyPr lIns="0" tIns="0" rIns="0" bIns="0" rtlCol="0" anchor="t">
            <a:spAutoFit/>
          </a:bodyPr>
          <a:lstStyle/>
          <a:p>
            <a:pPr algn="ctr">
              <a:lnSpc>
                <a:spcPts val="2800"/>
              </a:lnSpc>
            </a:pPr>
            <a:r>
              <a:rPr lang="en-US" sz="2772">
                <a:solidFill>
                  <a:srgbClr val="43B4BE"/>
                </a:solidFill>
                <a:latin typeface="Montserrat Classic"/>
              </a:rPr>
              <a:t>Distribution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961488" y="5363560"/>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 </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Noodles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666"/>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73410"/>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73410"/>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73410"/>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779412" y="2024105"/>
            <a:ext cx="7362650" cy="2647950"/>
          </a:xfrm>
          <a:prstGeom prst="rect">
            <a:avLst/>
          </a:prstGeom>
        </p:spPr>
        <p:txBody>
          <a:bodyPr lIns="0" tIns="0" rIns="0" bIns="0" rtlCol="0" anchor="t">
            <a:spAutoFit/>
          </a:bodyPr>
          <a:lstStyle/>
          <a:p>
            <a:pPr marL="863598" lvl="1" indent="-431799">
              <a:lnSpc>
                <a:spcPts val="4199"/>
              </a:lnSpc>
              <a:buFont typeface="Arial"/>
              <a:buChar char="•"/>
            </a:pPr>
            <a:r>
              <a:rPr lang="en-US" sz="3999" spc="127">
                <a:solidFill>
                  <a:srgbClr val="FFFFFF"/>
                </a:solidFill>
                <a:latin typeface="Barlow"/>
              </a:rPr>
              <a:t>Convenience and Affordability to Increase the Demand Globally</a:t>
            </a:r>
          </a:p>
          <a:p>
            <a:pPr marL="863598" lvl="1" indent="-431799">
              <a:lnSpc>
                <a:spcPts val="4199"/>
              </a:lnSpc>
              <a:buFont typeface="Arial"/>
              <a:buChar char="•"/>
            </a:pPr>
            <a:r>
              <a:rPr lang="en-US" sz="3999" spc="127">
                <a:solidFill>
                  <a:srgbClr val="FFFFFF"/>
                </a:solidFill>
                <a:latin typeface="Barlow"/>
              </a:rPr>
              <a:t>Busy Lifestyles to Propel Market Growth</a:t>
            </a:r>
          </a:p>
        </p:txBody>
      </p:sp>
      <p:sp>
        <p:nvSpPr>
          <p:cNvPr id="18" name="TextBox 18"/>
          <p:cNvSpPr txBox="1"/>
          <p:nvPr/>
        </p:nvSpPr>
        <p:spPr>
          <a:xfrm>
            <a:off x="6779412" y="6241923"/>
            <a:ext cx="7071007" cy="1104900"/>
          </a:xfrm>
          <a:prstGeom prst="rect">
            <a:avLst/>
          </a:prstGeom>
        </p:spPr>
        <p:txBody>
          <a:bodyPr lIns="0" tIns="0" rIns="0" bIns="0" rtlCol="0" anchor="t">
            <a:spAutoFit/>
          </a:bodyPr>
          <a:lstStyle/>
          <a:p>
            <a:pPr>
              <a:lnSpc>
                <a:spcPts val="4200"/>
              </a:lnSpc>
            </a:pPr>
            <a:r>
              <a:rPr lang="en-US" sz="4000" spc="128">
                <a:solidFill>
                  <a:srgbClr val="FFFFFF"/>
                </a:solidFill>
                <a:latin typeface="Barlow"/>
              </a:rPr>
              <a:t>Health Concerns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848" b="-5670"/>
            </a:stretch>
          </a:blipFill>
        </p:spPr>
        <p:txBody>
          <a:bodyPr/>
          <a:lstStyle/>
          <a:p/>
        </p:txBody>
      </p:sp>
      <p:grpSp>
        <p:nvGrpSpPr>
          <p:cNvPr id="3" name="Group 3"/>
          <p:cNvGrpSpPr/>
          <p:nvPr/>
        </p:nvGrpSpPr>
        <p:grpSpPr>
          <a:xfrm>
            <a:off x="1028700" y="1055203"/>
            <a:ext cx="16230600" cy="8203097"/>
            <a:chExt cx="4274726" cy="2160487"/>
          </a:xfrm>
        </p:grpSpPr>
        <p:sp>
          <p:nvSpPr>
            <p:cNvPr id="4" name="Freeform 4"/>
            <p:cNvSpPr/>
            <p:nvPr/>
          </p:nvSpPr>
          <p:spPr>
            <a:xfrm>
              <a:off x="0" y="0"/>
              <a:ext cx="4274726" cy="2160487"/>
            </a:xfrm>
            <a:custGeom>
              <a:rect l="l" t="t" r="r" b="b"/>
              <a:pathLst>
                <a:path w="4274726" h="2160487">
                  <a:moveTo>
                    <a:pt x="0" y="0"/>
                  </a:moveTo>
                  <a:lnTo>
                    <a:pt x="4274726" y="0"/>
                  </a:lnTo>
                  <a:lnTo>
                    <a:pt x="4274726" y="2160487"/>
                  </a:lnTo>
                  <a:lnTo>
                    <a:pt x="0" y="2160487"/>
                  </a:lnTo>
                  <a:close/>
                </a:path>
              </a:pathLst>
            </a:custGeom>
            <a:solidFill>
              <a:srgbClr val="000000">
                <a:alpha val="67843"/>
              </a:srgbClr>
            </a:solidFill>
          </p:spPr>
          <p:txBody>
            <a:bodyPr/>
            <a:lstStyle/>
            <a:p/>
          </p:txBody>
        </p:sp>
        <p:sp>
          <p:nvSpPr>
            <p:cNvPr id="5" name="TextBox 5"/>
            <p:cNvSpPr txBox="1"/>
            <p:nvPr/>
          </p:nvSpPr>
          <p:spPr>
            <a:xfrm>
              <a:off x="0" y="-38100"/>
              <a:ext cx="4274726" cy="219858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199548" y="2470150"/>
            <a:ext cx="15888903" cy="6374130"/>
          </a:xfrm>
          <a:prstGeom prst="rect">
            <a:avLst/>
          </a:prstGeom>
        </p:spPr>
        <p:txBody>
          <a:bodyPr lIns="0" tIns="0" rIns="0" bIns="0" rtlCol="0" anchor="t">
            <a:spAutoFit/>
          </a:bodyPr>
          <a:lstStyle/>
          <a:p>
            <a:pPr marL="712468" lvl="1" indent="-356234">
              <a:lnSpc>
                <a:spcPts val="4619"/>
              </a:lnSpc>
              <a:buFont typeface="Arial"/>
              <a:buChar char="•"/>
            </a:pPr>
            <a:r>
              <a:rPr lang="en-US" sz="3299">
                <a:solidFill>
                  <a:srgbClr val="FFFFFF"/>
                </a:solidFill>
                <a:latin typeface="Montserrat"/>
              </a:rPr>
              <a:t>The global Noodles market will expand significantly by 4.00% CAGR between 2024 to 2031. </a:t>
            </a:r>
          </a:p>
          <a:p>
            <a:pPr marL="712468" lvl="1" indent="-356234">
              <a:lnSpc>
                <a:spcPts val="4619"/>
              </a:lnSpc>
              <a:buFont typeface="Arial"/>
              <a:buChar char="•"/>
            </a:pPr>
            <a:r>
              <a:rPr lang="en-US" sz="3299">
                <a:solidFill>
                  <a:srgbClr val="FFFFFF"/>
                </a:solidFill>
                <a:latin typeface="Montserrat"/>
              </a:rPr>
              <a:t>New varieties, flavors, and ingredients for noodles are continually entering the market. </a:t>
            </a:r>
          </a:p>
          <a:p>
            <a:pPr marL="712468" lvl="1" indent="-356234">
              <a:lnSpc>
                <a:spcPts val="4619"/>
              </a:lnSpc>
              <a:buFont typeface="Arial"/>
              <a:buChar char="•"/>
            </a:pPr>
            <a:r>
              <a:rPr lang="en-US" sz="3299">
                <a:solidFill>
                  <a:srgbClr val="FFFFFF"/>
                </a:solidFill>
                <a:latin typeface="Montserrat"/>
              </a:rPr>
              <a:t>To appeal to consumers who are concerned about their health, manufacturers are providing better options that include whole grains, veggies, and lean proteins. </a:t>
            </a:r>
          </a:p>
          <a:p>
            <a:pPr marL="712468" lvl="1" indent="-356234">
              <a:lnSpc>
                <a:spcPts val="4619"/>
              </a:lnSpc>
              <a:buFont typeface="Arial"/>
              <a:buChar char="•"/>
            </a:pPr>
            <a:r>
              <a:rPr lang="en-US" sz="3299">
                <a:solidFill>
                  <a:srgbClr val="FFFFFF"/>
                </a:solidFill>
                <a:latin typeface="Montserrat"/>
              </a:rPr>
              <a:t>Noodles can be made to fit a wide range of dietary requirements and cuisines. </a:t>
            </a:r>
          </a:p>
          <a:p>
            <a:pPr marL="712468" lvl="1" indent="-356234">
              <a:lnSpc>
                <a:spcPts val="4619"/>
              </a:lnSpc>
              <a:buFont typeface="Arial"/>
              <a:buChar char="•"/>
            </a:pPr>
            <a:r>
              <a:rPr lang="en-US" sz="3299">
                <a:solidFill>
                  <a:srgbClr val="FFFFFF"/>
                </a:solidFill>
                <a:latin typeface="Montserrat"/>
              </a:rPr>
              <a:t>They are a well-liked option for both home cooks and restaurants because of their adaptability.</a:t>
            </a:r>
          </a:p>
        </p:txBody>
      </p:sp>
      <p:sp>
        <p:nvSpPr>
          <p:cNvPr id="7" name="TextBox 7"/>
          <p:cNvSpPr txBox="1"/>
          <p:nvPr/>
        </p:nvSpPr>
        <p:spPr>
          <a:xfrm>
            <a:off x="4522848" y="1366408"/>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9586730" y="3661476"/>
            <a:ext cx="8701270" cy="6612965"/>
          </a:xfrm>
          <a:custGeom>
            <a:rect l="l" t="t" r="r" b="b"/>
            <a:pathLst>
              <a:path w="8701270" h="6612965">
                <a:moveTo>
                  <a:pt x="0" y="0"/>
                </a:moveTo>
                <a:lnTo>
                  <a:pt x="8701270" y="0"/>
                </a:lnTo>
                <a:lnTo>
                  <a:pt x="8701270" y="6612965"/>
                </a:lnTo>
                <a:lnTo>
                  <a:pt x="0" y="6612965"/>
                </a:lnTo>
                <a:lnTo>
                  <a:pt x="0" y="0"/>
                </a:lnTo>
                <a:close/>
              </a:path>
            </a:pathLst>
          </a:custGeom>
          <a:blipFill>
            <a:blip r:embed="rId2"/>
            <a:stretch>
              <a:fillRect/>
            </a:stretch>
          </a:blipFill>
        </p:spPr>
        <p:txBody>
          <a:bodyPr/>
          <a:lstStyle/>
          <a:p/>
        </p:txBody>
      </p:sp>
      <p:sp>
        <p:nvSpPr>
          <p:cNvPr id="3" name="Freeform 3"/>
          <p:cNvSpPr/>
          <p:nvPr/>
        </p:nvSpPr>
        <p:spPr>
          <a:xfrm>
            <a:off x="553762" y="2168434"/>
            <a:ext cx="2927435" cy="1845762"/>
          </a:xfrm>
          <a:custGeom>
            <a:rect l="l" t="t" r="r" b="b"/>
            <a:pathLst>
              <a:path w="2927435" h="1845762">
                <a:moveTo>
                  <a:pt x="0" y="0"/>
                </a:moveTo>
                <a:lnTo>
                  <a:pt x="2927435" y="0"/>
                </a:lnTo>
                <a:lnTo>
                  <a:pt x="2927435" y="1845761"/>
                </a:lnTo>
                <a:lnTo>
                  <a:pt x="0" y="1845761"/>
                </a:lnTo>
                <a:lnTo>
                  <a:pt x="0" y="0"/>
                </a:lnTo>
                <a:close/>
              </a:path>
            </a:pathLst>
          </a:custGeom>
          <a:blipFill>
            <a:blip r:embed="rId3"/>
            <a:stretch>
              <a:fillRect/>
            </a:stretch>
          </a:blipFill>
        </p:spPr>
        <p:txBody>
          <a:bodyPr/>
          <a:lstStyle/>
          <a:p/>
        </p:txBody>
      </p:sp>
      <p:sp>
        <p:nvSpPr>
          <p:cNvPr id="4" name="Freeform 4"/>
          <p:cNvSpPr/>
          <p:nvPr/>
        </p:nvSpPr>
        <p:spPr>
          <a:xfrm>
            <a:off x="5044500" y="1845296"/>
            <a:ext cx="2407765" cy="2492037"/>
          </a:xfrm>
          <a:custGeom>
            <a:rect l="l" t="t" r="r" b="b"/>
            <a:pathLst>
              <a:path w="2407765" h="2492037">
                <a:moveTo>
                  <a:pt x="0" y="0"/>
                </a:moveTo>
                <a:lnTo>
                  <a:pt x="2407765" y="0"/>
                </a:lnTo>
                <a:lnTo>
                  <a:pt x="2407765" y="2492037"/>
                </a:lnTo>
                <a:lnTo>
                  <a:pt x="0" y="2492037"/>
                </a:lnTo>
                <a:lnTo>
                  <a:pt x="0" y="0"/>
                </a:lnTo>
                <a:close/>
              </a:path>
            </a:pathLst>
          </a:custGeom>
          <a:blipFill>
            <a:blip r:embed="rId4"/>
            <a:stretch>
              <a:fillRect/>
            </a:stretch>
          </a:blipFill>
        </p:spPr>
        <p:txBody>
          <a:bodyPr/>
          <a:lstStyle/>
          <a:p/>
        </p:txBody>
      </p:sp>
      <p:sp>
        <p:nvSpPr>
          <p:cNvPr id="5" name="Freeform 5"/>
          <p:cNvSpPr/>
          <p:nvPr/>
        </p:nvSpPr>
        <p:spPr>
          <a:xfrm>
            <a:off x="553762" y="4337761"/>
            <a:ext cx="2927435" cy="2537110"/>
          </a:xfrm>
          <a:custGeom>
            <a:rect l="l" t="t" r="r" b="b"/>
            <a:pathLst>
              <a:path w="2927435" h="2537110">
                <a:moveTo>
                  <a:pt x="0" y="0"/>
                </a:moveTo>
                <a:lnTo>
                  <a:pt x="2927435" y="0"/>
                </a:lnTo>
                <a:lnTo>
                  <a:pt x="2927435" y="2537110"/>
                </a:lnTo>
                <a:lnTo>
                  <a:pt x="0" y="2537110"/>
                </a:lnTo>
                <a:lnTo>
                  <a:pt x="0" y="0"/>
                </a:lnTo>
                <a:close/>
              </a:path>
            </a:pathLst>
          </a:custGeom>
          <a:blipFill>
            <a:blip r:embed="rId5"/>
            <a:stretch>
              <a:fillRect/>
            </a:stretch>
          </a:blipFill>
        </p:spPr>
        <p:txBody>
          <a:bodyPr/>
          <a:lstStyle/>
          <a:p/>
        </p:txBody>
      </p:sp>
      <p:sp>
        <p:nvSpPr>
          <p:cNvPr id="6" name="Freeform 6"/>
          <p:cNvSpPr/>
          <p:nvPr/>
        </p:nvSpPr>
        <p:spPr>
          <a:xfrm>
            <a:off x="4531509" y="4980401"/>
            <a:ext cx="3433747" cy="2005881"/>
          </a:xfrm>
          <a:custGeom>
            <a:rect l="l" t="t" r="r" b="b"/>
            <a:pathLst>
              <a:path w="3433747" h="2005881">
                <a:moveTo>
                  <a:pt x="0" y="0"/>
                </a:moveTo>
                <a:lnTo>
                  <a:pt x="3433747" y="0"/>
                </a:lnTo>
                <a:lnTo>
                  <a:pt x="3433747" y="2005881"/>
                </a:lnTo>
                <a:lnTo>
                  <a:pt x="0" y="2005881"/>
                </a:lnTo>
                <a:lnTo>
                  <a:pt x="0" y="0"/>
                </a:lnTo>
                <a:close/>
              </a:path>
            </a:pathLst>
          </a:custGeom>
          <a:blipFill>
            <a:blip r:embed="rId6"/>
            <a:stretch>
              <a:fillRect/>
            </a:stretch>
          </a:blipFill>
        </p:spPr>
        <p:txBody>
          <a:bodyPr/>
          <a:lstStyle/>
          <a:p/>
        </p:txBody>
      </p:sp>
      <p:sp>
        <p:nvSpPr>
          <p:cNvPr id="7" name="Freeform 7"/>
          <p:cNvSpPr/>
          <p:nvPr/>
        </p:nvSpPr>
        <p:spPr>
          <a:xfrm>
            <a:off x="8454663" y="2352848"/>
            <a:ext cx="5463445" cy="1279357"/>
          </a:xfrm>
          <a:custGeom>
            <a:rect l="l" t="t" r="r" b="b"/>
            <a:pathLst>
              <a:path w="5463445" h="1279357">
                <a:moveTo>
                  <a:pt x="0" y="0"/>
                </a:moveTo>
                <a:lnTo>
                  <a:pt x="5463445" y="0"/>
                </a:lnTo>
                <a:lnTo>
                  <a:pt x="5463445" y="1279357"/>
                </a:lnTo>
                <a:lnTo>
                  <a:pt x="0" y="1279357"/>
                </a:lnTo>
                <a:lnTo>
                  <a:pt x="0" y="0"/>
                </a:lnTo>
                <a:close/>
              </a:path>
            </a:pathLst>
          </a:custGeom>
          <a:blipFill>
            <a:blip r:embed="rId7"/>
            <a:stretch>
              <a:fillRect/>
            </a:stretch>
          </a:blipFill>
        </p:spPr>
        <p:txBody>
          <a:bodyPr/>
          <a:lstStyle/>
          <a:p/>
        </p:txBody>
      </p:sp>
      <p:sp>
        <p:nvSpPr>
          <p:cNvPr id="8" name="Freeform 8"/>
          <p:cNvSpPr/>
          <p:nvPr/>
        </p:nvSpPr>
        <p:spPr>
          <a:xfrm>
            <a:off x="316459" y="7384312"/>
            <a:ext cx="4029459" cy="2196519"/>
          </a:xfrm>
          <a:custGeom>
            <a:rect l="l" t="t" r="r" b="b"/>
            <a:pathLst>
              <a:path w="4029459" h="2196519">
                <a:moveTo>
                  <a:pt x="0" y="0"/>
                </a:moveTo>
                <a:lnTo>
                  <a:pt x="4029459" y="0"/>
                </a:lnTo>
                <a:lnTo>
                  <a:pt x="4029459" y="2196520"/>
                </a:lnTo>
                <a:lnTo>
                  <a:pt x="0" y="2196520"/>
                </a:lnTo>
                <a:lnTo>
                  <a:pt x="0" y="0"/>
                </a:lnTo>
                <a:close/>
              </a:path>
            </a:pathLst>
          </a:custGeom>
          <a:blipFill>
            <a:blip r:embed="rId8"/>
            <a:stretch>
              <a:fillRect t="-16478" b="-17418"/>
            </a:stretch>
          </a:blipFill>
        </p:spPr>
        <p:txBody>
          <a:bodyPr/>
          <a:lstStyle/>
          <a:p/>
        </p:txBody>
      </p:sp>
      <p:sp>
        <p:nvSpPr>
          <p:cNvPr id="9" name="Freeform 9"/>
          <p:cNvSpPr/>
          <p:nvPr/>
        </p:nvSpPr>
        <p:spPr>
          <a:xfrm>
            <a:off x="4686684" y="7629350"/>
            <a:ext cx="4900047" cy="1335263"/>
          </a:xfrm>
          <a:custGeom>
            <a:rect l="l" t="t" r="r" b="b"/>
            <a:pathLst>
              <a:path w="4900047" h="1335263">
                <a:moveTo>
                  <a:pt x="0" y="0"/>
                </a:moveTo>
                <a:lnTo>
                  <a:pt x="4900046" y="0"/>
                </a:lnTo>
                <a:lnTo>
                  <a:pt x="4900046" y="1335262"/>
                </a:lnTo>
                <a:lnTo>
                  <a:pt x="0" y="1335262"/>
                </a:lnTo>
                <a:lnTo>
                  <a:pt x="0" y="0"/>
                </a:lnTo>
                <a:close/>
              </a:path>
            </a:pathLst>
          </a:custGeom>
          <a:blipFill>
            <a:blip r:embed="rId9"/>
            <a:stretch>
              <a:fillRect/>
            </a:stretch>
          </a:blipFill>
        </p:spPr>
        <p:txBody>
          <a:bodyPr/>
          <a:lstStyle/>
          <a:p/>
        </p:txBody>
      </p:sp>
      <p:sp>
        <p:nvSpPr>
          <p:cNvPr id="10" name="TextBox 10"/>
          <p:cNvSpPr txBox="1"/>
          <p:nvPr/>
        </p:nvSpPr>
        <p:spPr>
          <a:xfrm>
            <a:off x="5715833" y="530846"/>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a:t>
            </a:r>
            <a:r>
              <a:rPr lang="en-US" sz="4130" u="sng" spc="413">
                <a:solidFill>
                  <a:srgbClr val="000000"/>
                </a:solidFill>
                <a:latin typeface="Lato"/>
                <a:hlinkClick r:id="rId4" tooltip="https://tinyurl.com/2ccur25s"/>
              </a:rPr>
              <a:t> https://tinyurl.com/2ccur25s</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58</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Noodles Market Report 2024</dc:title>
  <cp:lastModifiedBy>decipher market</cp:lastModifiedBy>
  <cp:revision>2</cp:revision>
  <dcterms:created xsi:type="dcterms:W3CDTF">2006-08-16T00:00:00Z</dcterms:created>
  <dcterms:modified xsi:type="dcterms:W3CDTF">2024-04-17T09:42:38Z</dcterms:modified>
</cp:coreProperties>
</file>