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6161" y="1294854"/>
            <a:ext cx="10872904" cy="89407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58143" y="405528"/>
            <a:ext cx="16571713" cy="711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2706" y="57822"/>
            <a:ext cx="17002587" cy="22809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115169" y="4026781"/>
            <a:ext cx="14566900" cy="6148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5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Relationship Id="rId3" Type="http://schemas.openxmlformats.org/officeDocument/2006/relationships/image" Target="../media/image14.png"/><Relationship Id="rId4" Type="http://schemas.openxmlformats.org/officeDocument/2006/relationships/image" Target="../media/image15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jp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Relationship Id="rId9" Type="http://schemas.openxmlformats.org/officeDocument/2006/relationships/image" Target="../media/image23.png"/><Relationship Id="rId10" Type="http://schemas.openxmlformats.org/officeDocument/2006/relationships/image" Target="../media/image24.png"/><Relationship Id="rId11" Type="http://schemas.openxmlformats.org/officeDocument/2006/relationships/image" Target="../media/image25.png"/><Relationship Id="rId12" Type="http://schemas.openxmlformats.org/officeDocument/2006/relationships/image" Target="../media/image26.jpg"/><Relationship Id="rId13" Type="http://schemas.openxmlformats.org/officeDocument/2006/relationships/image" Target="../media/image27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Relationship Id="rId3" Type="http://schemas.openxmlformats.org/officeDocument/2006/relationships/image" Target="../media/image29.png"/><Relationship Id="rId4" Type="http://schemas.openxmlformats.org/officeDocument/2006/relationships/hyperlink" Target="http://tinyurl.com/8t3j7raf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362346" y="9484045"/>
            <a:ext cx="677100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77767" y="2981388"/>
            <a:ext cx="10165715" cy="328295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8815"/>
              </a:lnSpc>
              <a:spcBef>
                <a:spcPts val="100"/>
              </a:spcBef>
            </a:pPr>
            <a:r>
              <a:rPr dirty="0" sz="8000" spc="1585" b="0">
                <a:solidFill>
                  <a:srgbClr val="FFFFFF"/>
                </a:solidFill>
                <a:latin typeface="Yanone Kaffeesatz Thin"/>
                <a:cs typeface="Yanone Kaffeesatz Thin"/>
              </a:rPr>
              <a:t>GLOBAL</a:t>
            </a:r>
            <a:endParaRPr sz="8000">
              <a:latin typeface="Yanone Kaffeesatz Thin"/>
              <a:cs typeface="Yanone Kaffeesatz Thin"/>
            </a:endParaRPr>
          </a:p>
          <a:p>
            <a:pPr marL="12700" marR="5080">
              <a:lnSpc>
                <a:spcPts val="8030"/>
              </a:lnSpc>
              <a:spcBef>
                <a:spcPts val="785"/>
              </a:spcBef>
            </a:pPr>
            <a:r>
              <a:rPr dirty="0" sz="8000" spc="1555" b="0">
                <a:solidFill>
                  <a:srgbClr val="FFFFFF"/>
                </a:solidFill>
                <a:latin typeface="Yanone Kaffeesatz Thin"/>
                <a:cs typeface="Yanone Kaffeesatz Thin"/>
              </a:rPr>
              <a:t>NATURAL</a:t>
            </a:r>
            <a:r>
              <a:rPr dirty="0" sz="8000" spc="14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8000" spc="1685" b="0">
                <a:solidFill>
                  <a:srgbClr val="FFFFFF"/>
                </a:solidFill>
                <a:latin typeface="Yanone Kaffeesatz Thin"/>
                <a:cs typeface="Yanone Kaffeesatz Thin"/>
              </a:rPr>
              <a:t>FRAGRANCE MARKET</a:t>
            </a:r>
            <a:r>
              <a:rPr dirty="0" sz="8000" spc="14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8000" spc="1689" b="0">
                <a:solidFill>
                  <a:srgbClr val="FFFFFF"/>
                </a:solidFill>
                <a:latin typeface="Yanone Kaffeesatz Thin"/>
                <a:cs typeface="Yanone Kaffeesatz Thin"/>
              </a:rPr>
              <a:t>REPORT</a:t>
            </a:r>
            <a:endParaRPr sz="8000">
              <a:latin typeface="Yanone Kaffeesatz Thin"/>
              <a:cs typeface="Yanone Kaffeesatz Thi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77767" y="6038913"/>
            <a:ext cx="2248535" cy="1244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0" spc="765" b="0">
                <a:solidFill>
                  <a:srgbClr val="FFFFFF"/>
                </a:solidFill>
                <a:latin typeface="Yanone Kaffeesatz Thin"/>
                <a:cs typeface="Yanone Kaffeesatz Thin"/>
              </a:rPr>
              <a:t>2024</a:t>
            </a:r>
            <a:endParaRPr sz="80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948732" y="504888"/>
            <a:ext cx="6390640" cy="1016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-180">
                <a:solidFill>
                  <a:srgbClr val="FFFFFF"/>
                </a:solidFill>
              </a:rPr>
              <a:t>INTRODUCTION</a:t>
            </a:r>
            <a:endParaRPr sz="6500"/>
          </a:p>
        </p:txBody>
      </p:sp>
      <p:sp>
        <p:nvSpPr>
          <p:cNvPr id="4" name="object 4" descr=""/>
          <p:cNvSpPr txBox="1"/>
          <p:nvPr/>
        </p:nvSpPr>
        <p:spPr>
          <a:xfrm>
            <a:off x="353175" y="2308435"/>
            <a:ext cx="10381615" cy="7340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100"/>
              </a:spcBef>
            </a:pP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Natural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5">
                <a:solidFill>
                  <a:srgbClr val="FFFFFF"/>
                </a:solidFill>
                <a:latin typeface="Verdana"/>
                <a:cs typeface="Verdana"/>
              </a:rPr>
              <a:t>fragrances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8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0">
                <a:solidFill>
                  <a:srgbClr val="FFFFFF"/>
                </a:solidFill>
                <a:latin typeface="Verdana"/>
                <a:cs typeface="Verdana"/>
              </a:rPr>
              <a:t>complex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compounds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derived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0">
                <a:solidFill>
                  <a:srgbClr val="FFFFFF"/>
                </a:solidFill>
                <a:latin typeface="Verdana"/>
                <a:cs typeface="Verdana"/>
              </a:rPr>
              <a:t>from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natural </a:t>
            </a:r>
            <a:r>
              <a:rPr dirty="0" sz="2600" spc="-55">
                <a:solidFill>
                  <a:srgbClr val="FFFFFF"/>
                </a:solidFill>
                <a:latin typeface="Verdana"/>
                <a:cs typeface="Verdana"/>
              </a:rPr>
              <a:t>aromatics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8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6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0">
                <a:solidFill>
                  <a:srgbClr val="FFFFFF"/>
                </a:solidFill>
                <a:latin typeface="Verdana"/>
                <a:cs typeface="Verdana"/>
              </a:rPr>
              <a:t>extracted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0">
                <a:solidFill>
                  <a:srgbClr val="FFFFFF"/>
                </a:solidFill>
                <a:latin typeface="Verdana"/>
                <a:cs typeface="Verdana"/>
              </a:rPr>
              <a:t>from</a:t>
            </a:r>
            <a:r>
              <a:rPr dirty="0" sz="26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90">
                <a:solidFill>
                  <a:srgbClr val="FFFFFF"/>
                </a:solidFill>
                <a:latin typeface="Verdana"/>
                <a:cs typeface="Verdana"/>
              </a:rPr>
              <a:t>nature,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including</a:t>
            </a:r>
            <a:r>
              <a:rPr dirty="0" sz="26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trees, </a:t>
            </a:r>
            <a:r>
              <a:rPr dirty="0" sz="2600" spc="-55">
                <a:solidFill>
                  <a:srgbClr val="FFFFFF"/>
                </a:solidFill>
                <a:latin typeface="Verdana"/>
                <a:cs typeface="Verdana"/>
              </a:rPr>
              <a:t>flowers,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0">
                <a:solidFill>
                  <a:srgbClr val="FFFFFF"/>
                </a:solidFill>
                <a:latin typeface="Verdana"/>
                <a:cs typeface="Verdana"/>
              </a:rPr>
              <a:t>plants.100%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5">
                <a:solidFill>
                  <a:srgbClr val="FFFFFF"/>
                </a:solidFill>
                <a:latin typeface="Verdana"/>
                <a:cs typeface="Verdana"/>
              </a:rPr>
              <a:t>natural</a:t>
            </a:r>
            <a:r>
              <a:rPr dirty="0" sz="26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5">
                <a:solidFill>
                  <a:srgbClr val="FFFFFF"/>
                </a:solidFill>
                <a:latin typeface="Verdana"/>
                <a:cs typeface="Verdana"/>
              </a:rPr>
              <a:t>fragrances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8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exclusively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derived</a:t>
            </a:r>
            <a:r>
              <a:rPr dirty="0" sz="26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0">
                <a:solidFill>
                  <a:srgbClr val="FFFFFF"/>
                </a:solidFill>
                <a:latin typeface="Verdana"/>
                <a:cs typeface="Verdana"/>
              </a:rPr>
              <a:t>from</a:t>
            </a:r>
            <a:r>
              <a:rPr dirty="0" sz="26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75">
                <a:solidFill>
                  <a:srgbClr val="FFFFFF"/>
                </a:solidFill>
                <a:latin typeface="Verdana"/>
                <a:cs typeface="Verdana"/>
              </a:rPr>
              <a:t>natural-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origin</a:t>
            </a:r>
            <a:r>
              <a:rPr dirty="0" sz="26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70">
                <a:solidFill>
                  <a:srgbClr val="FFFFFF"/>
                </a:solidFill>
                <a:latin typeface="Verdana"/>
                <a:cs typeface="Verdana"/>
              </a:rPr>
              <a:t>materials</a:t>
            </a:r>
            <a:r>
              <a:rPr dirty="0" sz="26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5">
                <a:solidFill>
                  <a:srgbClr val="FFFFFF"/>
                </a:solidFill>
                <a:latin typeface="Verdana"/>
                <a:cs typeface="Verdana"/>
              </a:rPr>
              <a:t>ingredients</a:t>
            </a:r>
            <a:r>
              <a:rPr dirty="0" sz="26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include </a:t>
            </a:r>
            <a:r>
              <a:rPr dirty="0" sz="2600" spc="-55">
                <a:solidFill>
                  <a:srgbClr val="FFFFFF"/>
                </a:solidFill>
                <a:latin typeface="Verdana"/>
                <a:cs typeface="Verdana"/>
              </a:rPr>
              <a:t>essential</a:t>
            </a:r>
            <a:r>
              <a:rPr dirty="0" sz="26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70">
                <a:solidFill>
                  <a:srgbClr val="FFFFFF"/>
                </a:solidFill>
                <a:latin typeface="Verdana"/>
                <a:cs typeface="Verdana"/>
              </a:rPr>
              <a:t>oils,</a:t>
            </a:r>
            <a:r>
              <a:rPr dirty="0" sz="26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oleoresins,</a:t>
            </a:r>
            <a:r>
              <a:rPr dirty="0" sz="26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0">
                <a:solidFill>
                  <a:srgbClr val="FFFFFF"/>
                </a:solidFill>
                <a:latin typeface="Verdana"/>
                <a:cs typeface="Verdana"/>
              </a:rPr>
              <a:t>distillates,</a:t>
            </a:r>
            <a:r>
              <a:rPr dirty="0" sz="26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fractions.</a:t>
            </a:r>
            <a:r>
              <a:rPr dirty="0" sz="26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80">
                <a:solidFill>
                  <a:srgbClr val="FFFFFF"/>
                </a:solidFill>
                <a:latin typeface="Verdana"/>
                <a:cs typeface="Verdana"/>
              </a:rPr>
              <a:t>However,</a:t>
            </a:r>
            <a:r>
              <a:rPr dirty="0" sz="26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2600" spc="-11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75">
                <a:solidFill>
                  <a:srgbClr val="FFFFFF"/>
                </a:solidFill>
                <a:latin typeface="Verdana"/>
                <a:cs typeface="Verdana"/>
              </a:rPr>
              <a:t>expansion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significantly</a:t>
            </a:r>
            <a:r>
              <a:rPr dirty="0" sz="26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5">
                <a:solidFill>
                  <a:srgbClr val="FFFFFF"/>
                </a:solidFill>
                <a:latin typeface="Verdana"/>
                <a:cs typeface="Verdana"/>
              </a:rPr>
              <a:t>hampered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prevalence</a:t>
            </a:r>
            <a:r>
              <a:rPr dirty="0" sz="26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25">
                <a:solidFill>
                  <a:srgbClr val="FFFFFF"/>
                </a:solidFill>
                <a:latin typeface="Verdana"/>
                <a:cs typeface="Verdana"/>
              </a:rPr>
              <a:t>of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counterfeit</a:t>
            </a:r>
            <a:r>
              <a:rPr dirty="0" sz="26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0">
                <a:solidFill>
                  <a:srgbClr val="FFFFFF"/>
                </a:solidFill>
                <a:latin typeface="Verdana"/>
                <a:cs typeface="Verdana"/>
              </a:rPr>
              <a:t>synthetic</a:t>
            </a:r>
            <a:r>
              <a:rPr dirty="0" sz="26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80">
                <a:solidFill>
                  <a:srgbClr val="FFFFFF"/>
                </a:solidFill>
                <a:latin typeface="Verdana"/>
                <a:cs typeface="Verdana"/>
              </a:rPr>
              <a:t>perfumes.</a:t>
            </a:r>
            <a:r>
              <a:rPr dirty="0" sz="26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Natural</a:t>
            </a:r>
            <a:r>
              <a:rPr dirty="0" sz="26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5">
                <a:solidFill>
                  <a:srgbClr val="FFFFFF"/>
                </a:solidFill>
                <a:latin typeface="Verdana"/>
                <a:cs typeface="Verdana"/>
              </a:rPr>
              <a:t>fragrances</a:t>
            </a:r>
            <a:r>
              <a:rPr dirty="0" sz="26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85">
                <a:solidFill>
                  <a:srgbClr val="FFFFFF"/>
                </a:solidFill>
                <a:latin typeface="Verdana"/>
                <a:cs typeface="Verdana"/>
              </a:rPr>
              <a:t>have</a:t>
            </a:r>
            <a:r>
              <a:rPr dirty="0" sz="26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0">
                <a:solidFill>
                  <a:srgbClr val="FFFFFF"/>
                </a:solidFill>
                <a:latin typeface="Verdana"/>
                <a:cs typeface="Verdana"/>
              </a:rPr>
              <a:t>a healthy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5">
                <a:solidFill>
                  <a:srgbClr val="FFFFFF"/>
                </a:solidFill>
                <a:latin typeface="Verdana"/>
                <a:cs typeface="Verdana"/>
              </a:rPr>
              <a:t>demand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0">
                <a:solidFill>
                  <a:srgbClr val="FFFFFF"/>
                </a:solidFill>
                <a:latin typeface="Verdana"/>
                <a:cs typeface="Verdana"/>
              </a:rPr>
              <a:t>from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5">
                <a:solidFill>
                  <a:srgbClr val="FFFFFF"/>
                </a:solidFill>
                <a:latin typeface="Verdana"/>
                <a:cs typeface="Verdana"/>
              </a:rPr>
              <a:t>consumers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due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90">
                <a:solidFill>
                  <a:srgbClr val="FFFFFF"/>
                </a:solidFill>
                <a:latin typeface="Verdana"/>
                <a:cs typeface="Verdana"/>
              </a:rPr>
              <a:t>growing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awareness </a:t>
            </a:r>
            <a:r>
              <a:rPr dirty="0" sz="2600" spc="5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75">
                <a:solidFill>
                  <a:srgbClr val="FFFFFF"/>
                </a:solidFill>
                <a:latin typeface="Verdana"/>
                <a:cs typeface="Verdana"/>
              </a:rPr>
              <a:t>use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5">
                <a:solidFill>
                  <a:srgbClr val="FFFFFF"/>
                </a:solidFill>
                <a:latin typeface="Verdana"/>
                <a:cs typeface="Verdana"/>
              </a:rPr>
              <a:t>fragrances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over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0">
                <a:solidFill>
                  <a:srgbClr val="FFFFFF"/>
                </a:solidFill>
                <a:latin typeface="Verdana"/>
                <a:cs typeface="Verdana"/>
              </a:rPr>
              <a:t>synthetic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5">
                <a:solidFill>
                  <a:srgbClr val="FFFFFF"/>
                </a:solidFill>
                <a:latin typeface="Verdana"/>
                <a:cs typeface="Verdana"/>
              </a:rPr>
              <a:t>fragrances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low </a:t>
            </a:r>
            <a:r>
              <a:rPr dirty="0" sz="2600" spc="-30">
                <a:solidFill>
                  <a:srgbClr val="FFFFFF"/>
                </a:solidFill>
                <a:latin typeface="Verdana"/>
                <a:cs typeface="Verdana"/>
              </a:rPr>
              <a:t>toxicity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0">
                <a:solidFill>
                  <a:srgbClr val="FFFFFF"/>
                </a:solidFill>
                <a:latin typeface="Verdana"/>
                <a:cs typeface="Verdana"/>
              </a:rPr>
              <a:t>these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0">
                <a:solidFill>
                  <a:srgbClr val="FFFFFF"/>
                </a:solidFill>
                <a:latin typeface="Verdana"/>
                <a:cs typeface="Verdana"/>
              </a:rPr>
              <a:t>compounds.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8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85">
                <a:solidFill>
                  <a:srgbClr val="FFFFFF"/>
                </a:solidFill>
                <a:latin typeface="Verdana"/>
                <a:cs typeface="Verdana"/>
              </a:rPr>
              <a:t>advantages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natural </a:t>
            </a:r>
            <a:r>
              <a:rPr dirty="0" sz="2600" spc="-65">
                <a:solidFill>
                  <a:srgbClr val="FFFFFF"/>
                </a:solidFill>
                <a:latin typeface="Verdana"/>
                <a:cs typeface="Verdana"/>
              </a:rPr>
              <a:t>fragrances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over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0">
                <a:solidFill>
                  <a:srgbClr val="FFFFFF"/>
                </a:solidFill>
                <a:latin typeface="Verdana"/>
                <a:cs typeface="Verdana"/>
              </a:rPr>
              <a:t>synthetic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5">
                <a:solidFill>
                  <a:srgbClr val="FFFFFF"/>
                </a:solidFill>
                <a:latin typeface="Verdana"/>
                <a:cs typeface="Verdana"/>
              </a:rPr>
              <a:t>perfumes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95">
                <a:solidFill>
                  <a:srgbClr val="FFFFFF"/>
                </a:solidFill>
                <a:latin typeface="Verdana"/>
                <a:cs typeface="Verdana"/>
              </a:rPr>
              <a:t>give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5">
                <a:solidFill>
                  <a:srgbClr val="FFFFFF"/>
                </a:solidFill>
                <a:latin typeface="Verdana"/>
                <a:cs typeface="Verdana"/>
              </a:rPr>
              <a:t>terms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health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2600" spc="-85">
                <a:solidFill>
                  <a:srgbClr val="FFFFFF"/>
                </a:solidFill>
                <a:latin typeface="Verdana"/>
                <a:cs typeface="Verdana"/>
              </a:rPr>
              <a:t>long-</a:t>
            </a:r>
            <a:r>
              <a:rPr dirty="0" sz="2600" spc="-65">
                <a:solidFill>
                  <a:srgbClr val="FFFFFF"/>
                </a:solidFill>
                <a:latin typeface="Verdana"/>
                <a:cs typeface="Verdana"/>
              </a:rPr>
              <a:t>lasting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5">
                <a:solidFill>
                  <a:srgbClr val="FFFFFF"/>
                </a:solidFill>
                <a:latin typeface="Verdana"/>
                <a:cs typeface="Verdana"/>
              </a:rPr>
              <a:t>fragrances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8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2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10">
                <a:solidFill>
                  <a:srgbClr val="FFFFFF"/>
                </a:solidFill>
                <a:latin typeface="Verdana"/>
                <a:cs typeface="Verdana"/>
              </a:rPr>
              <a:t>major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factor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75">
                <a:solidFill>
                  <a:srgbClr val="FFFFFF"/>
                </a:solidFill>
                <a:latin typeface="Verdana"/>
                <a:cs typeface="Verdana"/>
              </a:rPr>
              <a:t>rising</a:t>
            </a:r>
            <a:r>
              <a:rPr dirty="0" sz="26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demand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85">
                <a:solidFill>
                  <a:srgbClr val="FFFFFF"/>
                </a:solidFill>
                <a:latin typeface="Verdana"/>
                <a:cs typeface="Verdana"/>
              </a:rPr>
              <a:t>fragrances,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Additionally,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75">
                <a:solidFill>
                  <a:srgbClr val="FFFFFF"/>
                </a:solidFill>
                <a:latin typeface="Verdana"/>
                <a:cs typeface="Verdana"/>
              </a:rPr>
              <a:t>some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75">
                <a:solidFill>
                  <a:srgbClr val="FFFFFF"/>
                </a:solidFill>
                <a:latin typeface="Verdana"/>
                <a:cs typeface="Verdana"/>
              </a:rPr>
              <a:t>rare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5">
                <a:solidFill>
                  <a:srgbClr val="FFFFFF"/>
                </a:solidFill>
                <a:latin typeface="Verdana"/>
                <a:cs typeface="Verdana"/>
              </a:rPr>
              <a:t>natural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scents,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such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5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those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derived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0">
                <a:solidFill>
                  <a:srgbClr val="FFFFFF"/>
                </a:solidFill>
                <a:latin typeface="Verdana"/>
                <a:cs typeface="Verdana"/>
              </a:rPr>
              <a:t>from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45">
                <a:solidFill>
                  <a:srgbClr val="FFFFFF"/>
                </a:solidFill>
                <a:latin typeface="Verdana"/>
                <a:cs typeface="Verdana"/>
              </a:rPr>
              <a:t>musk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70">
                <a:solidFill>
                  <a:srgbClr val="FFFFFF"/>
                </a:solidFill>
                <a:latin typeface="Verdana"/>
                <a:cs typeface="Verdana"/>
              </a:rPr>
              <a:t>soil,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8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90">
                <a:solidFill>
                  <a:srgbClr val="FFFFFF"/>
                </a:solidFill>
                <a:latin typeface="Verdana"/>
                <a:cs typeface="Verdana"/>
              </a:rPr>
              <a:t>high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demand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widely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0">
                <a:solidFill>
                  <a:srgbClr val="FFFFFF"/>
                </a:solidFill>
                <a:latin typeface="Verdana"/>
                <a:cs typeface="Verdana"/>
              </a:rPr>
              <a:t>used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80">
                <a:solidFill>
                  <a:srgbClr val="FFFFFF"/>
                </a:solidFill>
                <a:latin typeface="Verdana"/>
                <a:cs typeface="Verdana"/>
              </a:rPr>
              <a:t>expensive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80">
                <a:solidFill>
                  <a:srgbClr val="FFFFFF"/>
                </a:solidFill>
                <a:latin typeface="Verdana"/>
                <a:cs typeface="Verdana"/>
              </a:rPr>
              <a:t>perfumes.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8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5">
                <a:solidFill>
                  <a:srgbClr val="FFFFFF"/>
                </a:solidFill>
                <a:latin typeface="Verdana"/>
                <a:cs typeface="Verdana"/>
              </a:rPr>
              <a:t>demand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natural </a:t>
            </a:r>
            <a:r>
              <a:rPr dirty="0" sz="2600" spc="-55">
                <a:solidFill>
                  <a:srgbClr val="FFFFFF"/>
                </a:solidFill>
                <a:latin typeface="Verdana"/>
                <a:cs typeface="Verdana"/>
              </a:rPr>
              <a:t>perfumes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fueled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5">
                <a:solidFill>
                  <a:srgbClr val="FFFFFF"/>
                </a:solidFill>
                <a:latin typeface="Verdana"/>
                <a:cs typeface="Verdana"/>
              </a:rPr>
              <a:t>natural</a:t>
            </a:r>
            <a:r>
              <a:rPr dirty="0" sz="26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fragrances.</a:t>
            </a:r>
            <a:endParaRPr sz="2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238616" y="5856061"/>
            <a:ext cx="7992745" cy="2419985"/>
            <a:chOff x="238616" y="5856061"/>
            <a:chExt cx="7992745" cy="2419985"/>
          </a:xfrm>
        </p:grpSpPr>
        <p:sp>
          <p:nvSpPr>
            <p:cNvPr id="4" name="object 4" descr=""/>
            <p:cNvSpPr/>
            <p:nvPr/>
          </p:nvSpPr>
          <p:spPr>
            <a:xfrm>
              <a:off x="238616" y="5856061"/>
              <a:ext cx="7992745" cy="2419985"/>
            </a:xfrm>
            <a:custGeom>
              <a:avLst/>
              <a:gdLst/>
              <a:ahLst/>
              <a:cxnLst/>
              <a:rect l="l" t="t" r="r" b="b"/>
              <a:pathLst>
                <a:path w="7992745" h="2419984">
                  <a:moveTo>
                    <a:pt x="7040470" y="2419735"/>
                  </a:moveTo>
                  <a:lnTo>
                    <a:pt x="952065" y="2419735"/>
                  </a:lnTo>
                  <a:lnTo>
                    <a:pt x="904959" y="2418580"/>
                  </a:lnTo>
                  <a:lnTo>
                    <a:pt x="858023" y="2415119"/>
                  </a:lnTo>
                  <a:lnTo>
                    <a:pt x="811745" y="2409418"/>
                  </a:lnTo>
                  <a:lnTo>
                    <a:pt x="766179" y="2401531"/>
                  </a:lnTo>
                  <a:lnTo>
                    <a:pt x="721381" y="2391513"/>
                  </a:lnTo>
                  <a:lnTo>
                    <a:pt x="677404" y="2379418"/>
                  </a:lnTo>
                  <a:lnTo>
                    <a:pt x="634303" y="2365301"/>
                  </a:lnTo>
                  <a:lnTo>
                    <a:pt x="592133" y="2349216"/>
                  </a:lnTo>
                  <a:lnTo>
                    <a:pt x="550949" y="2331218"/>
                  </a:lnTo>
                  <a:lnTo>
                    <a:pt x="510804" y="2311362"/>
                  </a:lnTo>
                  <a:lnTo>
                    <a:pt x="471754" y="2289702"/>
                  </a:lnTo>
                  <a:lnTo>
                    <a:pt x="433852" y="2266293"/>
                  </a:lnTo>
                  <a:lnTo>
                    <a:pt x="397155" y="2241189"/>
                  </a:lnTo>
                  <a:lnTo>
                    <a:pt x="361715" y="2214444"/>
                  </a:lnTo>
                  <a:lnTo>
                    <a:pt x="327589" y="2186114"/>
                  </a:lnTo>
                  <a:lnTo>
                    <a:pt x="294830" y="2156254"/>
                  </a:lnTo>
                  <a:lnTo>
                    <a:pt x="263492" y="2124916"/>
                  </a:lnTo>
                  <a:lnTo>
                    <a:pt x="233631" y="2092157"/>
                  </a:lnTo>
                  <a:lnTo>
                    <a:pt x="205301" y="2058030"/>
                  </a:lnTo>
                  <a:lnTo>
                    <a:pt x="178557" y="2022591"/>
                  </a:lnTo>
                  <a:lnTo>
                    <a:pt x="153453" y="1985893"/>
                  </a:lnTo>
                  <a:lnTo>
                    <a:pt x="130043" y="1947992"/>
                  </a:lnTo>
                  <a:lnTo>
                    <a:pt x="108383" y="1908942"/>
                  </a:lnTo>
                  <a:lnTo>
                    <a:pt x="88527" y="1868797"/>
                  </a:lnTo>
                  <a:lnTo>
                    <a:pt x="70529" y="1827612"/>
                  </a:lnTo>
                  <a:lnTo>
                    <a:pt x="54444" y="1785442"/>
                  </a:lnTo>
                  <a:lnTo>
                    <a:pt x="40327" y="1742341"/>
                  </a:lnTo>
                  <a:lnTo>
                    <a:pt x="28232" y="1698364"/>
                  </a:lnTo>
                  <a:lnTo>
                    <a:pt x="18214" y="1653566"/>
                  </a:lnTo>
                  <a:lnTo>
                    <a:pt x="10327" y="1608000"/>
                  </a:lnTo>
                  <a:lnTo>
                    <a:pt x="4626" y="1561721"/>
                  </a:lnTo>
                  <a:lnTo>
                    <a:pt x="1165" y="1514785"/>
                  </a:lnTo>
                  <a:lnTo>
                    <a:pt x="0" y="1467246"/>
                  </a:lnTo>
                  <a:lnTo>
                    <a:pt x="0" y="952499"/>
                  </a:lnTo>
                  <a:lnTo>
                    <a:pt x="1165" y="904960"/>
                  </a:lnTo>
                  <a:lnTo>
                    <a:pt x="4626" y="858024"/>
                  </a:lnTo>
                  <a:lnTo>
                    <a:pt x="10327" y="811745"/>
                  </a:lnTo>
                  <a:lnTo>
                    <a:pt x="18214" y="766179"/>
                  </a:lnTo>
                  <a:lnTo>
                    <a:pt x="28232" y="721381"/>
                  </a:lnTo>
                  <a:lnTo>
                    <a:pt x="40327" y="677404"/>
                  </a:lnTo>
                  <a:lnTo>
                    <a:pt x="54444" y="634303"/>
                  </a:lnTo>
                  <a:lnTo>
                    <a:pt x="70529" y="592133"/>
                  </a:lnTo>
                  <a:lnTo>
                    <a:pt x="88527" y="550948"/>
                  </a:lnTo>
                  <a:lnTo>
                    <a:pt x="108383" y="510803"/>
                  </a:lnTo>
                  <a:lnTo>
                    <a:pt x="130043" y="471753"/>
                  </a:lnTo>
                  <a:lnTo>
                    <a:pt x="153453" y="433852"/>
                  </a:lnTo>
                  <a:lnTo>
                    <a:pt x="178557" y="397154"/>
                  </a:lnTo>
                  <a:lnTo>
                    <a:pt x="205301" y="361715"/>
                  </a:lnTo>
                  <a:lnTo>
                    <a:pt x="233631" y="327588"/>
                  </a:lnTo>
                  <a:lnTo>
                    <a:pt x="263492" y="294829"/>
                  </a:lnTo>
                  <a:lnTo>
                    <a:pt x="294830" y="263491"/>
                  </a:lnTo>
                  <a:lnTo>
                    <a:pt x="327589" y="233631"/>
                  </a:lnTo>
                  <a:lnTo>
                    <a:pt x="361715" y="205301"/>
                  </a:lnTo>
                  <a:lnTo>
                    <a:pt x="397155" y="178556"/>
                  </a:lnTo>
                  <a:lnTo>
                    <a:pt x="433852" y="153452"/>
                  </a:lnTo>
                  <a:lnTo>
                    <a:pt x="471754" y="130043"/>
                  </a:lnTo>
                  <a:lnTo>
                    <a:pt x="510804" y="108383"/>
                  </a:lnTo>
                  <a:lnTo>
                    <a:pt x="550949" y="88527"/>
                  </a:lnTo>
                  <a:lnTo>
                    <a:pt x="592133" y="70529"/>
                  </a:lnTo>
                  <a:lnTo>
                    <a:pt x="634303" y="54444"/>
                  </a:lnTo>
                  <a:lnTo>
                    <a:pt x="677404" y="40327"/>
                  </a:lnTo>
                  <a:lnTo>
                    <a:pt x="721381" y="28232"/>
                  </a:lnTo>
                  <a:lnTo>
                    <a:pt x="766179" y="18214"/>
                  </a:lnTo>
                  <a:lnTo>
                    <a:pt x="811745" y="10327"/>
                  </a:lnTo>
                  <a:lnTo>
                    <a:pt x="858023" y="4626"/>
                  </a:lnTo>
                  <a:lnTo>
                    <a:pt x="904959" y="1165"/>
                  </a:lnTo>
                  <a:lnTo>
                    <a:pt x="952493" y="0"/>
                  </a:lnTo>
                  <a:lnTo>
                    <a:pt x="7040042" y="0"/>
                  </a:lnTo>
                  <a:lnTo>
                    <a:pt x="7087577" y="1165"/>
                  </a:lnTo>
                  <a:lnTo>
                    <a:pt x="7134513" y="4626"/>
                  </a:lnTo>
                  <a:lnTo>
                    <a:pt x="7180791" y="10327"/>
                  </a:lnTo>
                  <a:lnTo>
                    <a:pt x="7226357" y="18214"/>
                  </a:lnTo>
                  <a:lnTo>
                    <a:pt x="7271156" y="28232"/>
                  </a:lnTo>
                  <a:lnTo>
                    <a:pt x="7315133" y="40327"/>
                  </a:lnTo>
                  <a:lnTo>
                    <a:pt x="7358234" y="54444"/>
                  </a:lnTo>
                  <a:lnTo>
                    <a:pt x="7400404" y="70529"/>
                  </a:lnTo>
                  <a:lnTo>
                    <a:pt x="7441588" y="88527"/>
                  </a:lnTo>
                  <a:lnTo>
                    <a:pt x="7481733" y="108383"/>
                  </a:lnTo>
                  <a:lnTo>
                    <a:pt x="7520783" y="130043"/>
                  </a:lnTo>
                  <a:lnTo>
                    <a:pt x="7558685" y="153452"/>
                  </a:lnTo>
                  <a:lnTo>
                    <a:pt x="7595382" y="178556"/>
                  </a:lnTo>
                  <a:lnTo>
                    <a:pt x="7630822" y="205301"/>
                  </a:lnTo>
                  <a:lnTo>
                    <a:pt x="7664948" y="233631"/>
                  </a:lnTo>
                  <a:lnTo>
                    <a:pt x="7697708" y="263491"/>
                  </a:lnTo>
                  <a:lnTo>
                    <a:pt x="7729045" y="294829"/>
                  </a:lnTo>
                  <a:lnTo>
                    <a:pt x="7758906" y="327588"/>
                  </a:lnTo>
                  <a:lnTo>
                    <a:pt x="7787236" y="361715"/>
                  </a:lnTo>
                  <a:lnTo>
                    <a:pt x="7813980" y="397154"/>
                  </a:lnTo>
                  <a:lnTo>
                    <a:pt x="7839084" y="433852"/>
                  </a:lnTo>
                  <a:lnTo>
                    <a:pt x="7862494" y="471753"/>
                  </a:lnTo>
                  <a:lnTo>
                    <a:pt x="7884154" y="510803"/>
                  </a:lnTo>
                  <a:lnTo>
                    <a:pt x="7904010" y="550948"/>
                  </a:lnTo>
                  <a:lnTo>
                    <a:pt x="7922008" y="592133"/>
                  </a:lnTo>
                  <a:lnTo>
                    <a:pt x="7938092" y="634303"/>
                  </a:lnTo>
                  <a:lnTo>
                    <a:pt x="7952209" y="677404"/>
                  </a:lnTo>
                  <a:lnTo>
                    <a:pt x="7964304" y="721381"/>
                  </a:lnTo>
                  <a:lnTo>
                    <a:pt x="7974323" y="766179"/>
                  </a:lnTo>
                  <a:lnTo>
                    <a:pt x="7982210" y="811745"/>
                  </a:lnTo>
                  <a:lnTo>
                    <a:pt x="7987911" y="858024"/>
                  </a:lnTo>
                  <a:lnTo>
                    <a:pt x="7991371" y="904960"/>
                  </a:lnTo>
                  <a:lnTo>
                    <a:pt x="7992537" y="952499"/>
                  </a:lnTo>
                  <a:lnTo>
                    <a:pt x="7992537" y="1467246"/>
                  </a:lnTo>
                  <a:lnTo>
                    <a:pt x="7991371" y="1514785"/>
                  </a:lnTo>
                  <a:lnTo>
                    <a:pt x="7987911" y="1561721"/>
                  </a:lnTo>
                  <a:lnTo>
                    <a:pt x="7982210" y="1608000"/>
                  </a:lnTo>
                  <a:lnTo>
                    <a:pt x="7974323" y="1653566"/>
                  </a:lnTo>
                  <a:lnTo>
                    <a:pt x="7964304" y="1698364"/>
                  </a:lnTo>
                  <a:lnTo>
                    <a:pt x="7952209" y="1742341"/>
                  </a:lnTo>
                  <a:lnTo>
                    <a:pt x="7938092" y="1785442"/>
                  </a:lnTo>
                  <a:lnTo>
                    <a:pt x="7922008" y="1827612"/>
                  </a:lnTo>
                  <a:lnTo>
                    <a:pt x="7904010" y="1868797"/>
                  </a:lnTo>
                  <a:lnTo>
                    <a:pt x="7884154" y="1908942"/>
                  </a:lnTo>
                  <a:lnTo>
                    <a:pt x="7862494" y="1947992"/>
                  </a:lnTo>
                  <a:lnTo>
                    <a:pt x="7839084" y="1985893"/>
                  </a:lnTo>
                  <a:lnTo>
                    <a:pt x="7813980" y="2022591"/>
                  </a:lnTo>
                  <a:lnTo>
                    <a:pt x="7787236" y="2058030"/>
                  </a:lnTo>
                  <a:lnTo>
                    <a:pt x="7758906" y="2092157"/>
                  </a:lnTo>
                  <a:lnTo>
                    <a:pt x="7729045" y="2124916"/>
                  </a:lnTo>
                  <a:lnTo>
                    <a:pt x="7697708" y="2156254"/>
                  </a:lnTo>
                  <a:lnTo>
                    <a:pt x="7664948" y="2186114"/>
                  </a:lnTo>
                  <a:lnTo>
                    <a:pt x="7630822" y="2214444"/>
                  </a:lnTo>
                  <a:lnTo>
                    <a:pt x="7595382" y="2241189"/>
                  </a:lnTo>
                  <a:lnTo>
                    <a:pt x="7558685" y="2266293"/>
                  </a:lnTo>
                  <a:lnTo>
                    <a:pt x="7520783" y="2289702"/>
                  </a:lnTo>
                  <a:lnTo>
                    <a:pt x="7481733" y="2311362"/>
                  </a:lnTo>
                  <a:lnTo>
                    <a:pt x="7441588" y="2331218"/>
                  </a:lnTo>
                  <a:lnTo>
                    <a:pt x="7400404" y="2349216"/>
                  </a:lnTo>
                  <a:lnTo>
                    <a:pt x="7358234" y="2365301"/>
                  </a:lnTo>
                  <a:lnTo>
                    <a:pt x="7315133" y="2379418"/>
                  </a:lnTo>
                  <a:lnTo>
                    <a:pt x="7271156" y="2391513"/>
                  </a:lnTo>
                  <a:lnTo>
                    <a:pt x="7226357" y="2401531"/>
                  </a:lnTo>
                  <a:lnTo>
                    <a:pt x="7180791" y="2409418"/>
                  </a:lnTo>
                  <a:lnTo>
                    <a:pt x="7134513" y="2415119"/>
                  </a:lnTo>
                  <a:lnTo>
                    <a:pt x="7087577" y="2418580"/>
                  </a:lnTo>
                  <a:lnTo>
                    <a:pt x="7040470" y="2419735"/>
                  </a:lnTo>
                  <a:close/>
                </a:path>
              </a:pathLst>
            </a:custGeom>
            <a:solidFill>
              <a:srgbClr val="25120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7635" y="6153378"/>
              <a:ext cx="1952624" cy="195260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22119" y="6075334"/>
              <a:ext cx="1924050" cy="1924050"/>
            </a:xfrm>
            <a:custGeom>
              <a:avLst/>
              <a:gdLst/>
              <a:ahLst/>
              <a:cxnLst/>
              <a:rect l="l" t="t" r="r" b="b"/>
              <a:pathLst>
                <a:path w="1924050" h="1924050">
                  <a:moveTo>
                    <a:pt x="962717" y="1923446"/>
                  </a:moveTo>
                  <a:lnTo>
                    <a:pt x="960728" y="1923446"/>
                  </a:lnTo>
                  <a:lnTo>
                    <a:pt x="913723" y="1922293"/>
                  </a:lnTo>
                  <a:lnTo>
                    <a:pt x="866333" y="1918799"/>
                  </a:lnTo>
                  <a:lnTo>
                    <a:pt x="819606" y="1913042"/>
                  </a:lnTo>
                  <a:lnTo>
                    <a:pt x="773600" y="1905079"/>
                  </a:lnTo>
                  <a:lnTo>
                    <a:pt x="728367" y="1894963"/>
                  </a:lnTo>
                  <a:lnTo>
                    <a:pt x="683965" y="1882751"/>
                  </a:lnTo>
                  <a:lnTo>
                    <a:pt x="640447" y="1868497"/>
                  </a:lnTo>
                  <a:lnTo>
                    <a:pt x="597868" y="1852256"/>
                  </a:lnTo>
                  <a:lnTo>
                    <a:pt x="556285" y="1834083"/>
                  </a:lnTo>
                  <a:lnTo>
                    <a:pt x="515751" y="1814034"/>
                  </a:lnTo>
                  <a:lnTo>
                    <a:pt x="476323" y="1792164"/>
                  </a:lnTo>
                  <a:lnTo>
                    <a:pt x="438055" y="1768527"/>
                  </a:lnTo>
                  <a:lnTo>
                    <a:pt x="401002" y="1743179"/>
                  </a:lnTo>
                  <a:lnTo>
                    <a:pt x="365219" y="1716175"/>
                  </a:lnTo>
                  <a:lnTo>
                    <a:pt x="330762" y="1687570"/>
                  </a:lnTo>
                  <a:lnTo>
                    <a:pt x="297685" y="1657420"/>
                  </a:lnTo>
                  <a:lnTo>
                    <a:pt x="266044" y="1625778"/>
                  </a:lnTo>
                  <a:lnTo>
                    <a:pt x="235894" y="1592701"/>
                  </a:lnTo>
                  <a:lnTo>
                    <a:pt x="207290" y="1558243"/>
                  </a:lnTo>
                  <a:lnTo>
                    <a:pt x="180287" y="1522460"/>
                  </a:lnTo>
                  <a:lnTo>
                    <a:pt x="154939" y="1485407"/>
                  </a:lnTo>
                  <a:lnTo>
                    <a:pt x="131303" y="1447138"/>
                  </a:lnTo>
                  <a:lnTo>
                    <a:pt x="109433" y="1407709"/>
                  </a:lnTo>
                  <a:lnTo>
                    <a:pt x="89385" y="1367175"/>
                  </a:lnTo>
                  <a:lnTo>
                    <a:pt x="71212" y="1325591"/>
                  </a:lnTo>
                  <a:lnTo>
                    <a:pt x="54972" y="1283013"/>
                  </a:lnTo>
                  <a:lnTo>
                    <a:pt x="40718" y="1239494"/>
                  </a:lnTo>
                  <a:lnTo>
                    <a:pt x="28506" y="1195091"/>
                  </a:lnTo>
                  <a:lnTo>
                    <a:pt x="18390" y="1149858"/>
                  </a:lnTo>
                  <a:lnTo>
                    <a:pt x="10427" y="1103851"/>
                  </a:lnTo>
                  <a:lnTo>
                    <a:pt x="4671" y="1057125"/>
                  </a:lnTo>
                  <a:lnTo>
                    <a:pt x="1176" y="1009735"/>
                  </a:lnTo>
                  <a:lnTo>
                    <a:pt x="0" y="961735"/>
                  </a:lnTo>
                  <a:lnTo>
                    <a:pt x="1176" y="913735"/>
                  </a:lnTo>
                  <a:lnTo>
                    <a:pt x="4671" y="866345"/>
                  </a:lnTo>
                  <a:lnTo>
                    <a:pt x="10427" y="819618"/>
                  </a:lnTo>
                  <a:lnTo>
                    <a:pt x="18390" y="773611"/>
                  </a:lnTo>
                  <a:lnTo>
                    <a:pt x="28506" y="728379"/>
                  </a:lnTo>
                  <a:lnTo>
                    <a:pt x="40718" y="683976"/>
                  </a:lnTo>
                  <a:lnTo>
                    <a:pt x="54972" y="640457"/>
                  </a:lnTo>
                  <a:lnTo>
                    <a:pt x="71212" y="597878"/>
                  </a:lnTo>
                  <a:lnTo>
                    <a:pt x="89385" y="556295"/>
                  </a:lnTo>
                  <a:lnTo>
                    <a:pt x="109433" y="515761"/>
                  </a:lnTo>
                  <a:lnTo>
                    <a:pt x="131303" y="476332"/>
                  </a:lnTo>
                  <a:lnTo>
                    <a:pt x="154939" y="438063"/>
                  </a:lnTo>
                  <a:lnTo>
                    <a:pt x="180287" y="401010"/>
                  </a:lnTo>
                  <a:lnTo>
                    <a:pt x="207290" y="365226"/>
                  </a:lnTo>
                  <a:lnTo>
                    <a:pt x="235894" y="330769"/>
                  </a:lnTo>
                  <a:lnTo>
                    <a:pt x="266044" y="297692"/>
                  </a:lnTo>
                  <a:lnTo>
                    <a:pt x="297685" y="266050"/>
                  </a:lnTo>
                  <a:lnTo>
                    <a:pt x="330762" y="235899"/>
                  </a:lnTo>
                  <a:lnTo>
                    <a:pt x="365219" y="207294"/>
                  </a:lnTo>
                  <a:lnTo>
                    <a:pt x="401002" y="180291"/>
                  </a:lnTo>
                  <a:lnTo>
                    <a:pt x="438055" y="154943"/>
                  </a:lnTo>
                  <a:lnTo>
                    <a:pt x="476323" y="131306"/>
                  </a:lnTo>
                  <a:lnTo>
                    <a:pt x="515751" y="109436"/>
                  </a:lnTo>
                  <a:lnTo>
                    <a:pt x="556285" y="89387"/>
                  </a:lnTo>
                  <a:lnTo>
                    <a:pt x="597868" y="71214"/>
                  </a:lnTo>
                  <a:lnTo>
                    <a:pt x="640447" y="54973"/>
                  </a:lnTo>
                  <a:lnTo>
                    <a:pt x="683965" y="40719"/>
                  </a:lnTo>
                  <a:lnTo>
                    <a:pt x="728367" y="28506"/>
                  </a:lnTo>
                  <a:lnTo>
                    <a:pt x="773600" y="18391"/>
                  </a:lnTo>
                  <a:lnTo>
                    <a:pt x="819606" y="10427"/>
                  </a:lnTo>
                  <a:lnTo>
                    <a:pt x="866333" y="4671"/>
                  </a:lnTo>
                  <a:lnTo>
                    <a:pt x="913723" y="1176"/>
                  </a:lnTo>
                  <a:lnTo>
                    <a:pt x="961717" y="0"/>
                  </a:lnTo>
                  <a:lnTo>
                    <a:pt x="1009723" y="1176"/>
                  </a:lnTo>
                  <a:lnTo>
                    <a:pt x="1057113" y="4671"/>
                  </a:lnTo>
                  <a:lnTo>
                    <a:pt x="1103840" y="10427"/>
                  </a:lnTo>
                  <a:lnTo>
                    <a:pt x="1149847" y="18391"/>
                  </a:lnTo>
                  <a:lnTo>
                    <a:pt x="1195079" y="28506"/>
                  </a:lnTo>
                  <a:lnTo>
                    <a:pt x="1239482" y="40719"/>
                  </a:lnTo>
                  <a:lnTo>
                    <a:pt x="1283000" y="54973"/>
                  </a:lnTo>
                  <a:lnTo>
                    <a:pt x="1325579" y="71214"/>
                  </a:lnTo>
                  <a:lnTo>
                    <a:pt x="1367162" y="89387"/>
                  </a:lnTo>
                  <a:lnTo>
                    <a:pt x="1407696" y="109436"/>
                  </a:lnTo>
                  <a:lnTo>
                    <a:pt x="1447124" y="131306"/>
                  </a:lnTo>
                  <a:lnTo>
                    <a:pt x="1485392" y="154943"/>
                  </a:lnTo>
                  <a:lnTo>
                    <a:pt x="1522445" y="180291"/>
                  </a:lnTo>
                  <a:lnTo>
                    <a:pt x="1558228" y="207294"/>
                  </a:lnTo>
                  <a:lnTo>
                    <a:pt x="1592685" y="235899"/>
                  </a:lnTo>
                  <a:lnTo>
                    <a:pt x="1625761" y="266050"/>
                  </a:lnTo>
                  <a:lnTo>
                    <a:pt x="1657402" y="297692"/>
                  </a:lnTo>
                  <a:lnTo>
                    <a:pt x="1687552" y="330769"/>
                  </a:lnTo>
                  <a:lnTo>
                    <a:pt x="1716157" y="365226"/>
                  </a:lnTo>
                  <a:lnTo>
                    <a:pt x="1743160" y="401010"/>
                  </a:lnTo>
                  <a:lnTo>
                    <a:pt x="1768507" y="438063"/>
                  </a:lnTo>
                  <a:lnTo>
                    <a:pt x="1792143" y="476332"/>
                  </a:lnTo>
                  <a:lnTo>
                    <a:pt x="1814013" y="515761"/>
                  </a:lnTo>
                  <a:lnTo>
                    <a:pt x="1834061" y="556295"/>
                  </a:lnTo>
                  <a:lnTo>
                    <a:pt x="1852234" y="597878"/>
                  </a:lnTo>
                  <a:lnTo>
                    <a:pt x="1868474" y="640457"/>
                  </a:lnTo>
                  <a:lnTo>
                    <a:pt x="1882728" y="683976"/>
                  </a:lnTo>
                  <a:lnTo>
                    <a:pt x="1894940" y="728379"/>
                  </a:lnTo>
                  <a:lnTo>
                    <a:pt x="1905055" y="773611"/>
                  </a:lnTo>
                  <a:lnTo>
                    <a:pt x="1913019" y="819618"/>
                  </a:lnTo>
                  <a:lnTo>
                    <a:pt x="1918775" y="866345"/>
                  </a:lnTo>
                  <a:lnTo>
                    <a:pt x="1922269" y="913735"/>
                  </a:lnTo>
                  <a:lnTo>
                    <a:pt x="1923446" y="961734"/>
                  </a:lnTo>
                  <a:lnTo>
                    <a:pt x="1922269" y="1009735"/>
                  </a:lnTo>
                  <a:lnTo>
                    <a:pt x="1918775" y="1057125"/>
                  </a:lnTo>
                  <a:lnTo>
                    <a:pt x="1913019" y="1103851"/>
                  </a:lnTo>
                  <a:lnTo>
                    <a:pt x="1905055" y="1149858"/>
                  </a:lnTo>
                  <a:lnTo>
                    <a:pt x="1894940" y="1195091"/>
                  </a:lnTo>
                  <a:lnTo>
                    <a:pt x="1882728" y="1239494"/>
                  </a:lnTo>
                  <a:lnTo>
                    <a:pt x="1868474" y="1283013"/>
                  </a:lnTo>
                  <a:lnTo>
                    <a:pt x="1852234" y="1325591"/>
                  </a:lnTo>
                  <a:lnTo>
                    <a:pt x="1834061" y="1367175"/>
                  </a:lnTo>
                  <a:lnTo>
                    <a:pt x="1814013" y="1407709"/>
                  </a:lnTo>
                  <a:lnTo>
                    <a:pt x="1792143" y="1447138"/>
                  </a:lnTo>
                  <a:lnTo>
                    <a:pt x="1768507" y="1485407"/>
                  </a:lnTo>
                  <a:lnTo>
                    <a:pt x="1743160" y="1522460"/>
                  </a:lnTo>
                  <a:lnTo>
                    <a:pt x="1716157" y="1558243"/>
                  </a:lnTo>
                  <a:lnTo>
                    <a:pt x="1687552" y="1592701"/>
                  </a:lnTo>
                  <a:lnTo>
                    <a:pt x="1657402" y="1625778"/>
                  </a:lnTo>
                  <a:lnTo>
                    <a:pt x="1625761" y="1657420"/>
                  </a:lnTo>
                  <a:lnTo>
                    <a:pt x="1592685" y="1687570"/>
                  </a:lnTo>
                  <a:lnTo>
                    <a:pt x="1558228" y="1716175"/>
                  </a:lnTo>
                  <a:lnTo>
                    <a:pt x="1522445" y="1743179"/>
                  </a:lnTo>
                  <a:lnTo>
                    <a:pt x="1485392" y="1768527"/>
                  </a:lnTo>
                  <a:lnTo>
                    <a:pt x="1447124" y="1792164"/>
                  </a:lnTo>
                  <a:lnTo>
                    <a:pt x="1407696" y="1814034"/>
                  </a:lnTo>
                  <a:lnTo>
                    <a:pt x="1367162" y="1834083"/>
                  </a:lnTo>
                  <a:lnTo>
                    <a:pt x="1325579" y="1852256"/>
                  </a:lnTo>
                  <a:lnTo>
                    <a:pt x="1283000" y="1868497"/>
                  </a:lnTo>
                  <a:lnTo>
                    <a:pt x="1239482" y="1882751"/>
                  </a:lnTo>
                  <a:lnTo>
                    <a:pt x="1195079" y="1894963"/>
                  </a:lnTo>
                  <a:lnTo>
                    <a:pt x="1149847" y="1905079"/>
                  </a:lnTo>
                  <a:lnTo>
                    <a:pt x="1103840" y="1913042"/>
                  </a:lnTo>
                  <a:lnTo>
                    <a:pt x="1057113" y="1918799"/>
                  </a:lnTo>
                  <a:lnTo>
                    <a:pt x="1009723" y="1922293"/>
                  </a:lnTo>
                  <a:lnTo>
                    <a:pt x="962717" y="19234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238616" y="3215335"/>
            <a:ext cx="7992745" cy="2419985"/>
            <a:chOff x="238616" y="3215335"/>
            <a:chExt cx="7992745" cy="2419985"/>
          </a:xfrm>
        </p:grpSpPr>
        <p:sp>
          <p:nvSpPr>
            <p:cNvPr id="8" name="object 8" descr=""/>
            <p:cNvSpPr/>
            <p:nvPr/>
          </p:nvSpPr>
          <p:spPr>
            <a:xfrm>
              <a:off x="238616" y="3215335"/>
              <a:ext cx="7992745" cy="2419985"/>
            </a:xfrm>
            <a:custGeom>
              <a:avLst/>
              <a:gdLst/>
              <a:ahLst/>
              <a:cxnLst/>
              <a:rect l="l" t="t" r="r" b="b"/>
              <a:pathLst>
                <a:path w="7992745" h="2419985">
                  <a:moveTo>
                    <a:pt x="7040472" y="2419735"/>
                  </a:moveTo>
                  <a:lnTo>
                    <a:pt x="952063" y="2419735"/>
                  </a:lnTo>
                  <a:lnTo>
                    <a:pt x="904959" y="2418580"/>
                  </a:lnTo>
                  <a:lnTo>
                    <a:pt x="858023" y="2415119"/>
                  </a:lnTo>
                  <a:lnTo>
                    <a:pt x="811745" y="2409418"/>
                  </a:lnTo>
                  <a:lnTo>
                    <a:pt x="766179" y="2401531"/>
                  </a:lnTo>
                  <a:lnTo>
                    <a:pt x="721381" y="2391513"/>
                  </a:lnTo>
                  <a:lnTo>
                    <a:pt x="677404" y="2379418"/>
                  </a:lnTo>
                  <a:lnTo>
                    <a:pt x="634303" y="2365301"/>
                  </a:lnTo>
                  <a:lnTo>
                    <a:pt x="592133" y="2349216"/>
                  </a:lnTo>
                  <a:lnTo>
                    <a:pt x="550949" y="2331218"/>
                  </a:lnTo>
                  <a:lnTo>
                    <a:pt x="510804" y="2311362"/>
                  </a:lnTo>
                  <a:lnTo>
                    <a:pt x="471754" y="2289702"/>
                  </a:lnTo>
                  <a:lnTo>
                    <a:pt x="433852" y="2266293"/>
                  </a:lnTo>
                  <a:lnTo>
                    <a:pt x="397155" y="2241189"/>
                  </a:lnTo>
                  <a:lnTo>
                    <a:pt x="361715" y="2214444"/>
                  </a:lnTo>
                  <a:lnTo>
                    <a:pt x="327589" y="2186115"/>
                  </a:lnTo>
                  <a:lnTo>
                    <a:pt x="294830" y="2156254"/>
                  </a:lnTo>
                  <a:lnTo>
                    <a:pt x="263492" y="2124916"/>
                  </a:lnTo>
                  <a:lnTo>
                    <a:pt x="233631" y="2092157"/>
                  </a:lnTo>
                  <a:lnTo>
                    <a:pt x="205301" y="2058030"/>
                  </a:lnTo>
                  <a:lnTo>
                    <a:pt x="178557" y="2022591"/>
                  </a:lnTo>
                  <a:lnTo>
                    <a:pt x="153453" y="1985893"/>
                  </a:lnTo>
                  <a:lnTo>
                    <a:pt x="130043" y="1947992"/>
                  </a:lnTo>
                  <a:lnTo>
                    <a:pt x="108383" y="1908942"/>
                  </a:lnTo>
                  <a:lnTo>
                    <a:pt x="88527" y="1868797"/>
                  </a:lnTo>
                  <a:lnTo>
                    <a:pt x="70529" y="1827612"/>
                  </a:lnTo>
                  <a:lnTo>
                    <a:pt x="54444" y="1785442"/>
                  </a:lnTo>
                  <a:lnTo>
                    <a:pt x="40327" y="1742341"/>
                  </a:lnTo>
                  <a:lnTo>
                    <a:pt x="28232" y="1698364"/>
                  </a:lnTo>
                  <a:lnTo>
                    <a:pt x="18214" y="1653566"/>
                  </a:lnTo>
                  <a:lnTo>
                    <a:pt x="10327" y="1608000"/>
                  </a:lnTo>
                  <a:lnTo>
                    <a:pt x="4626" y="1561722"/>
                  </a:lnTo>
                  <a:lnTo>
                    <a:pt x="1165" y="1514785"/>
                  </a:lnTo>
                  <a:lnTo>
                    <a:pt x="0" y="1467246"/>
                  </a:lnTo>
                  <a:lnTo>
                    <a:pt x="0" y="952499"/>
                  </a:lnTo>
                  <a:lnTo>
                    <a:pt x="1165" y="904960"/>
                  </a:lnTo>
                  <a:lnTo>
                    <a:pt x="4626" y="858024"/>
                  </a:lnTo>
                  <a:lnTo>
                    <a:pt x="10327" y="811745"/>
                  </a:lnTo>
                  <a:lnTo>
                    <a:pt x="18214" y="766179"/>
                  </a:lnTo>
                  <a:lnTo>
                    <a:pt x="28232" y="721381"/>
                  </a:lnTo>
                  <a:lnTo>
                    <a:pt x="40327" y="677404"/>
                  </a:lnTo>
                  <a:lnTo>
                    <a:pt x="54444" y="634303"/>
                  </a:lnTo>
                  <a:lnTo>
                    <a:pt x="70529" y="592133"/>
                  </a:lnTo>
                  <a:lnTo>
                    <a:pt x="88527" y="550948"/>
                  </a:lnTo>
                  <a:lnTo>
                    <a:pt x="108383" y="510803"/>
                  </a:lnTo>
                  <a:lnTo>
                    <a:pt x="130043" y="471753"/>
                  </a:lnTo>
                  <a:lnTo>
                    <a:pt x="153453" y="433852"/>
                  </a:lnTo>
                  <a:lnTo>
                    <a:pt x="178557" y="397154"/>
                  </a:lnTo>
                  <a:lnTo>
                    <a:pt x="205301" y="361715"/>
                  </a:lnTo>
                  <a:lnTo>
                    <a:pt x="233631" y="327588"/>
                  </a:lnTo>
                  <a:lnTo>
                    <a:pt x="263492" y="294829"/>
                  </a:lnTo>
                  <a:lnTo>
                    <a:pt x="294830" y="263492"/>
                  </a:lnTo>
                  <a:lnTo>
                    <a:pt x="327589" y="233631"/>
                  </a:lnTo>
                  <a:lnTo>
                    <a:pt x="361715" y="205301"/>
                  </a:lnTo>
                  <a:lnTo>
                    <a:pt x="397155" y="178556"/>
                  </a:lnTo>
                  <a:lnTo>
                    <a:pt x="433852" y="153452"/>
                  </a:lnTo>
                  <a:lnTo>
                    <a:pt x="471754" y="130043"/>
                  </a:lnTo>
                  <a:lnTo>
                    <a:pt x="510804" y="108383"/>
                  </a:lnTo>
                  <a:lnTo>
                    <a:pt x="550949" y="88527"/>
                  </a:lnTo>
                  <a:lnTo>
                    <a:pt x="592133" y="70529"/>
                  </a:lnTo>
                  <a:lnTo>
                    <a:pt x="634303" y="54444"/>
                  </a:lnTo>
                  <a:lnTo>
                    <a:pt x="677404" y="40327"/>
                  </a:lnTo>
                  <a:lnTo>
                    <a:pt x="721381" y="28232"/>
                  </a:lnTo>
                  <a:lnTo>
                    <a:pt x="766179" y="18214"/>
                  </a:lnTo>
                  <a:lnTo>
                    <a:pt x="811745" y="10327"/>
                  </a:lnTo>
                  <a:lnTo>
                    <a:pt x="858023" y="4626"/>
                  </a:lnTo>
                  <a:lnTo>
                    <a:pt x="904959" y="1165"/>
                  </a:lnTo>
                  <a:lnTo>
                    <a:pt x="952495" y="0"/>
                  </a:lnTo>
                  <a:lnTo>
                    <a:pt x="7040040" y="0"/>
                  </a:lnTo>
                  <a:lnTo>
                    <a:pt x="7087577" y="1165"/>
                  </a:lnTo>
                  <a:lnTo>
                    <a:pt x="7134513" y="4626"/>
                  </a:lnTo>
                  <a:lnTo>
                    <a:pt x="7180791" y="10327"/>
                  </a:lnTo>
                  <a:lnTo>
                    <a:pt x="7226357" y="18214"/>
                  </a:lnTo>
                  <a:lnTo>
                    <a:pt x="7271156" y="28232"/>
                  </a:lnTo>
                  <a:lnTo>
                    <a:pt x="7315133" y="40327"/>
                  </a:lnTo>
                  <a:lnTo>
                    <a:pt x="7358234" y="54444"/>
                  </a:lnTo>
                  <a:lnTo>
                    <a:pt x="7400404" y="70529"/>
                  </a:lnTo>
                  <a:lnTo>
                    <a:pt x="7441588" y="88527"/>
                  </a:lnTo>
                  <a:lnTo>
                    <a:pt x="7481733" y="108383"/>
                  </a:lnTo>
                  <a:lnTo>
                    <a:pt x="7520783" y="130043"/>
                  </a:lnTo>
                  <a:lnTo>
                    <a:pt x="7558685" y="153452"/>
                  </a:lnTo>
                  <a:lnTo>
                    <a:pt x="7595382" y="178556"/>
                  </a:lnTo>
                  <a:lnTo>
                    <a:pt x="7630822" y="205301"/>
                  </a:lnTo>
                  <a:lnTo>
                    <a:pt x="7664948" y="233631"/>
                  </a:lnTo>
                  <a:lnTo>
                    <a:pt x="7697708" y="263492"/>
                  </a:lnTo>
                  <a:lnTo>
                    <a:pt x="7729045" y="294829"/>
                  </a:lnTo>
                  <a:lnTo>
                    <a:pt x="7758906" y="327588"/>
                  </a:lnTo>
                  <a:lnTo>
                    <a:pt x="7787236" y="361715"/>
                  </a:lnTo>
                  <a:lnTo>
                    <a:pt x="7813980" y="397154"/>
                  </a:lnTo>
                  <a:lnTo>
                    <a:pt x="7839084" y="433852"/>
                  </a:lnTo>
                  <a:lnTo>
                    <a:pt x="7862494" y="471753"/>
                  </a:lnTo>
                  <a:lnTo>
                    <a:pt x="7884154" y="510803"/>
                  </a:lnTo>
                  <a:lnTo>
                    <a:pt x="7904010" y="550948"/>
                  </a:lnTo>
                  <a:lnTo>
                    <a:pt x="7922008" y="592133"/>
                  </a:lnTo>
                  <a:lnTo>
                    <a:pt x="7938092" y="634303"/>
                  </a:lnTo>
                  <a:lnTo>
                    <a:pt x="7952209" y="677404"/>
                  </a:lnTo>
                  <a:lnTo>
                    <a:pt x="7964304" y="721381"/>
                  </a:lnTo>
                  <a:lnTo>
                    <a:pt x="7974323" y="766179"/>
                  </a:lnTo>
                  <a:lnTo>
                    <a:pt x="7982210" y="811745"/>
                  </a:lnTo>
                  <a:lnTo>
                    <a:pt x="7987911" y="858024"/>
                  </a:lnTo>
                  <a:lnTo>
                    <a:pt x="7991371" y="904960"/>
                  </a:lnTo>
                  <a:lnTo>
                    <a:pt x="7992537" y="952499"/>
                  </a:lnTo>
                  <a:lnTo>
                    <a:pt x="7992537" y="1467246"/>
                  </a:lnTo>
                  <a:lnTo>
                    <a:pt x="7991371" y="1514785"/>
                  </a:lnTo>
                  <a:lnTo>
                    <a:pt x="7987911" y="1561722"/>
                  </a:lnTo>
                  <a:lnTo>
                    <a:pt x="7982210" y="1608000"/>
                  </a:lnTo>
                  <a:lnTo>
                    <a:pt x="7974323" y="1653566"/>
                  </a:lnTo>
                  <a:lnTo>
                    <a:pt x="7964304" y="1698364"/>
                  </a:lnTo>
                  <a:lnTo>
                    <a:pt x="7952209" y="1742341"/>
                  </a:lnTo>
                  <a:lnTo>
                    <a:pt x="7938092" y="1785442"/>
                  </a:lnTo>
                  <a:lnTo>
                    <a:pt x="7922008" y="1827612"/>
                  </a:lnTo>
                  <a:lnTo>
                    <a:pt x="7904010" y="1868797"/>
                  </a:lnTo>
                  <a:lnTo>
                    <a:pt x="7884154" y="1908942"/>
                  </a:lnTo>
                  <a:lnTo>
                    <a:pt x="7862494" y="1947992"/>
                  </a:lnTo>
                  <a:lnTo>
                    <a:pt x="7839084" y="1985893"/>
                  </a:lnTo>
                  <a:lnTo>
                    <a:pt x="7813980" y="2022591"/>
                  </a:lnTo>
                  <a:lnTo>
                    <a:pt x="7787236" y="2058030"/>
                  </a:lnTo>
                  <a:lnTo>
                    <a:pt x="7758906" y="2092157"/>
                  </a:lnTo>
                  <a:lnTo>
                    <a:pt x="7729045" y="2124916"/>
                  </a:lnTo>
                  <a:lnTo>
                    <a:pt x="7697708" y="2156254"/>
                  </a:lnTo>
                  <a:lnTo>
                    <a:pt x="7664948" y="2186115"/>
                  </a:lnTo>
                  <a:lnTo>
                    <a:pt x="7630822" y="2214444"/>
                  </a:lnTo>
                  <a:lnTo>
                    <a:pt x="7595382" y="2241189"/>
                  </a:lnTo>
                  <a:lnTo>
                    <a:pt x="7558685" y="2266293"/>
                  </a:lnTo>
                  <a:lnTo>
                    <a:pt x="7520783" y="2289702"/>
                  </a:lnTo>
                  <a:lnTo>
                    <a:pt x="7481733" y="2311362"/>
                  </a:lnTo>
                  <a:lnTo>
                    <a:pt x="7441588" y="2331218"/>
                  </a:lnTo>
                  <a:lnTo>
                    <a:pt x="7400404" y="2349216"/>
                  </a:lnTo>
                  <a:lnTo>
                    <a:pt x="7358234" y="2365301"/>
                  </a:lnTo>
                  <a:lnTo>
                    <a:pt x="7315133" y="2379418"/>
                  </a:lnTo>
                  <a:lnTo>
                    <a:pt x="7271156" y="2391513"/>
                  </a:lnTo>
                  <a:lnTo>
                    <a:pt x="7226357" y="2401531"/>
                  </a:lnTo>
                  <a:lnTo>
                    <a:pt x="7180791" y="2409418"/>
                  </a:lnTo>
                  <a:lnTo>
                    <a:pt x="7134513" y="2415119"/>
                  </a:lnTo>
                  <a:lnTo>
                    <a:pt x="7087577" y="2418580"/>
                  </a:lnTo>
                  <a:lnTo>
                    <a:pt x="7040472" y="2419735"/>
                  </a:lnTo>
                  <a:close/>
                </a:path>
              </a:pathLst>
            </a:custGeom>
            <a:solidFill>
              <a:srgbClr val="25120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7635" y="3512652"/>
              <a:ext cx="1952624" cy="1952609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522119" y="3434638"/>
              <a:ext cx="1924050" cy="1924050"/>
            </a:xfrm>
            <a:custGeom>
              <a:avLst/>
              <a:gdLst/>
              <a:ahLst/>
              <a:cxnLst/>
              <a:rect l="l" t="t" r="r" b="b"/>
              <a:pathLst>
                <a:path w="1924050" h="1924050">
                  <a:moveTo>
                    <a:pt x="961723" y="1923440"/>
                  </a:moveTo>
                  <a:lnTo>
                    <a:pt x="913723" y="1922263"/>
                  </a:lnTo>
                  <a:lnTo>
                    <a:pt x="866333" y="1918769"/>
                  </a:lnTo>
                  <a:lnTo>
                    <a:pt x="819606" y="1913012"/>
                  </a:lnTo>
                  <a:lnTo>
                    <a:pt x="773600" y="1905048"/>
                  </a:lnTo>
                  <a:lnTo>
                    <a:pt x="728367" y="1894933"/>
                  </a:lnTo>
                  <a:lnTo>
                    <a:pt x="683965" y="1882720"/>
                  </a:lnTo>
                  <a:lnTo>
                    <a:pt x="640447" y="1868466"/>
                  </a:lnTo>
                  <a:lnTo>
                    <a:pt x="597868" y="1852225"/>
                  </a:lnTo>
                  <a:lnTo>
                    <a:pt x="556285" y="1834053"/>
                  </a:lnTo>
                  <a:lnTo>
                    <a:pt x="515751" y="1814004"/>
                  </a:lnTo>
                  <a:lnTo>
                    <a:pt x="476323" y="1792133"/>
                  </a:lnTo>
                  <a:lnTo>
                    <a:pt x="438055" y="1768497"/>
                  </a:lnTo>
                  <a:lnTo>
                    <a:pt x="401002" y="1743149"/>
                  </a:lnTo>
                  <a:lnTo>
                    <a:pt x="365219" y="1716145"/>
                  </a:lnTo>
                  <a:lnTo>
                    <a:pt x="330762" y="1687540"/>
                  </a:lnTo>
                  <a:lnTo>
                    <a:pt x="297685" y="1657389"/>
                  </a:lnTo>
                  <a:lnTo>
                    <a:pt x="266044" y="1625748"/>
                  </a:lnTo>
                  <a:lnTo>
                    <a:pt x="235894" y="1592671"/>
                  </a:lnTo>
                  <a:lnTo>
                    <a:pt x="207290" y="1558213"/>
                  </a:lnTo>
                  <a:lnTo>
                    <a:pt x="180287" y="1522430"/>
                  </a:lnTo>
                  <a:lnTo>
                    <a:pt x="154939" y="1485376"/>
                  </a:lnTo>
                  <a:lnTo>
                    <a:pt x="131303" y="1447107"/>
                  </a:lnTo>
                  <a:lnTo>
                    <a:pt x="109433" y="1407679"/>
                  </a:lnTo>
                  <a:lnTo>
                    <a:pt x="89385" y="1367145"/>
                  </a:lnTo>
                  <a:lnTo>
                    <a:pt x="71212" y="1325561"/>
                  </a:lnTo>
                  <a:lnTo>
                    <a:pt x="54972" y="1282982"/>
                  </a:lnTo>
                  <a:lnTo>
                    <a:pt x="40718" y="1239464"/>
                  </a:lnTo>
                  <a:lnTo>
                    <a:pt x="28506" y="1195061"/>
                  </a:lnTo>
                  <a:lnTo>
                    <a:pt x="18390" y="1149828"/>
                  </a:lnTo>
                  <a:lnTo>
                    <a:pt x="10427" y="1103821"/>
                  </a:lnTo>
                  <a:lnTo>
                    <a:pt x="4671" y="1057095"/>
                  </a:lnTo>
                  <a:lnTo>
                    <a:pt x="1176" y="1009704"/>
                  </a:lnTo>
                  <a:lnTo>
                    <a:pt x="0" y="961705"/>
                  </a:lnTo>
                  <a:lnTo>
                    <a:pt x="1176" y="913705"/>
                  </a:lnTo>
                  <a:lnTo>
                    <a:pt x="4671" y="866315"/>
                  </a:lnTo>
                  <a:lnTo>
                    <a:pt x="10427" y="819589"/>
                  </a:lnTo>
                  <a:lnTo>
                    <a:pt x="18390" y="773582"/>
                  </a:lnTo>
                  <a:lnTo>
                    <a:pt x="28506" y="728350"/>
                  </a:lnTo>
                  <a:lnTo>
                    <a:pt x="40718" y="683948"/>
                  </a:lnTo>
                  <a:lnTo>
                    <a:pt x="54972" y="640430"/>
                  </a:lnTo>
                  <a:lnTo>
                    <a:pt x="71212" y="597853"/>
                  </a:lnTo>
                  <a:lnTo>
                    <a:pt x="89385" y="556270"/>
                  </a:lnTo>
                  <a:lnTo>
                    <a:pt x="109433" y="515737"/>
                  </a:lnTo>
                  <a:lnTo>
                    <a:pt x="131303" y="476309"/>
                  </a:lnTo>
                  <a:lnTo>
                    <a:pt x="154939" y="438042"/>
                  </a:lnTo>
                  <a:lnTo>
                    <a:pt x="180287" y="400990"/>
                  </a:lnTo>
                  <a:lnTo>
                    <a:pt x="207290" y="365208"/>
                  </a:lnTo>
                  <a:lnTo>
                    <a:pt x="235894" y="330751"/>
                  </a:lnTo>
                  <a:lnTo>
                    <a:pt x="266044" y="297676"/>
                  </a:lnTo>
                  <a:lnTo>
                    <a:pt x="297685" y="266036"/>
                  </a:lnTo>
                  <a:lnTo>
                    <a:pt x="330762" y="235886"/>
                  </a:lnTo>
                  <a:lnTo>
                    <a:pt x="365219" y="207283"/>
                  </a:lnTo>
                  <a:lnTo>
                    <a:pt x="401002" y="180280"/>
                  </a:lnTo>
                  <a:lnTo>
                    <a:pt x="438055" y="154934"/>
                  </a:lnTo>
                  <a:lnTo>
                    <a:pt x="476323" y="131298"/>
                  </a:lnTo>
                  <a:lnTo>
                    <a:pt x="515751" y="109429"/>
                  </a:lnTo>
                  <a:lnTo>
                    <a:pt x="556285" y="89381"/>
                  </a:lnTo>
                  <a:lnTo>
                    <a:pt x="597868" y="71210"/>
                  </a:lnTo>
                  <a:lnTo>
                    <a:pt x="640447" y="54970"/>
                  </a:lnTo>
                  <a:lnTo>
                    <a:pt x="683965" y="40716"/>
                  </a:lnTo>
                  <a:lnTo>
                    <a:pt x="728367" y="28505"/>
                  </a:lnTo>
                  <a:lnTo>
                    <a:pt x="773600" y="18390"/>
                  </a:lnTo>
                  <a:lnTo>
                    <a:pt x="819606" y="10427"/>
                  </a:lnTo>
                  <a:lnTo>
                    <a:pt x="866333" y="4670"/>
                  </a:lnTo>
                  <a:lnTo>
                    <a:pt x="913723" y="1176"/>
                  </a:lnTo>
                  <a:lnTo>
                    <a:pt x="961720" y="0"/>
                  </a:lnTo>
                  <a:lnTo>
                    <a:pt x="1009723" y="1176"/>
                  </a:lnTo>
                  <a:lnTo>
                    <a:pt x="1057113" y="4670"/>
                  </a:lnTo>
                  <a:lnTo>
                    <a:pt x="1103840" y="10427"/>
                  </a:lnTo>
                  <a:lnTo>
                    <a:pt x="1149847" y="18390"/>
                  </a:lnTo>
                  <a:lnTo>
                    <a:pt x="1195079" y="28505"/>
                  </a:lnTo>
                  <a:lnTo>
                    <a:pt x="1239482" y="40716"/>
                  </a:lnTo>
                  <a:lnTo>
                    <a:pt x="1283000" y="54970"/>
                  </a:lnTo>
                  <a:lnTo>
                    <a:pt x="1325579" y="71210"/>
                  </a:lnTo>
                  <a:lnTo>
                    <a:pt x="1367162" y="89381"/>
                  </a:lnTo>
                  <a:lnTo>
                    <a:pt x="1407696" y="109429"/>
                  </a:lnTo>
                  <a:lnTo>
                    <a:pt x="1447124" y="131298"/>
                  </a:lnTo>
                  <a:lnTo>
                    <a:pt x="1485392" y="154934"/>
                  </a:lnTo>
                  <a:lnTo>
                    <a:pt x="1522445" y="180280"/>
                  </a:lnTo>
                  <a:lnTo>
                    <a:pt x="1558228" y="207283"/>
                  </a:lnTo>
                  <a:lnTo>
                    <a:pt x="1592685" y="235886"/>
                  </a:lnTo>
                  <a:lnTo>
                    <a:pt x="1625761" y="266036"/>
                  </a:lnTo>
                  <a:lnTo>
                    <a:pt x="1657402" y="297676"/>
                  </a:lnTo>
                  <a:lnTo>
                    <a:pt x="1687552" y="330751"/>
                  </a:lnTo>
                  <a:lnTo>
                    <a:pt x="1716157" y="365208"/>
                  </a:lnTo>
                  <a:lnTo>
                    <a:pt x="1743160" y="400990"/>
                  </a:lnTo>
                  <a:lnTo>
                    <a:pt x="1768507" y="438042"/>
                  </a:lnTo>
                  <a:lnTo>
                    <a:pt x="1792143" y="476309"/>
                  </a:lnTo>
                  <a:lnTo>
                    <a:pt x="1814013" y="515737"/>
                  </a:lnTo>
                  <a:lnTo>
                    <a:pt x="1834061" y="556270"/>
                  </a:lnTo>
                  <a:lnTo>
                    <a:pt x="1852234" y="597853"/>
                  </a:lnTo>
                  <a:lnTo>
                    <a:pt x="1868474" y="640430"/>
                  </a:lnTo>
                  <a:lnTo>
                    <a:pt x="1882728" y="683948"/>
                  </a:lnTo>
                  <a:lnTo>
                    <a:pt x="1894940" y="728350"/>
                  </a:lnTo>
                  <a:lnTo>
                    <a:pt x="1905055" y="773582"/>
                  </a:lnTo>
                  <a:lnTo>
                    <a:pt x="1913019" y="819589"/>
                  </a:lnTo>
                  <a:lnTo>
                    <a:pt x="1918775" y="866315"/>
                  </a:lnTo>
                  <a:lnTo>
                    <a:pt x="1922269" y="913705"/>
                  </a:lnTo>
                  <a:lnTo>
                    <a:pt x="1923446" y="961704"/>
                  </a:lnTo>
                  <a:lnTo>
                    <a:pt x="1922269" y="1009704"/>
                  </a:lnTo>
                  <a:lnTo>
                    <a:pt x="1918775" y="1057095"/>
                  </a:lnTo>
                  <a:lnTo>
                    <a:pt x="1913019" y="1103821"/>
                  </a:lnTo>
                  <a:lnTo>
                    <a:pt x="1905055" y="1149828"/>
                  </a:lnTo>
                  <a:lnTo>
                    <a:pt x="1894940" y="1195061"/>
                  </a:lnTo>
                  <a:lnTo>
                    <a:pt x="1882728" y="1239464"/>
                  </a:lnTo>
                  <a:lnTo>
                    <a:pt x="1868474" y="1282982"/>
                  </a:lnTo>
                  <a:lnTo>
                    <a:pt x="1852234" y="1325561"/>
                  </a:lnTo>
                  <a:lnTo>
                    <a:pt x="1834061" y="1367145"/>
                  </a:lnTo>
                  <a:lnTo>
                    <a:pt x="1814013" y="1407679"/>
                  </a:lnTo>
                  <a:lnTo>
                    <a:pt x="1792143" y="1447107"/>
                  </a:lnTo>
                  <a:lnTo>
                    <a:pt x="1768507" y="1485376"/>
                  </a:lnTo>
                  <a:lnTo>
                    <a:pt x="1743160" y="1522430"/>
                  </a:lnTo>
                  <a:lnTo>
                    <a:pt x="1716157" y="1558213"/>
                  </a:lnTo>
                  <a:lnTo>
                    <a:pt x="1687552" y="1592671"/>
                  </a:lnTo>
                  <a:lnTo>
                    <a:pt x="1657402" y="1625748"/>
                  </a:lnTo>
                  <a:lnTo>
                    <a:pt x="1625761" y="1657389"/>
                  </a:lnTo>
                  <a:lnTo>
                    <a:pt x="1592685" y="1687540"/>
                  </a:lnTo>
                  <a:lnTo>
                    <a:pt x="1558228" y="1716145"/>
                  </a:lnTo>
                  <a:lnTo>
                    <a:pt x="1522445" y="1743149"/>
                  </a:lnTo>
                  <a:lnTo>
                    <a:pt x="1485392" y="1768497"/>
                  </a:lnTo>
                  <a:lnTo>
                    <a:pt x="1447124" y="1792133"/>
                  </a:lnTo>
                  <a:lnTo>
                    <a:pt x="1407696" y="1814004"/>
                  </a:lnTo>
                  <a:lnTo>
                    <a:pt x="1367162" y="1834053"/>
                  </a:lnTo>
                  <a:lnTo>
                    <a:pt x="1325579" y="1852225"/>
                  </a:lnTo>
                  <a:lnTo>
                    <a:pt x="1283000" y="1868466"/>
                  </a:lnTo>
                  <a:lnTo>
                    <a:pt x="1239482" y="1882720"/>
                  </a:lnTo>
                  <a:lnTo>
                    <a:pt x="1195079" y="1894933"/>
                  </a:lnTo>
                  <a:lnTo>
                    <a:pt x="1149847" y="1905048"/>
                  </a:lnTo>
                  <a:lnTo>
                    <a:pt x="1103840" y="1913012"/>
                  </a:lnTo>
                  <a:lnTo>
                    <a:pt x="1057113" y="1918769"/>
                  </a:lnTo>
                  <a:lnTo>
                    <a:pt x="1009723" y="1922263"/>
                  </a:lnTo>
                  <a:lnTo>
                    <a:pt x="961723" y="19234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/>
          <p:nvPr/>
        </p:nvSpPr>
        <p:spPr>
          <a:xfrm>
            <a:off x="0" y="0"/>
            <a:ext cx="18288000" cy="1264920"/>
          </a:xfrm>
          <a:custGeom>
            <a:avLst/>
            <a:gdLst/>
            <a:ahLst/>
            <a:cxnLst/>
            <a:rect l="l" t="t" r="r" b="b"/>
            <a:pathLst>
              <a:path w="18288000" h="1264920">
                <a:moveTo>
                  <a:pt x="18287799" y="1264292"/>
                </a:moveTo>
                <a:lnTo>
                  <a:pt x="0" y="1264292"/>
                </a:lnTo>
                <a:lnTo>
                  <a:pt x="0" y="0"/>
                </a:lnTo>
                <a:lnTo>
                  <a:pt x="18287799" y="0"/>
                </a:lnTo>
                <a:lnTo>
                  <a:pt x="18287799" y="12642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839199" y="6353561"/>
            <a:ext cx="1289685" cy="6578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150" spc="-500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415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318350" y="6767262"/>
            <a:ext cx="331470" cy="6578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150" spc="365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endParaRPr sz="415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817868" y="7180964"/>
            <a:ext cx="1332230" cy="6578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150" spc="-415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415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4311814" y="6134988"/>
            <a:ext cx="1637664" cy="16186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0014" marR="5080" indent="-107950">
              <a:lnSpc>
                <a:spcPct val="117400"/>
              </a:lnSpc>
              <a:spcBef>
                <a:spcPts val="95"/>
              </a:spcBef>
            </a:pPr>
            <a:r>
              <a:rPr dirty="0" sz="4450" spc="-55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450" spc="-360">
                <a:solidFill>
                  <a:srgbClr val="FFFFFF"/>
                </a:solidFill>
                <a:latin typeface="Arial"/>
                <a:cs typeface="Arial"/>
              </a:rPr>
              <a:t>12.3%</a:t>
            </a:r>
            <a:endParaRPr sz="4450">
              <a:latin typeface="Arial"/>
              <a:cs typeface="Arial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497195">
              <a:lnSpc>
                <a:spcPct val="100000"/>
              </a:lnSpc>
              <a:spcBef>
                <a:spcPts val="100"/>
              </a:spcBef>
            </a:pPr>
            <a:r>
              <a:rPr dirty="0" spc="-254">
                <a:solidFill>
                  <a:srgbClr val="FFFFFF"/>
                </a:solidFill>
              </a:rPr>
              <a:t>KEY</a:t>
            </a:r>
            <a:r>
              <a:rPr dirty="0" spc="-745">
                <a:solidFill>
                  <a:srgbClr val="FFFFFF"/>
                </a:solidFill>
              </a:rPr>
              <a:t> </a:t>
            </a:r>
            <a:r>
              <a:rPr dirty="0" spc="-420">
                <a:solidFill>
                  <a:srgbClr val="FFFFFF"/>
                </a:solidFill>
              </a:rPr>
              <a:t>INSIGHTS</a:t>
            </a:r>
          </a:p>
        </p:txBody>
      </p:sp>
      <p:sp>
        <p:nvSpPr>
          <p:cNvPr id="17" name="object 17" descr=""/>
          <p:cNvSpPr txBox="1"/>
          <p:nvPr/>
        </p:nvSpPr>
        <p:spPr>
          <a:xfrm>
            <a:off x="839199" y="4032631"/>
            <a:ext cx="1289685" cy="6578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150" spc="-500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4150">
              <a:latin typeface="Verdana"/>
              <a:cs typeface="Verdan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3148763" y="3494262"/>
            <a:ext cx="3963670" cy="1618615"/>
          </a:xfrm>
          <a:prstGeom prst="rect">
            <a:avLst/>
          </a:prstGeom>
        </p:spPr>
        <p:txBody>
          <a:bodyPr wrap="square" lIns="0" tIns="13017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25"/>
              </a:spcBef>
            </a:pPr>
            <a:r>
              <a:rPr dirty="0" sz="4450" spc="-28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45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450" spc="-395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4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30"/>
              </a:spcBef>
            </a:pPr>
            <a:r>
              <a:rPr dirty="0" sz="4450" spc="-180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45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450" spc="135">
                <a:solidFill>
                  <a:srgbClr val="FFFFFF"/>
                </a:solidFill>
                <a:latin typeface="Arial"/>
                <a:cs typeface="Arial"/>
              </a:rPr>
              <a:t>8.6</a:t>
            </a:r>
            <a:r>
              <a:rPr dirty="0" sz="445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450" spc="229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4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1878841"/>
            <a:ext cx="9494520" cy="2599690"/>
            <a:chOff x="0" y="1878841"/>
            <a:chExt cx="9494520" cy="2599690"/>
          </a:xfrm>
        </p:grpSpPr>
        <p:sp>
          <p:nvSpPr>
            <p:cNvPr id="4" name="object 4" descr=""/>
            <p:cNvSpPr/>
            <p:nvPr/>
          </p:nvSpPr>
          <p:spPr>
            <a:xfrm>
              <a:off x="2801005" y="1878841"/>
              <a:ext cx="6693534" cy="2599690"/>
            </a:xfrm>
            <a:custGeom>
              <a:avLst/>
              <a:gdLst/>
              <a:ahLst/>
              <a:cxnLst/>
              <a:rect l="l" t="t" r="r" b="b"/>
              <a:pathLst>
                <a:path w="6693534" h="2599690">
                  <a:moveTo>
                    <a:pt x="6604511" y="2599480"/>
                  </a:moveTo>
                  <a:lnTo>
                    <a:pt x="88545" y="2599480"/>
                  </a:lnTo>
                  <a:lnTo>
                    <a:pt x="54163" y="2592510"/>
                  </a:lnTo>
                  <a:lnTo>
                    <a:pt x="25994" y="2573489"/>
                  </a:lnTo>
                  <a:lnTo>
                    <a:pt x="6978" y="2545318"/>
                  </a:lnTo>
                  <a:lnTo>
                    <a:pt x="0" y="2510887"/>
                  </a:lnTo>
                  <a:lnTo>
                    <a:pt x="0" y="88605"/>
                  </a:lnTo>
                  <a:lnTo>
                    <a:pt x="25994" y="25994"/>
                  </a:lnTo>
                  <a:lnTo>
                    <a:pt x="88605" y="0"/>
                  </a:lnTo>
                  <a:lnTo>
                    <a:pt x="6604451" y="0"/>
                  </a:lnTo>
                  <a:lnTo>
                    <a:pt x="6638895" y="6978"/>
                  </a:lnTo>
                  <a:lnTo>
                    <a:pt x="6667064" y="25994"/>
                  </a:lnTo>
                  <a:lnTo>
                    <a:pt x="6686078" y="54163"/>
                  </a:lnTo>
                  <a:lnTo>
                    <a:pt x="6693056" y="88605"/>
                  </a:lnTo>
                  <a:lnTo>
                    <a:pt x="6693056" y="2510887"/>
                  </a:lnTo>
                  <a:lnTo>
                    <a:pt x="6686078" y="2545318"/>
                  </a:lnTo>
                  <a:lnTo>
                    <a:pt x="6667064" y="2573489"/>
                  </a:lnTo>
                  <a:lnTo>
                    <a:pt x="6638895" y="2592510"/>
                  </a:lnTo>
                  <a:lnTo>
                    <a:pt x="6604511" y="2599480"/>
                  </a:lnTo>
                  <a:close/>
                </a:path>
              </a:pathLst>
            </a:custGeom>
            <a:solidFill>
              <a:srgbClr val="434B5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2566088"/>
              <a:ext cx="4300220" cy="1008380"/>
            </a:xfrm>
            <a:custGeom>
              <a:avLst/>
              <a:gdLst/>
              <a:ahLst/>
              <a:cxnLst/>
              <a:rect l="l" t="t" r="r" b="b"/>
              <a:pathLst>
                <a:path w="4300220" h="1008379">
                  <a:moveTo>
                    <a:pt x="0" y="1008177"/>
                  </a:moveTo>
                  <a:lnTo>
                    <a:pt x="0" y="0"/>
                  </a:lnTo>
                  <a:lnTo>
                    <a:pt x="3937711" y="0"/>
                  </a:lnTo>
                  <a:lnTo>
                    <a:pt x="4299675" y="1008133"/>
                  </a:lnTo>
                  <a:lnTo>
                    <a:pt x="0" y="1008177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 descr=""/>
          <p:cNvGrpSpPr/>
          <p:nvPr/>
        </p:nvGrpSpPr>
        <p:grpSpPr>
          <a:xfrm>
            <a:off x="0" y="4626314"/>
            <a:ext cx="9494520" cy="2599690"/>
            <a:chOff x="0" y="4626314"/>
            <a:chExt cx="9494520" cy="2599690"/>
          </a:xfrm>
        </p:grpSpPr>
        <p:sp>
          <p:nvSpPr>
            <p:cNvPr id="7" name="object 7" descr=""/>
            <p:cNvSpPr/>
            <p:nvPr/>
          </p:nvSpPr>
          <p:spPr>
            <a:xfrm>
              <a:off x="2801005" y="4626314"/>
              <a:ext cx="6693534" cy="2599690"/>
            </a:xfrm>
            <a:custGeom>
              <a:avLst/>
              <a:gdLst/>
              <a:ahLst/>
              <a:cxnLst/>
              <a:rect l="l" t="t" r="r" b="b"/>
              <a:pathLst>
                <a:path w="6693534" h="2599690">
                  <a:moveTo>
                    <a:pt x="6604481" y="2599480"/>
                  </a:moveTo>
                  <a:lnTo>
                    <a:pt x="88575" y="2599480"/>
                  </a:lnTo>
                  <a:lnTo>
                    <a:pt x="54163" y="2592508"/>
                  </a:lnTo>
                  <a:lnTo>
                    <a:pt x="25994" y="2573494"/>
                  </a:lnTo>
                  <a:lnTo>
                    <a:pt x="6978" y="2545325"/>
                  </a:lnTo>
                  <a:lnTo>
                    <a:pt x="0" y="2510881"/>
                  </a:lnTo>
                  <a:lnTo>
                    <a:pt x="0" y="88604"/>
                  </a:lnTo>
                  <a:lnTo>
                    <a:pt x="6978" y="54160"/>
                  </a:lnTo>
                  <a:lnTo>
                    <a:pt x="25994" y="25991"/>
                  </a:lnTo>
                  <a:lnTo>
                    <a:pt x="54163" y="6977"/>
                  </a:lnTo>
                  <a:lnTo>
                    <a:pt x="88604" y="0"/>
                  </a:lnTo>
                  <a:lnTo>
                    <a:pt x="6604451" y="0"/>
                  </a:lnTo>
                  <a:lnTo>
                    <a:pt x="6638895" y="6977"/>
                  </a:lnTo>
                  <a:lnTo>
                    <a:pt x="6667064" y="25991"/>
                  </a:lnTo>
                  <a:lnTo>
                    <a:pt x="6686078" y="54160"/>
                  </a:lnTo>
                  <a:lnTo>
                    <a:pt x="6693056" y="88604"/>
                  </a:lnTo>
                  <a:lnTo>
                    <a:pt x="6693056" y="2510881"/>
                  </a:lnTo>
                  <a:lnTo>
                    <a:pt x="6686078" y="2545325"/>
                  </a:lnTo>
                  <a:lnTo>
                    <a:pt x="6667064" y="2573494"/>
                  </a:lnTo>
                  <a:lnTo>
                    <a:pt x="6638895" y="2592508"/>
                  </a:lnTo>
                  <a:lnTo>
                    <a:pt x="6604481" y="2599480"/>
                  </a:lnTo>
                  <a:close/>
                </a:path>
              </a:pathLst>
            </a:custGeom>
            <a:solidFill>
              <a:srgbClr val="8E541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0" y="5313578"/>
              <a:ext cx="4300220" cy="1008380"/>
            </a:xfrm>
            <a:custGeom>
              <a:avLst/>
              <a:gdLst/>
              <a:ahLst/>
              <a:cxnLst/>
              <a:rect l="l" t="t" r="r" b="b"/>
              <a:pathLst>
                <a:path w="4300220" h="1008379">
                  <a:moveTo>
                    <a:pt x="0" y="1008186"/>
                  </a:moveTo>
                  <a:lnTo>
                    <a:pt x="0" y="0"/>
                  </a:lnTo>
                  <a:lnTo>
                    <a:pt x="3937711" y="0"/>
                  </a:lnTo>
                  <a:lnTo>
                    <a:pt x="4299675" y="1008143"/>
                  </a:lnTo>
                  <a:lnTo>
                    <a:pt x="0" y="1008186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/>
          <p:nvPr/>
        </p:nvSpPr>
        <p:spPr>
          <a:xfrm>
            <a:off x="0" y="0"/>
            <a:ext cx="18289270" cy="1319530"/>
          </a:xfrm>
          <a:custGeom>
            <a:avLst/>
            <a:gdLst/>
            <a:ahLst/>
            <a:cxnLst/>
            <a:rect l="l" t="t" r="r" b="b"/>
            <a:pathLst>
              <a:path w="18289270" h="1319530">
                <a:moveTo>
                  <a:pt x="18288788" y="1319225"/>
                </a:moveTo>
                <a:lnTo>
                  <a:pt x="0" y="1319225"/>
                </a:lnTo>
                <a:lnTo>
                  <a:pt x="0" y="0"/>
                </a:lnTo>
                <a:lnTo>
                  <a:pt x="18288788" y="0"/>
                </a:lnTo>
                <a:lnTo>
                  <a:pt x="18288788" y="1319225"/>
                </a:lnTo>
                <a:close/>
              </a:path>
            </a:pathLst>
          </a:custGeom>
          <a:solidFill>
            <a:srgbClr val="000000">
              <a:alpha val="69999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" name="object 10" descr=""/>
          <p:cNvGrpSpPr/>
          <p:nvPr/>
        </p:nvGrpSpPr>
        <p:grpSpPr>
          <a:xfrm>
            <a:off x="0" y="7378293"/>
            <a:ext cx="9494520" cy="2599690"/>
            <a:chOff x="0" y="7378293"/>
            <a:chExt cx="9494520" cy="2599690"/>
          </a:xfrm>
        </p:grpSpPr>
        <p:sp>
          <p:nvSpPr>
            <p:cNvPr id="11" name="object 11" descr=""/>
            <p:cNvSpPr/>
            <p:nvPr/>
          </p:nvSpPr>
          <p:spPr>
            <a:xfrm>
              <a:off x="2801005" y="7378293"/>
              <a:ext cx="6693534" cy="2599690"/>
            </a:xfrm>
            <a:custGeom>
              <a:avLst/>
              <a:gdLst/>
              <a:ahLst/>
              <a:cxnLst/>
              <a:rect l="l" t="t" r="r" b="b"/>
              <a:pathLst>
                <a:path w="6693534" h="2599690">
                  <a:moveTo>
                    <a:pt x="6604481" y="2599480"/>
                  </a:moveTo>
                  <a:lnTo>
                    <a:pt x="88575" y="2599480"/>
                  </a:lnTo>
                  <a:lnTo>
                    <a:pt x="54163" y="2592508"/>
                  </a:lnTo>
                  <a:lnTo>
                    <a:pt x="25994" y="2573494"/>
                  </a:lnTo>
                  <a:lnTo>
                    <a:pt x="6978" y="2545325"/>
                  </a:lnTo>
                  <a:lnTo>
                    <a:pt x="0" y="2510881"/>
                  </a:lnTo>
                  <a:lnTo>
                    <a:pt x="0" y="88604"/>
                  </a:lnTo>
                  <a:lnTo>
                    <a:pt x="6978" y="54173"/>
                  </a:lnTo>
                  <a:lnTo>
                    <a:pt x="25994" y="26003"/>
                  </a:lnTo>
                  <a:lnTo>
                    <a:pt x="54163" y="6982"/>
                  </a:lnTo>
                  <a:lnTo>
                    <a:pt x="88604" y="0"/>
                  </a:lnTo>
                  <a:lnTo>
                    <a:pt x="6604452" y="0"/>
                  </a:lnTo>
                  <a:lnTo>
                    <a:pt x="6638895" y="6982"/>
                  </a:lnTo>
                  <a:lnTo>
                    <a:pt x="6667064" y="26003"/>
                  </a:lnTo>
                  <a:lnTo>
                    <a:pt x="6686078" y="54173"/>
                  </a:lnTo>
                  <a:lnTo>
                    <a:pt x="6693056" y="88604"/>
                  </a:lnTo>
                  <a:lnTo>
                    <a:pt x="6693056" y="2510881"/>
                  </a:lnTo>
                  <a:lnTo>
                    <a:pt x="6686078" y="2545325"/>
                  </a:lnTo>
                  <a:lnTo>
                    <a:pt x="6667064" y="2573494"/>
                  </a:lnTo>
                  <a:lnTo>
                    <a:pt x="6638895" y="2592508"/>
                  </a:lnTo>
                  <a:lnTo>
                    <a:pt x="6604481" y="2599480"/>
                  </a:lnTo>
                  <a:close/>
                </a:path>
              </a:pathLst>
            </a:custGeom>
            <a:solidFill>
              <a:srgbClr val="B65C5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0" y="8065556"/>
              <a:ext cx="4300220" cy="1008380"/>
            </a:xfrm>
            <a:custGeom>
              <a:avLst/>
              <a:gdLst/>
              <a:ahLst/>
              <a:cxnLst/>
              <a:rect l="l" t="t" r="r" b="b"/>
              <a:pathLst>
                <a:path w="4300220" h="1008379">
                  <a:moveTo>
                    <a:pt x="0" y="1008186"/>
                  </a:moveTo>
                  <a:lnTo>
                    <a:pt x="0" y="0"/>
                  </a:lnTo>
                  <a:lnTo>
                    <a:pt x="3937711" y="0"/>
                  </a:lnTo>
                  <a:lnTo>
                    <a:pt x="4299675" y="1008143"/>
                  </a:lnTo>
                  <a:lnTo>
                    <a:pt x="0" y="1008186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643168" y="82645"/>
            <a:ext cx="17002125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5">
                <a:solidFill>
                  <a:srgbClr val="FFFFFF"/>
                </a:solidFill>
              </a:rPr>
              <a:t>REVENUE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40">
                <a:solidFill>
                  <a:srgbClr val="FFFFFF"/>
                </a:solidFill>
              </a:rPr>
              <a:t>MARKET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200">
                <a:solidFill>
                  <a:srgbClr val="FFFFFF"/>
                </a:solidFill>
              </a:rPr>
              <a:t>SHARE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0">
                <a:solidFill>
                  <a:srgbClr val="FFFFFF"/>
                </a:solidFill>
              </a:rPr>
              <a:t>BY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80">
                <a:solidFill>
                  <a:srgbClr val="FFFFFF"/>
                </a:solidFill>
              </a:rPr>
              <a:t>SEGMENTS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30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14" name="object 14" descr=""/>
          <p:cNvSpPr txBox="1"/>
          <p:nvPr/>
        </p:nvSpPr>
        <p:spPr>
          <a:xfrm>
            <a:off x="569604" y="2814041"/>
            <a:ext cx="2868295" cy="50038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3100" spc="155">
                <a:solidFill>
                  <a:srgbClr val="43B4BD"/>
                </a:solidFill>
                <a:latin typeface="Trebuchet MS"/>
                <a:cs typeface="Trebuchet MS"/>
              </a:rPr>
              <a:t>Type</a:t>
            </a:r>
            <a:r>
              <a:rPr dirty="0" sz="3100" spc="-135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3100" spc="300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100">
              <a:latin typeface="Trebuchet MS"/>
              <a:cs typeface="Trebuchet MS"/>
            </a:endParaRPr>
          </a:p>
        </p:txBody>
      </p:sp>
      <p:pic>
        <p:nvPicPr>
          <p:cNvPr id="15" name="object 1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54905" y="2174674"/>
            <a:ext cx="104775" cy="104775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54905" y="2650924"/>
            <a:ext cx="104775" cy="104775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54905" y="3127174"/>
            <a:ext cx="104775" cy="104775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54905" y="3603424"/>
            <a:ext cx="104775" cy="104775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54905" y="4079674"/>
            <a:ext cx="104775" cy="104775"/>
          </a:xfrm>
          <a:prstGeom prst="rect">
            <a:avLst/>
          </a:prstGeom>
        </p:spPr>
      </p:pic>
      <p:sp>
        <p:nvSpPr>
          <p:cNvPr id="20" name="object 20" descr=""/>
          <p:cNvSpPr txBox="1"/>
          <p:nvPr/>
        </p:nvSpPr>
        <p:spPr>
          <a:xfrm>
            <a:off x="4920216" y="1906704"/>
            <a:ext cx="1363980" cy="2406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700"/>
              </a:lnSpc>
              <a:spcBef>
                <a:spcPts val="100"/>
              </a:spcBef>
            </a:pP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Flowers Fruits </a:t>
            </a:r>
            <a:r>
              <a:rPr dirty="0" sz="2700" spc="55">
                <a:solidFill>
                  <a:srgbClr val="FFFFFF"/>
                </a:solidFill>
                <a:latin typeface="Verdana"/>
                <a:cs typeface="Verdana"/>
              </a:rPr>
              <a:t>Musk </a:t>
            </a:r>
            <a:r>
              <a:rPr dirty="0" sz="2700" spc="114">
                <a:solidFill>
                  <a:srgbClr val="FFFFFF"/>
                </a:solidFill>
                <a:latin typeface="Verdana"/>
                <a:cs typeface="Verdana"/>
              </a:rPr>
              <a:t>Wood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Spice</a:t>
            </a:r>
            <a:endParaRPr sz="2700">
              <a:latin typeface="Verdana"/>
              <a:cs typeface="Verdana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842740" y="5335221"/>
            <a:ext cx="2322195" cy="893444"/>
          </a:xfrm>
          <a:prstGeom prst="rect">
            <a:avLst/>
          </a:prstGeom>
        </p:spPr>
        <p:txBody>
          <a:bodyPr wrap="square" lIns="0" tIns="93345" rIns="0" bIns="0" rtlCol="0" vert="horz">
            <a:spAutoFit/>
          </a:bodyPr>
          <a:lstStyle/>
          <a:p>
            <a:pPr marL="260350" marR="5080" indent="-248285">
              <a:lnSpc>
                <a:spcPts val="3100"/>
              </a:lnSpc>
              <a:spcBef>
                <a:spcPts val="735"/>
              </a:spcBef>
            </a:pPr>
            <a:r>
              <a:rPr dirty="0" sz="3100" spc="190">
                <a:solidFill>
                  <a:srgbClr val="43B4BD"/>
                </a:solidFill>
                <a:latin typeface="Trebuchet MS"/>
                <a:cs typeface="Trebuchet MS"/>
              </a:rPr>
              <a:t>Application </a:t>
            </a:r>
            <a:r>
              <a:rPr dirty="0" sz="3100" spc="300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100">
              <a:latin typeface="Trebuchet MS"/>
              <a:cs typeface="Trebuchet MS"/>
            </a:endParaRPr>
          </a:p>
        </p:txBody>
      </p:sp>
      <p:pic>
        <p:nvPicPr>
          <p:cNvPr id="22" name="object 22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04552" y="4935458"/>
            <a:ext cx="104775" cy="104775"/>
          </a:xfrm>
          <a:prstGeom prst="rect">
            <a:avLst/>
          </a:prstGeom>
        </p:spPr>
      </p:pic>
      <p:pic>
        <p:nvPicPr>
          <p:cNvPr id="23" name="object 23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04552" y="5411708"/>
            <a:ext cx="104775" cy="104775"/>
          </a:xfrm>
          <a:prstGeom prst="rect">
            <a:avLst/>
          </a:prstGeom>
        </p:spPr>
      </p:pic>
      <p:pic>
        <p:nvPicPr>
          <p:cNvPr id="24" name="object 24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604552" y="6364208"/>
            <a:ext cx="104775" cy="104775"/>
          </a:xfrm>
          <a:prstGeom prst="rect">
            <a:avLst/>
          </a:prstGeom>
        </p:spPr>
      </p:pic>
      <p:pic>
        <p:nvPicPr>
          <p:cNvPr id="25" name="object 25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604552" y="6840458"/>
            <a:ext cx="104775" cy="104775"/>
          </a:xfrm>
          <a:prstGeom prst="rect">
            <a:avLst/>
          </a:prstGeom>
        </p:spPr>
      </p:pic>
      <p:sp>
        <p:nvSpPr>
          <p:cNvPr id="26" name="object 26" descr=""/>
          <p:cNvSpPr txBox="1"/>
          <p:nvPr/>
        </p:nvSpPr>
        <p:spPr>
          <a:xfrm>
            <a:off x="4869863" y="4667488"/>
            <a:ext cx="3598545" cy="2406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700"/>
              </a:lnSpc>
              <a:spcBef>
                <a:spcPts val="100"/>
              </a:spcBef>
            </a:pPr>
            <a:r>
              <a:rPr dirty="0" sz="2700" spc="60">
                <a:solidFill>
                  <a:srgbClr val="FFFFFF"/>
                </a:solidFill>
                <a:latin typeface="Verdana"/>
                <a:cs typeface="Verdana"/>
              </a:rPr>
              <a:t>Fine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Fragrance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Personal</a:t>
            </a:r>
            <a:r>
              <a:rPr dirty="0" sz="2700" spc="-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fragrance</a:t>
            </a:r>
            <a:r>
              <a:rPr dirty="0" sz="2700" spc="-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14">
                <a:solidFill>
                  <a:srgbClr val="FFFFFF"/>
                </a:solidFill>
                <a:latin typeface="Verdana"/>
                <a:cs typeface="Verdana"/>
              </a:rPr>
              <a:t>&amp;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Cosmetic</a:t>
            </a:r>
            <a:r>
              <a:rPr dirty="0" sz="2700" spc="6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55">
                <a:solidFill>
                  <a:srgbClr val="FFFFFF"/>
                </a:solidFill>
                <a:latin typeface="Verdana"/>
                <a:cs typeface="Verdana"/>
              </a:rPr>
              <a:t>Household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Care </a:t>
            </a:r>
            <a:r>
              <a:rPr dirty="0" sz="2700" spc="35">
                <a:solidFill>
                  <a:srgbClr val="FFFFFF"/>
                </a:solidFill>
                <a:latin typeface="Verdana"/>
                <a:cs typeface="Verdana"/>
              </a:rPr>
              <a:t>Detergent</a:t>
            </a:r>
            <a:endParaRPr sz="2700">
              <a:latin typeface="Verdana"/>
              <a:cs typeface="Verdana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664744" y="8313514"/>
            <a:ext cx="2677795" cy="50038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3100" spc="275">
                <a:solidFill>
                  <a:srgbClr val="43B4BD"/>
                </a:solidFill>
                <a:latin typeface="Trebuchet MS"/>
                <a:cs typeface="Trebuchet MS"/>
              </a:rPr>
              <a:t>By</a:t>
            </a:r>
            <a:r>
              <a:rPr dirty="0" sz="3100" spc="-135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3100" spc="180">
                <a:solidFill>
                  <a:srgbClr val="43B4BD"/>
                </a:solidFill>
                <a:latin typeface="Trebuchet MS"/>
                <a:cs typeface="Trebuchet MS"/>
              </a:rPr>
              <a:t>Ingredient</a:t>
            </a:r>
            <a:endParaRPr sz="3100">
              <a:latin typeface="Trebuchet MS"/>
              <a:cs typeface="Trebuchet MS"/>
            </a:endParaRPr>
          </a:p>
        </p:txBody>
      </p:sp>
      <p:grpSp>
        <p:nvGrpSpPr>
          <p:cNvPr id="28" name="object 28" descr=""/>
          <p:cNvGrpSpPr/>
          <p:nvPr/>
        </p:nvGrpSpPr>
        <p:grpSpPr>
          <a:xfrm>
            <a:off x="4654905" y="8293470"/>
            <a:ext cx="104775" cy="581025"/>
            <a:chOff x="4654905" y="8293470"/>
            <a:chExt cx="104775" cy="581025"/>
          </a:xfrm>
        </p:grpSpPr>
        <p:pic>
          <p:nvPicPr>
            <p:cNvPr id="29" name="object 2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54905" y="8293470"/>
              <a:ext cx="104775" cy="104775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54905" y="8769720"/>
              <a:ext cx="104775" cy="104775"/>
            </a:xfrm>
            <a:prstGeom prst="rect">
              <a:avLst/>
            </a:prstGeom>
          </p:spPr>
        </p:pic>
      </p:grpSp>
      <p:sp>
        <p:nvSpPr>
          <p:cNvPr id="31" name="object 31" descr=""/>
          <p:cNvSpPr txBox="1"/>
          <p:nvPr/>
        </p:nvSpPr>
        <p:spPr>
          <a:xfrm>
            <a:off x="4920216" y="8025500"/>
            <a:ext cx="2790190" cy="977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700"/>
              </a:lnSpc>
              <a:spcBef>
                <a:spcPts val="100"/>
              </a:spcBef>
            </a:pP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Essential</a:t>
            </a:r>
            <a:r>
              <a:rPr dirty="0" sz="27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oils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Natural</a:t>
            </a:r>
            <a:r>
              <a:rPr dirty="0" sz="27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Extracts</a:t>
            </a:r>
            <a:endParaRPr sz="27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0" spc="95"/>
              <a:t>Global</a:t>
            </a:r>
            <a:r>
              <a:rPr dirty="0" sz="4500" spc="-135"/>
              <a:t> </a:t>
            </a:r>
            <a:r>
              <a:rPr dirty="0" sz="4500" spc="55"/>
              <a:t>Natural</a:t>
            </a:r>
            <a:r>
              <a:rPr dirty="0" sz="4500" spc="-135"/>
              <a:t> </a:t>
            </a:r>
            <a:r>
              <a:rPr dirty="0" sz="4500"/>
              <a:t>Fragrance</a:t>
            </a:r>
            <a:r>
              <a:rPr dirty="0" sz="4500" spc="-135"/>
              <a:t> </a:t>
            </a:r>
            <a:r>
              <a:rPr dirty="0" sz="4500"/>
              <a:t>Market</a:t>
            </a:r>
            <a:r>
              <a:rPr dirty="0" sz="4500" spc="-130"/>
              <a:t> </a:t>
            </a:r>
            <a:r>
              <a:rPr dirty="0" sz="4500"/>
              <a:t>Revenue</a:t>
            </a:r>
            <a:r>
              <a:rPr dirty="0" sz="4500" spc="-135"/>
              <a:t> </a:t>
            </a:r>
            <a:r>
              <a:rPr dirty="0" sz="4500"/>
              <a:t>share</a:t>
            </a:r>
            <a:r>
              <a:rPr dirty="0" sz="4500" spc="-135"/>
              <a:t> </a:t>
            </a:r>
            <a:r>
              <a:rPr dirty="0" sz="4500" spc="130"/>
              <a:t>for</a:t>
            </a:r>
            <a:r>
              <a:rPr dirty="0" sz="4500" spc="-130"/>
              <a:t> </a:t>
            </a:r>
            <a:r>
              <a:rPr dirty="0" sz="4500" spc="-20"/>
              <a:t>2022</a:t>
            </a:r>
            <a:endParaRPr sz="4500"/>
          </a:p>
        </p:txBody>
      </p:sp>
      <p:sp>
        <p:nvSpPr>
          <p:cNvPr id="3" name="object 3" descr=""/>
          <p:cNvSpPr txBox="1"/>
          <p:nvPr/>
        </p:nvSpPr>
        <p:spPr>
          <a:xfrm>
            <a:off x="11668663" y="5296706"/>
            <a:ext cx="5375275" cy="894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700" spc="100">
                <a:latin typeface="Verdana"/>
                <a:cs typeface="Verdana"/>
              </a:rPr>
              <a:t>North</a:t>
            </a:r>
            <a:r>
              <a:rPr dirty="0" sz="5700" spc="-500">
                <a:latin typeface="Verdana"/>
                <a:cs typeface="Verdana"/>
              </a:rPr>
              <a:t> </a:t>
            </a:r>
            <a:r>
              <a:rPr dirty="0" sz="5700" spc="65">
                <a:latin typeface="Verdana"/>
                <a:cs typeface="Verdana"/>
              </a:rPr>
              <a:t>America</a:t>
            </a:r>
            <a:endParaRPr sz="57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5609752" y="1607856"/>
            <a:ext cx="9047480" cy="3335020"/>
          </a:xfrm>
          <a:custGeom>
            <a:avLst/>
            <a:gdLst/>
            <a:ahLst/>
            <a:cxnLst/>
            <a:rect l="l" t="t" r="r" b="b"/>
            <a:pathLst>
              <a:path w="9047480" h="3335020">
                <a:moveTo>
                  <a:pt x="8882972" y="3334623"/>
                </a:moveTo>
                <a:lnTo>
                  <a:pt x="164406" y="3334623"/>
                </a:lnTo>
                <a:lnTo>
                  <a:pt x="120794" y="3328739"/>
                </a:lnTo>
                <a:lnTo>
                  <a:pt x="81532" y="3312132"/>
                </a:lnTo>
                <a:lnTo>
                  <a:pt x="48238" y="3286389"/>
                </a:lnTo>
                <a:lnTo>
                  <a:pt x="22495" y="3253094"/>
                </a:lnTo>
                <a:lnTo>
                  <a:pt x="5887" y="3213833"/>
                </a:lnTo>
                <a:lnTo>
                  <a:pt x="0" y="3170189"/>
                </a:lnTo>
                <a:lnTo>
                  <a:pt x="0" y="164426"/>
                </a:lnTo>
                <a:lnTo>
                  <a:pt x="5887" y="120787"/>
                </a:lnTo>
                <a:lnTo>
                  <a:pt x="22495" y="81529"/>
                </a:lnTo>
                <a:lnTo>
                  <a:pt x="48238" y="48236"/>
                </a:lnTo>
                <a:lnTo>
                  <a:pt x="81532" y="22494"/>
                </a:lnTo>
                <a:lnTo>
                  <a:pt x="120794" y="5887"/>
                </a:lnTo>
                <a:lnTo>
                  <a:pt x="164439" y="0"/>
                </a:lnTo>
                <a:lnTo>
                  <a:pt x="8882939" y="0"/>
                </a:lnTo>
                <a:lnTo>
                  <a:pt x="8926583" y="5887"/>
                </a:lnTo>
                <a:lnTo>
                  <a:pt x="8965845" y="22494"/>
                </a:lnTo>
                <a:lnTo>
                  <a:pt x="8999140" y="48236"/>
                </a:lnTo>
                <a:lnTo>
                  <a:pt x="9024883" y="81529"/>
                </a:lnTo>
                <a:lnTo>
                  <a:pt x="9041490" y="120787"/>
                </a:lnTo>
                <a:lnTo>
                  <a:pt x="9047378" y="164426"/>
                </a:lnTo>
                <a:lnTo>
                  <a:pt x="9047378" y="3170189"/>
                </a:lnTo>
                <a:lnTo>
                  <a:pt x="9041490" y="3213833"/>
                </a:lnTo>
                <a:lnTo>
                  <a:pt x="9024883" y="3253094"/>
                </a:lnTo>
                <a:lnTo>
                  <a:pt x="8999140" y="3286389"/>
                </a:lnTo>
                <a:lnTo>
                  <a:pt x="8965845" y="3312132"/>
                </a:lnTo>
                <a:lnTo>
                  <a:pt x="8926583" y="3328739"/>
                </a:lnTo>
                <a:lnTo>
                  <a:pt x="8882972" y="3334623"/>
                </a:lnTo>
                <a:close/>
              </a:path>
            </a:pathLst>
          </a:custGeom>
          <a:solidFill>
            <a:srgbClr val="1E2F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4765517" y="5307269"/>
            <a:ext cx="9892030" cy="3372485"/>
          </a:xfrm>
          <a:custGeom>
            <a:avLst/>
            <a:gdLst/>
            <a:ahLst/>
            <a:cxnLst/>
            <a:rect l="l" t="t" r="r" b="b"/>
            <a:pathLst>
              <a:path w="9892030" h="3372484">
                <a:moveTo>
                  <a:pt x="9727219" y="3371873"/>
                </a:moveTo>
                <a:lnTo>
                  <a:pt x="164393" y="3371873"/>
                </a:lnTo>
                <a:lnTo>
                  <a:pt x="120794" y="3365992"/>
                </a:lnTo>
                <a:lnTo>
                  <a:pt x="81532" y="3349384"/>
                </a:lnTo>
                <a:lnTo>
                  <a:pt x="48238" y="3323641"/>
                </a:lnTo>
                <a:lnTo>
                  <a:pt x="22495" y="3290347"/>
                </a:lnTo>
                <a:lnTo>
                  <a:pt x="5887" y="3251085"/>
                </a:lnTo>
                <a:lnTo>
                  <a:pt x="0" y="3207441"/>
                </a:lnTo>
                <a:lnTo>
                  <a:pt x="0" y="164438"/>
                </a:lnTo>
                <a:lnTo>
                  <a:pt x="5887" y="120794"/>
                </a:lnTo>
                <a:lnTo>
                  <a:pt x="22495" y="81532"/>
                </a:lnTo>
                <a:lnTo>
                  <a:pt x="48238" y="48238"/>
                </a:lnTo>
                <a:lnTo>
                  <a:pt x="81532" y="22495"/>
                </a:lnTo>
                <a:lnTo>
                  <a:pt x="120794" y="5887"/>
                </a:lnTo>
                <a:lnTo>
                  <a:pt x="164438" y="0"/>
                </a:lnTo>
                <a:lnTo>
                  <a:pt x="9727173" y="0"/>
                </a:lnTo>
                <a:lnTo>
                  <a:pt x="9770817" y="5887"/>
                </a:lnTo>
                <a:lnTo>
                  <a:pt x="9810079" y="22495"/>
                </a:lnTo>
                <a:lnTo>
                  <a:pt x="9843374" y="48238"/>
                </a:lnTo>
                <a:lnTo>
                  <a:pt x="9869117" y="81532"/>
                </a:lnTo>
                <a:lnTo>
                  <a:pt x="9885724" y="120794"/>
                </a:lnTo>
                <a:lnTo>
                  <a:pt x="9891612" y="164438"/>
                </a:lnTo>
                <a:lnTo>
                  <a:pt x="9891612" y="3207441"/>
                </a:lnTo>
                <a:lnTo>
                  <a:pt x="9885724" y="3251085"/>
                </a:lnTo>
                <a:lnTo>
                  <a:pt x="9869117" y="3290347"/>
                </a:lnTo>
                <a:lnTo>
                  <a:pt x="9843374" y="3323641"/>
                </a:lnTo>
                <a:lnTo>
                  <a:pt x="9810079" y="3349384"/>
                </a:lnTo>
                <a:lnTo>
                  <a:pt x="9770817" y="3365992"/>
                </a:lnTo>
                <a:lnTo>
                  <a:pt x="9727219" y="3371873"/>
                </a:lnTo>
                <a:close/>
              </a:path>
            </a:pathLst>
          </a:custGeom>
          <a:solidFill>
            <a:srgbClr val="563B31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 descr=""/>
          <p:cNvGrpSpPr/>
          <p:nvPr/>
        </p:nvGrpSpPr>
        <p:grpSpPr>
          <a:xfrm>
            <a:off x="3202997" y="1607856"/>
            <a:ext cx="11449685" cy="3335020"/>
            <a:chOff x="3202997" y="1607856"/>
            <a:chExt cx="11449685" cy="3335020"/>
          </a:xfrm>
        </p:grpSpPr>
        <p:sp>
          <p:nvSpPr>
            <p:cNvPr id="6" name="object 6" descr=""/>
            <p:cNvSpPr/>
            <p:nvPr/>
          </p:nvSpPr>
          <p:spPr>
            <a:xfrm>
              <a:off x="4765517" y="1607856"/>
              <a:ext cx="9886950" cy="3335020"/>
            </a:xfrm>
            <a:custGeom>
              <a:avLst/>
              <a:gdLst/>
              <a:ahLst/>
              <a:cxnLst/>
              <a:rect l="l" t="t" r="r" b="b"/>
              <a:pathLst>
                <a:path w="9886950" h="3335020">
                  <a:moveTo>
                    <a:pt x="9727207" y="3334623"/>
                  </a:moveTo>
                  <a:lnTo>
                    <a:pt x="164406" y="3334623"/>
                  </a:lnTo>
                  <a:lnTo>
                    <a:pt x="120794" y="3328739"/>
                  </a:lnTo>
                  <a:lnTo>
                    <a:pt x="81532" y="3312132"/>
                  </a:lnTo>
                  <a:lnTo>
                    <a:pt x="48238" y="3286389"/>
                  </a:lnTo>
                  <a:lnTo>
                    <a:pt x="22495" y="3253094"/>
                  </a:lnTo>
                  <a:lnTo>
                    <a:pt x="5887" y="3213833"/>
                  </a:lnTo>
                  <a:lnTo>
                    <a:pt x="0" y="3170189"/>
                  </a:lnTo>
                  <a:lnTo>
                    <a:pt x="0" y="164426"/>
                  </a:lnTo>
                  <a:lnTo>
                    <a:pt x="5887" y="120787"/>
                  </a:lnTo>
                  <a:lnTo>
                    <a:pt x="22495" y="81529"/>
                  </a:lnTo>
                  <a:lnTo>
                    <a:pt x="48238" y="48236"/>
                  </a:lnTo>
                  <a:lnTo>
                    <a:pt x="81532" y="22494"/>
                  </a:lnTo>
                  <a:lnTo>
                    <a:pt x="120794" y="5887"/>
                  </a:lnTo>
                  <a:lnTo>
                    <a:pt x="164439" y="0"/>
                  </a:lnTo>
                  <a:lnTo>
                    <a:pt x="9727174" y="0"/>
                  </a:lnTo>
                  <a:lnTo>
                    <a:pt x="9770818" y="5887"/>
                  </a:lnTo>
                  <a:lnTo>
                    <a:pt x="9810080" y="22494"/>
                  </a:lnTo>
                  <a:lnTo>
                    <a:pt x="9843375" y="48236"/>
                  </a:lnTo>
                  <a:lnTo>
                    <a:pt x="9869118" y="81529"/>
                  </a:lnTo>
                  <a:lnTo>
                    <a:pt x="9885725" y="120787"/>
                  </a:lnTo>
                  <a:lnTo>
                    <a:pt x="9886637" y="127543"/>
                  </a:lnTo>
                  <a:lnTo>
                    <a:pt x="9886637" y="3207076"/>
                  </a:lnTo>
                  <a:lnTo>
                    <a:pt x="9869118" y="3253094"/>
                  </a:lnTo>
                  <a:lnTo>
                    <a:pt x="9843375" y="3286389"/>
                  </a:lnTo>
                  <a:lnTo>
                    <a:pt x="9810080" y="3312132"/>
                  </a:lnTo>
                  <a:lnTo>
                    <a:pt x="9770818" y="3328739"/>
                  </a:lnTo>
                  <a:lnTo>
                    <a:pt x="9727207" y="3334623"/>
                  </a:lnTo>
                  <a:close/>
                </a:path>
              </a:pathLst>
            </a:custGeom>
            <a:solidFill>
              <a:srgbClr val="A06F4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202997" y="2123769"/>
              <a:ext cx="2833370" cy="2303145"/>
            </a:xfrm>
            <a:custGeom>
              <a:avLst/>
              <a:gdLst/>
              <a:ahLst/>
              <a:cxnLst/>
              <a:rect l="l" t="t" r="r" b="b"/>
              <a:pathLst>
                <a:path w="2833370" h="2303145">
                  <a:moveTo>
                    <a:pt x="2668671" y="2302793"/>
                  </a:moveTo>
                  <a:lnTo>
                    <a:pt x="164419" y="2302793"/>
                  </a:lnTo>
                  <a:lnTo>
                    <a:pt x="120789" y="2296906"/>
                  </a:lnTo>
                  <a:lnTo>
                    <a:pt x="81530" y="2280299"/>
                  </a:lnTo>
                  <a:lnTo>
                    <a:pt x="48237" y="2254556"/>
                  </a:lnTo>
                  <a:lnTo>
                    <a:pt x="22495" y="2221264"/>
                  </a:lnTo>
                  <a:lnTo>
                    <a:pt x="5887" y="2182006"/>
                  </a:lnTo>
                  <a:lnTo>
                    <a:pt x="0" y="2138367"/>
                  </a:lnTo>
                  <a:lnTo>
                    <a:pt x="0" y="164428"/>
                  </a:lnTo>
                  <a:lnTo>
                    <a:pt x="5887" y="120789"/>
                  </a:lnTo>
                  <a:lnTo>
                    <a:pt x="22495" y="81530"/>
                  </a:lnTo>
                  <a:lnTo>
                    <a:pt x="48237" y="48238"/>
                  </a:lnTo>
                  <a:lnTo>
                    <a:pt x="81530" y="22495"/>
                  </a:lnTo>
                  <a:lnTo>
                    <a:pt x="120789" y="5887"/>
                  </a:lnTo>
                  <a:lnTo>
                    <a:pt x="164428" y="0"/>
                  </a:lnTo>
                  <a:lnTo>
                    <a:pt x="2668663" y="0"/>
                  </a:lnTo>
                  <a:lnTo>
                    <a:pt x="2712303" y="5887"/>
                  </a:lnTo>
                  <a:lnTo>
                    <a:pt x="2751561" y="22495"/>
                  </a:lnTo>
                  <a:lnTo>
                    <a:pt x="2784853" y="48238"/>
                  </a:lnTo>
                  <a:lnTo>
                    <a:pt x="2810595" y="81530"/>
                  </a:lnTo>
                  <a:lnTo>
                    <a:pt x="2827202" y="120789"/>
                  </a:lnTo>
                  <a:lnTo>
                    <a:pt x="2833090" y="164428"/>
                  </a:lnTo>
                  <a:lnTo>
                    <a:pt x="2833090" y="2138367"/>
                  </a:lnTo>
                  <a:lnTo>
                    <a:pt x="2827202" y="2182006"/>
                  </a:lnTo>
                  <a:lnTo>
                    <a:pt x="2810595" y="2221264"/>
                  </a:lnTo>
                  <a:lnTo>
                    <a:pt x="2784853" y="2254556"/>
                  </a:lnTo>
                  <a:lnTo>
                    <a:pt x="2751561" y="2280299"/>
                  </a:lnTo>
                  <a:lnTo>
                    <a:pt x="2712303" y="2296906"/>
                  </a:lnTo>
                  <a:lnTo>
                    <a:pt x="2668671" y="2302793"/>
                  </a:lnTo>
                  <a:close/>
                </a:path>
              </a:pathLst>
            </a:custGeom>
            <a:solidFill>
              <a:srgbClr val="563B31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/>
          <p:nvPr/>
        </p:nvSpPr>
        <p:spPr>
          <a:xfrm>
            <a:off x="3202990" y="5760293"/>
            <a:ext cx="2833370" cy="2303145"/>
          </a:xfrm>
          <a:custGeom>
            <a:avLst/>
            <a:gdLst/>
            <a:ahLst/>
            <a:cxnLst/>
            <a:rect l="l" t="t" r="r" b="b"/>
            <a:pathLst>
              <a:path w="2833370" h="2303145">
                <a:moveTo>
                  <a:pt x="2668680" y="2302793"/>
                </a:moveTo>
                <a:lnTo>
                  <a:pt x="164435" y="2302793"/>
                </a:lnTo>
                <a:lnTo>
                  <a:pt x="120794" y="2296906"/>
                </a:lnTo>
                <a:lnTo>
                  <a:pt x="81532" y="2280298"/>
                </a:lnTo>
                <a:lnTo>
                  <a:pt x="48238" y="2254555"/>
                </a:lnTo>
                <a:lnTo>
                  <a:pt x="22495" y="2221261"/>
                </a:lnTo>
                <a:lnTo>
                  <a:pt x="5887" y="2181999"/>
                </a:lnTo>
                <a:lnTo>
                  <a:pt x="0" y="2138355"/>
                </a:lnTo>
                <a:lnTo>
                  <a:pt x="0" y="164438"/>
                </a:lnTo>
                <a:lnTo>
                  <a:pt x="5887" y="120794"/>
                </a:lnTo>
                <a:lnTo>
                  <a:pt x="22495" y="81532"/>
                </a:lnTo>
                <a:lnTo>
                  <a:pt x="48238" y="48238"/>
                </a:lnTo>
                <a:lnTo>
                  <a:pt x="81532" y="22495"/>
                </a:lnTo>
                <a:lnTo>
                  <a:pt x="120794" y="5887"/>
                </a:lnTo>
                <a:lnTo>
                  <a:pt x="164438" y="0"/>
                </a:lnTo>
                <a:lnTo>
                  <a:pt x="2668677" y="0"/>
                </a:lnTo>
                <a:lnTo>
                  <a:pt x="2712308" y="5887"/>
                </a:lnTo>
                <a:lnTo>
                  <a:pt x="2751561" y="22495"/>
                </a:lnTo>
                <a:lnTo>
                  <a:pt x="2784850" y="48238"/>
                </a:lnTo>
                <a:lnTo>
                  <a:pt x="2810591" y="81532"/>
                </a:lnTo>
                <a:lnTo>
                  <a:pt x="2827197" y="120794"/>
                </a:lnTo>
                <a:lnTo>
                  <a:pt x="2833085" y="164438"/>
                </a:lnTo>
                <a:lnTo>
                  <a:pt x="2833085" y="2138355"/>
                </a:lnTo>
                <a:lnTo>
                  <a:pt x="2827197" y="2181999"/>
                </a:lnTo>
                <a:lnTo>
                  <a:pt x="2810591" y="2221261"/>
                </a:lnTo>
                <a:lnTo>
                  <a:pt x="2784850" y="2254555"/>
                </a:lnTo>
                <a:lnTo>
                  <a:pt x="2751561" y="2280298"/>
                </a:lnTo>
                <a:lnTo>
                  <a:pt x="2712308" y="2296906"/>
                </a:lnTo>
                <a:lnTo>
                  <a:pt x="2668680" y="2302793"/>
                </a:lnTo>
                <a:close/>
              </a:path>
            </a:pathLst>
          </a:custGeom>
          <a:solidFill>
            <a:srgbClr val="A06F4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5953443" y="2890337"/>
            <a:ext cx="666750" cy="770255"/>
          </a:xfrm>
          <a:custGeom>
            <a:avLst/>
            <a:gdLst/>
            <a:ahLst/>
            <a:cxnLst/>
            <a:rect l="l" t="t" r="r" b="b"/>
            <a:pathLst>
              <a:path w="666750" h="770254">
                <a:moveTo>
                  <a:pt x="1" y="769653"/>
                </a:moveTo>
                <a:lnTo>
                  <a:pt x="0" y="0"/>
                </a:lnTo>
                <a:lnTo>
                  <a:pt x="666519" y="384826"/>
                </a:lnTo>
                <a:lnTo>
                  <a:pt x="1" y="769653"/>
                </a:lnTo>
                <a:close/>
              </a:path>
            </a:pathLst>
          </a:custGeom>
          <a:solidFill>
            <a:srgbClr val="563B31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5953445" y="6428994"/>
            <a:ext cx="666750" cy="770255"/>
          </a:xfrm>
          <a:custGeom>
            <a:avLst/>
            <a:gdLst/>
            <a:ahLst/>
            <a:cxnLst/>
            <a:rect l="l" t="t" r="r" b="b"/>
            <a:pathLst>
              <a:path w="666750" h="770254">
                <a:moveTo>
                  <a:pt x="0" y="769650"/>
                </a:moveTo>
                <a:lnTo>
                  <a:pt x="0" y="0"/>
                </a:lnTo>
                <a:lnTo>
                  <a:pt x="666506" y="384809"/>
                </a:lnTo>
                <a:lnTo>
                  <a:pt x="0" y="769650"/>
                </a:lnTo>
                <a:close/>
              </a:path>
            </a:pathLst>
          </a:custGeom>
          <a:solidFill>
            <a:srgbClr val="A06F4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3776583" y="2856031"/>
            <a:ext cx="1812925" cy="5632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500" spc="40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3500">
              <a:latin typeface="Arial Black"/>
              <a:cs typeface="Arial Black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469037" y="6498404"/>
            <a:ext cx="2592705" cy="5632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50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35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6816862" y="2317967"/>
            <a:ext cx="6583680" cy="1444625"/>
          </a:xfrm>
          <a:prstGeom prst="rect"/>
        </p:spPr>
        <p:txBody>
          <a:bodyPr wrap="square" lIns="0" tIns="121285" rIns="0" bIns="0" rtlCol="0" vert="horz">
            <a:spAutoFit/>
          </a:bodyPr>
          <a:lstStyle/>
          <a:p>
            <a:pPr marL="12700" marR="5080">
              <a:lnSpc>
                <a:spcPts val="5180"/>
              </a:lnSpc>
              <a:spcBef>
                <a:spcPts val="955"/>
              </a:spcBef>
            </a:pPr>
            <a:r>
              <a:rPr dirty="0" sz="5000" spc="715" b="0">
                <a:solidFill>
                  <a:srgbClr val="FFFFFF"/>
                </a:solidFill>
                <a:latin typeface="Yanone Kaffeesatz Thin"/>
                <a:cs typeface="Yanone Kaffeesatz Thin"/>
              </a:rPr>
              <a:t>Increasing</a:t>
            </a:r>
            <a:r>
              <a:rPr dirty="0" sz="5000" spc="40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840" b="0">
                <a:solidFill>
                  <a:srgbClr val="FFFFFF"/>
                </a:solidFill>
                <a:latin typeface="Yanone Kaffeesatz Thin"/>
                <a:cs typeface="Yanone Kaffeesatz Thin"/>
              </a:rPr>
              <a:t>demand</a:t>
            </a:r>
            <a:r>
              <a:rPr dirty="0" sz="5000" spc="40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635" b="0">
                <a:solidFill>
                  <a:srgbClr val="FFFFFF"/>
                </a:solidFill>
                <a:latin typeface="Yanone Kaffeesatz Thin"/>
                <a:cs typeface="Yanone Kaffeesatz Thin"/>
              </a:rPr>
              <a:t>for </a:t>
            </a:r>
            <a:r>
              <a:rPr dirty="0" sz="5000" spc="620" b="0">
                <a:solidFill>
                  <a:srgbClr val="FFFFFF"/>
                </a:solidFill>
                <a:latin typeface="Yanone Kaffeesatz Thin"/>
                <a:cs typeface="Yanone Kaffeesatz Thin"/>
              </a:rPr>
              <a:t>natural</a:t>
            </a:r>
            <a:r>
              <a:rPr dirty="0" sz="5000" spc="3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730" b="0">
                <a:solidFill>
                  <a:srgbClr val="FFFFFF"/>
                </a:solidFill>
                <a:latin typeface="Yanone Kaffeesatz Thin"/>
                <a:cs typeface="Yanone Kaffeesatz Thin"/>
              </a:rPr>
              <a:t>fragrance</a:t>
            </a:r>
            <a:endParaRPr sz="5000">
              <a:latin typeface="Yanone Kaffeesatz Thin"/>
              <a:cs typeface="Yanone Kaffeesatz Thi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799884" y="6178328"/>
            <a:ext cx="7526020" cy="1444625"/>
          </a:xfrm>
          <a:prstGeom prst="rect">
            <a:avLst/>
          </a:prstGeom>
        </p:spPr>
        <p:txBody>
          <a:bodyPr wrap="square" lIns="0" tIns="121285" rIns="0" bIns="0" rtlCol="0" vert="horz">
            <a:spAutoFit/>
          </a:bodyPr>
          <a:lstStyle/>
          <a:p>
            <a:pPr marL="12700" marR="5080">
              <a:lnSpc>
                <a:spcPts val="5180"/>
              </a:lnSpc>
              <a:spcBef>
                <a:spcPts val="955"/>
              </a:spcBef>
            </a:pPr>
            <a:r>
              <a:rPr dirty="0" sz="5000" spc="894" b="0">
                <a:solidFill>
                  <a:srgbClr val="FFFFFF"/>
                </a:solidFill>
                <a:latin typeface="Yanone Kaffeesatz Thin"/>
                <a:cs typeface="Yanone Kaffeesatz Thin"/>
              </a:rPr>
              <a:t>The</a:t>
            </a:r>
            <a:r>
              <a:rPr dirty="0" sz="5000" spc="39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695" b="0">
                <a:solidFill>
                  <a:srgbClr val="FFFFFF"/>
                </a:solidFill>
                <a:latin typeface="Yanone Kaffeesatz Thin"/>
                <a:cs typeface="Yanone Kaffeesatz Thin"/>
              </a:rPr>
              <a:t>counterfeit</a:t>
            </a:r>
            <a:r>
              <a:rPr dirty="0" sz="5000" spc="39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715" b="0">
                <a:solidFill>
                  <a:srgbClr val="FFFFFF"/>
                </a:solidFill>
                <a:latin typeface="Yanone Kaffeesatz Thin"/>
                <a:cs typeface="Yanone Kaffeesatz Thin"/>
              </a:rPr>
              <a:t>scent</a:t>
            </a:r>
            <a:r>
              <a:rPr dirty="0" sz="5000" spc="39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550" b="0">
                <a:solidFill>
                  <a:srgbClr val="FFFFFF"/>
                </a:solidFill>
                <a:latin typeface="Yanone Kaffeesatz Thin"/>
                <a:cs typeface="Yanone Kaffeesatz Thin"/>
              </a:rPr>
              <a:t>will </a:t>
            </a:r>
            <a:r>
              <a:rPr dirty="0" sz="5000" spc="620" b="0">
                <a:solidFill>
                  <a:srgbClr val="FFFFFF"/>
                </a:solidFill>
                <a:latin typeface="Yanone Kaffeesatz Thin"/>
                <a:cs typeface="Yanone Kaffeesatz Thin"/>
              </a:rPr>
              <a:t>restrain</a:t>
            </a:r>
            <a:r>
              <a:rPr dirty="0" sz="5000" spc="409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655" b="0">
                <a:solidFill>
                  <a:srgbClr val="FFFFFF"/>
                </a:solidFill>
                <a:latin typeface="Yanone Kaffeesatz Thin"/>
                <a:cs typeface="Yanone Kaffeesatz Thin"/>
              </a:rPr>
              <a:t>the</a:t>
            </a:r>
            <a:r>
              <a:rPr dirty="0" sz="5000" spc="409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72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endParaRPr sz="50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2381230" y="2009669"/>
            <a:ext cx="13900150" cy="6638925"/>
          </a:xfrm>
          <a:custGeom>
            <a:avLst/>
            <a:gdLst/>
            <a:ahLst/>
            <a:cxnLst/>
            <a:rect l="l" t="t" r="r" b="b"/>
            <a:pathLst>
              <a:path w="13900150" h="6638925">
                <a:moveTo>
                  <a:pt x="13900067" y="6638838"/>
                </a:moveTo>
                <a:lnTo>
                  <a:pt x="0" y="6638838"/>
                </a:lnTo>
                <a:lnTo>
                  <a:pt x="0" y="0"/>
                </a:lnTo>
                <a:lnTo>
                  <a:pt x="13900067" y="0"/>
                </a:lnTo>
                <a:lnTo>
                  <a:pt x="13900067" y="6638838"/>
                </a:lnTo>
                <a:close/>
              </a:path>
            </a:pathLst>
          </a:custGeom>
          <a:solidFill>
            <a:srgbClr val="4D2A17">
              <a:alpha val="87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777387" y="2430555"/>
            <a:ext cx="911098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>
                <a:solidFill>
                  <a:srgbClr val="FFFFFF"/>
                </a:solidFill>
              </a:rPr>
              <a:t>AUTHOR'S</a:t>
            </a:r>
            <a:r>
              <a:rPr dirty="0" sz="6000" spc="-575">
                <a:solidFill>
                  <a:srgbClr val="FFFFFF"/>
                </a:solidFill>
              </a:rPr>
              <a:t> </a:t>
            </a:r>
            <a:r>
              <a:rPr dirty="0" sz="6000" spc="-130">
                <a:solidFill>
                  <a:srgbClr val="FFFFFF"/>
                </a:solidFill>
              </a:rPr>
              <a:t>PERSPECTIVE</a:t>
            </a:r>
            <a:endParaRPr sz="6000"/>
          </a:p>
        </p:txBody>
      </p:sp>
      <p:grpSp>
        <p:nvGrpSpPr>
          <p:cNvPr id="5" name="object 5" descr=""/>
          <p:cNvGrpSpPr/>
          <p:nvPr/>
        </p:nvGrpSpPr>
        <p:grpSpPr>
          <a:xfrm>
            <a:off x="2966478" y="3757238"/>
            <a:ext cx="114300" cy="3714750"/>
            <a:chOff x="2966478" y="3757238"/>
            <a:chExt cx="114300" cy="3714750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66478" y="3757238"/>
              <a:ext cx="114300" cy="11430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66478" y="4785938"/>
              <a:ext cx="114300" cy="11430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66478" y="6328988"/>
              <a:ext cx="114300" cy="11430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66478" y="7357688"/>
              <a:ext cx="114300" cy="114300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/>
          <p:nvPr/>
        </p:nvSpPr>
        <p:spPr>
          <a:xfrm>
            <a:off x="3246374" y="3475286"/>
            <a:ext cx="12705080" cy="4654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352550">
              <a:lnSpc>
                <a:spcPct val="116399"/>
              </a:lnSpc>
              <a:spcBef>
                <a:spcPts val="100"/>
              </a:spcBef>
            </a:pP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29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Natural</a:t>
            </a:r>
            <a:r>
              <a:rPr dirty="0" sz="29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Fragrance</a:t>
            </a:r>
            <a:r>
              <a:rPr dirty="0" sz="29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9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7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9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witnessing</a:t>
            </a:r>
            <a:r>
              <a:rPr dirty="0" sz="29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significant </a:t>
            </a:r>
            <a:r>
              <a:rPr dirty="0" sz="2900" spc="65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29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9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near</a:t>
            </a:r>
            <a:r>
              <a:rPr dirty="0" sz="29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future.</a:t>
            </a:r>
            <a:endParaRPr sz="2900">
              <a:latin typeface="Verdana"/>
              <a:cs typeface="Verdana"/>
            </a:endParaRPr>
          </a:p>
          <a:p>
            <a:pPr marL="12700" marR="5080">
              <a:lnSpc>
                <a:spcPct val="116399"/>
              </a:lnSpc>
            </a:pP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Fruit-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based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30">
                <a:solidFill>
                  <a:srgbClr val="FFFFFF"/>
                </a:solidFill>
                <a:latin typeface="Verdana"/>
                <a:cs typeface="Verdana"/>
              </a:rPr>
              <a:t>sub-</a:t>
            </a:r>
            <a:r>
              <a:rPr dirty="0" sz="2900" spc="60">
                <a:solidFill>
                  <a:srgbClr val="FFFFFF"/>
                </a:solidFill>
                <a:latin typeface="Verdana"/>
                <a:cs typeface="Verdana"/>
              </a:rPr>
              <a:t>segment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0">
                <a:solidFill>
                  <a:srgbClr val="FFFFFF"/>
                </a:solidFill>
                <a:latin typeface="Verdana"/>
                <a:cs typeface="Verdana"/>
              </a:rPr>
              <a:t>has</a:t>
            </a:r>
            <a:r>
              <a:rPr dirty="0" sz="29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largest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30">
                <a:solidFill>
                  <a:srgbClr val="FFFFFF"/>
                </a:solidFill>
                <a:latin typeface="Verdana"/>
                <a:cs typeface="Verdana"/>
              </a:rPr>
              <a:t>share</a:t>
            </a:r>
            <a:r>
              <a:rPr dirty="0" sz="29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all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25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natural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fragrances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65">
                <a:solidFill>
                  <a:srgbClr val="FFFFFF"/>
                </a:solidFill>
                <a:latin typeface="Verdana"/>
                <a:cs typeface="Verdana"/>
              </a:rPr>
              <a:t>product</a:t>
            </a:r>
            <a:r>
              <a:rPr dirty="0" sz="29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90">
                <a:solidFill>
                  <a:srgbClr val="FFFFFF"/>
                </a:solidFill>
                <a:latin typeface="Verdana"/>
                <a:cs typeface="Verdana"/>
              </a:rPr>
              <a:t>type.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70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7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also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expected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5">
                <a:solidFill>
                  <a:srgbClr val="FFFFFF"/>
                </a:solidFill>
                <a:latin typeface="Verdana"/>
                <a:cs typeface="Verdana"/>
              </a:rPr>
              <a:t>have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25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largest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natural</a:t>
            </a:r>
            <a:r>
              <a:rPr dirty="0" sz="29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fragrances</a:t>
            </a:r>
            <a:r>
              <a:rPr dirty="0" sz="29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9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growth.</a:t>
            </a:r>
            <a:endParaRPr sz="2900">
              <a:latin typeface="Verdana"/>
              <a:cs typeface="Verdana"/>
            </a:endParaRPr>
          </a:p>
          <a:p>
            <a:pPr marL="12700" marR="263525" indent="96520">
              <a:lnSpc>
                <a:spcPct val="116399"/>
              </a:lnSpc>
            </a:pP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Personal</a:t>
            </a:r>
            <a:r>
              <a:rPr dirty="0" sz="29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care</a:t>
            </a:r>
            <a:r>
              <a:rPr dirty="0" sz="29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00">
                <a:solidFill>
                  <a:srgbClr val="FFFFFF"/>
                </a:solidFill>
                <a:latin typeface="Verdana"/>
                <a:cs typeface="Verdana"/>
              </a:rPr>
              <a:t>&amp;</a:t>
            </a:r>
            <a:r>
              <a:rPr dirty="0" sz="29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45">
                <a:solidFill>
                  <a:srgbClr val="FFFFFF"/>
                </a:solidFill>
                <a:latin typeface="Verdana"/>
                <a:cs typeface="Verdana"/>
              </a:rPr>
              <a:t>cosmetic</a:t>
            </a:r>
            <a:r>
              <a:rPr dirty="0" sz="29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applications</a:t>
            </a:r>
            <a:r>
              <a:rPr dirty="0" sz="29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70">
                <a:solidFill>
                  <a:srgbClr val="FFFFFF"/>
                </a:solidFill>
                <a:latin typeface="Verdana"/>
                <a:cs typeface="Verdana"/>
              </a:rPr>
              <a:t>dominated</a:t>
            </a:r>
            <a:r>
              <a:rPr dirty="0" sz="29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9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4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2900" spc="-4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9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expected</a:t>
            </a:r>
            <a:r>
              <a:rPr dirty="0" sz="29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9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maintain</a:t>
            </a:r>
            <a:r>
              <a:rPr dirty="0" sz="29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dirty="0" sz="29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position</a:t>
            </a:r>
            <a:r>
              <a:rPr dirty="0" sz="29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65">
                <a:solidFill>
                  <a:srgbClr val="FFFFFF"/>
                </a:solidFill>
                <a:latin typeface="Verdana"/>
                <a:cs typeface="Verdana"/>
              </a:rPr>
              <a:t>during</a:t>
            </a:r>
            <a:r>
              <a:rPr dirty="0" sz="29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0">
                <a:solidFill>
                  <a:srgbClr val="FFFFFF"/>
                </a:solidFill>
                <a:latin typeface="Verdana"/>
                <a:cs typeface="Verdana"/>
              </a:rPr>
              <a:t>forecast</a:t>
            </a:r>
            <a:r>
              <a:rPr dirty="0" sz="29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period. The</a:t>
            </a:r>
            <a:r>
              <a:rPr dirty="0" sz="29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5">
                <a:solidFill>
                  <a:srgbClr val="FFFFFF"/>
                </a:solidFill>
                <a:latin typeface="Verdana"/>
                <a:cs typeface="Verdana"/>
              </a:rPr>
              <a:t>essential</a:t>
            </a:r>
            <a:r>
              <a:rPr dirty="0" sz="29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oil</a:t>
            </a:r>
            <a:r>
              <a:rPr dirty="0" sz="29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60">
                <a:solidFill>
                  <a:srgbClr val="FFFFFF"/>
                </a:solidFill>
                <a:latin typeface="Verdana"/>
                <a:cs typeface="Verdana"/>
              </a:rPr>
              <a:t>segment</a:t>
            </a:r>
            <a:r>
              <a:rPr dirty="0" sz="29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55">
                <a:solidFill>
                  <a:srgbClr val="FFFFFF"/>
                </a:solidFill>
                <a:latin typeface="Verdana"/>
                <a:cs typeface="Verdana"/>
              </a:rPr>
              <a:t>held</a:t>
            </a:r>
            <a:r>
              <a:rPr dirty="0" sz="29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0">
                <a:solidFill>
                  <a:srgbClr val="FFFFFF"/>
                </a:solidFill>
                <a:latin typeface="Verdana"/>
                <a:cs typeface="Verdana"/>
              </a:rPr>
              <a:t>larger</a:t>
            </a:r>
            <a:r>
              <a:rPr dirty="0" sz="29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30">
                <a:solidFill>
                  <a:srgbClr val="FFFFFF"/>
                </a:solidFill>
                <a:latin typeface="Verdana"/>
                <a:cs typeface="Verdana"/>
              </a:rPr>
              <a:t>share</a:t>
            </a:r>
            <a:r>
              <a:rPr dirty="0" sz="29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9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9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9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5">
                <a:solidFill>
                  <a:srgbClr val="FFFFFF"/>
                </a:solidFill>
                <a:latin typeface="Verdana"/>
                <a:cs typeface="Verdana"/>
              </a:rPr>
              <a:t>is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expected</a:t>
            </a:r>
            <a:r>
              <a:rPr dirty="0" sz="29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9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remain</a:t>
            </a:r>
            <a:r>
              <a:rPr dirty="0" sz="29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70">
                <a:solidFill>
                  <a:srgbClr val="FFFFFF"/>
                </a:solidFill>
                <a:latin typeface="Verdana"/>
                <a:cs typeface="Verdana"/>
              </a:rPr>
              <a:t>dominant</a:t>
            </a:r>
            <a:r>
              <a:rPr dirty="0" sz="29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65">
                <a:solidFill>
                  <a:srgbClr val="FFFFFF"/>
                </a:solidFill>
                <a:latin typeface="Verdana"/>
                <a:cs typeface="Verdana"/>
              </a:rPr>
              <a:t>during</a:t>
            </a:r>
            <a:r>
              <a:rPr dirty="0" sz="29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0">
                <a:solidFill>
                  <a:srgbClr val="FFFFFF"/>
                </a:solidFill>
                <a:latin typeface="Verdana"/>
                <a:cs typeface="Verdana"/>
              </a:rPr>
              <a:t>forecast</a:t>
            </a:r>
            <a:r>
              <a:rPr dirty="0" sz="29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period.</a:t>
            </a:r>
            <a:endParaRPr sz="2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2482" y="1924189"/>
            <a:ext cx="5219699" cy="1457324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28114" y="1924189"/>
            <a:ext cx="5591190" cy="1209674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40378" y="3900281"/>
            <a:ext cx="3057509" cy="1771649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174723" y="4027687"/>
            <a:ext cx="4610099" cy="1352549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487174" y="3817315"/>
            <a:ext cx="2638424" cy="1666859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52482" y="6197528"/>
            <a:ext cx="3028949" cy="1552574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333798" y="5850574"/>
            <a:ext cx="2647949" cy="1904999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336718" y="6197528"/>
            <a:ext cx="4791089" cy="1314449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40378" y="8277483"/>
            <a:ext cx="4324349" cy="1447799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238597" y="8125083"/>
            <a:ext cx="2428874" cy="1733549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20048" rIns="0" bIns="0" rtlCol="0" vert="horz">
            <a:spAutoFit/>
          </a:bodyPr>
          <a:lstStyle/>
          <a:p>
            <a:pPr marL="5625465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  <p:pic>
        <p:nvPicPr>
          <p:cNvPr id="14" name="object 14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253069" y="7997890"/>
            <a:ext cx="2952749" cy="185737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latin typeface="Arial Black"/>
                <a:cs typeface="Arial Black"/>
              </a:rPr>
              <a:t>Contact</a:t>
            </a:r>
            <a:r>
              <a:rPr dirty="0" sz="9000" spc="-875">
                <a:latin typeface="Arial Black"/>
                <a:cs typeface="Arial Black"/>
              </a:rPr>
              <a:t> </a:t>
            </a:r>
            <a:r>
              <a:rPr dirty="0" sz="9000" spc="-760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14350" rIns="0" bIns="0" rtlCol="0" vert="horz">
            <a:spAutoFit/>
          </a:bodyPr>
          <a:lstStyle/>
          <a:p>
            <a:pPr algn="ctr" marR="501015">
              <a:lnSpc>
                <a:spcPct val="100000"/>
              </a:lnSpc>
              <a:spcBef>
                <a:spcPts val="4050"/>
              </a:spcBef>
            </a:pPr>
            <a:r>
              <a:rPr dirty="0"/>
              <a:t>COGNITIVE</a:t>
            </a:r>
            <a:r>
              <a:rPr dirty="0" spc="-45"/>
              <a:t> </a:t>
            </a:r>
            <a:r>
              <a:rPr dirty="0"/>
              <a:t>MARKET</a:t>
            </a:r>
            <a:r>
              <a:rPr dirty="0" spc="-30"/>
              <a:t> </a:t>
            </a:r>
            <a:r>
              <a:rPr dirty="0" spc="-10"/>
              <a:t>RESEARCH</a:t>
            </a:r>
          </a:p>
          <a:p>
            <a:pPr algn="ctr" marR="78232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6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312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50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020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60" b="0">
                <a:latin typeface="Lato"/>
                <a:cs typeface="Lato"/>
              </a:rPr>
              <a:t>8123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782320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75" b="0">
                <a:latin typeface="Lato"/>
                <a:cs typeface="Lato"/>
              </a:rPr>
              <a:t>91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983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501015">
              <a:lnSpc>
                <a:spcPct val="100000"/>
              </a:lnSpc>
              <a:spcBef>
                <a:spcPts val="2100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340" b="0">
                <a:latin typeface="Lato"/>
                <a:cs typeface="Lato"/>
              </a:rPr>
              <a:t>cognitivemarketresearch.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21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25"/>
              </a:spcBef>
              <a:tabLst>
                <a:tab pos="2087880" algn="l"/>
                <a:tab pos="3189605" algn="l"/>
                <a:tab pos="4422775" algn="l"/>
                <a:tab pos="6500495" algn="l"/>
                <a:tab pos="6870700" algn="l"/>
              </a:tabLst>
            </a:pPr>
            <a:r>
              <a:rPr dirty="0" sz="4100" spc="33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5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9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30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heavy" sz="4100" spc="385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http://tinyurl.com/8t3j7raf </a:t>
            </a:r>
            <a:endParaRPr sz="41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  <a:spcBef>
                <a:spcPts val="4700"/>
              </a:spcBef>
              <a:tabLst>
                <a:tab pos="1962150" algn="l"/>
                <a:tab pos="3047365" algn="l"/>
                <a:tab pos="3927475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5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8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</a:pPr>
            <a:r>
              <a:rPr dirty="0" u="heavy" sz="3200" spc="310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DAF8Qw84DXg,BAFWDJyds2Y</cp:keywords>
  <dc:title>Natural Fragrance Market Report 2024</dc:title>
  <dcterms:created xsi:type="dcterms:W3CDTF">2024-02-10T14:42:59Z</dcterms:created>
  <dcterms:modified xsi:type="dcterms:W3CDTF">2024-02-10T14:42:59Z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2024-02-09T00:00:00Z</vt:filetime>
  </property>
  <property fmtid="{D5CDD505-2E9C-101B-9397-08002B2CF9AE}" pid="3" name="Creator">
    <vt:lpwstr>Canva</vt:lpwstr>
  </property>
  <property fmtid="{D5CDD505-2E9C-101B-9397-08002B2CF9AE}" pid="4" name="LastSaved">
    <vt:filetime>2024-02-10T00:00:00Z</vt:filetime>
  </property>
  <property fmtid="{D5CDD505-2E9C-101B-9397-08002B2CF9AE}" pid="5" name="Producer">
    <vt:lpwstr>3-Heights(TM) PDF Security Shell 4.8.25.2 (http://www.pdf-tools.com)</vt:lpwstr>
  </property>
</Properties>
</file>