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Helvetica World" panose="020B0604020202020204" charset="-128"/>
      <p:regular r:id="rId12"/>
    </p:embeddedFont>
    <p:embeddedFont>
      <p:font typeface="Barlow Semi-Bold" panose="020B0604020202020204"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Poppins" panose="00000500000000000000" pitchFamily="2" charset="0"/>
      <p:regular r:id="rId21"/>
    </p:embeddedFont>
    <p:embeddedFont>
      <p:font typeface="Poppins Bold" panose="00000800000000000000" charset="0"/>
      <p:regular r:id="rId22"/>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heme" Target="theme/theme1.xml" /><Relationship Id="rId26"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hyperlink" Target="https://tinyurl.com/fujrzm4t"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1782041" y="2792557"/>
            <a:ext cx="14723918" cy="4701886"/>
            <a:chExt cx="3877904" cy="1238357"/>
          </a:xfrm>
        </p:grpSpPr>
        <p:sp>
          <p:nvSpPr>
            <p:cNvPr id="4" name="Freeform 4"/>
            <p:cNvSpPr/>
            <p:nvPr/>
          </p:nvSpPr>
          <p:spPr>
            <a:xfrm>
              <a:off x="0" y="0"/>
              <a:ext cx="3877904" cy="1238357"/>
            </a:xfrm>
            <a:custGeom>
              <a:rect l="l" t="t" r="r" b="b"/>
              <a:pathLst>
                <a:path w="3877904" h="1238357">
                  <a:moveTo>
                    <a:pt x="0" y="0"/>
                  </a:moveTo>
                  <a:lnTo>
                    <a:pt x="3877904" y="0"/>
                  </a:lnTo>
                  <a:lnTo>
                    <a:pt x="3877904" y="1238357"/>
                  </a:lnTo>
                  <a:lnTo>
                    <a:pt x="0" y="1238357"/>
                  </a:lnTo>
                  <a:close/>
                </a:path>
              </a:pathLst>
            </a:custGeom>
            <a:solidFill>
              <a:srgbClr val="FFFFFF">
                <a:alpha val="89804"/>
              </a:srgbClr>
            </a:solidFill>
          </p:spPr>
          <p:txBody>
            <a:bodyPr/>
            <a:lstStyle/>
            <a:p/>
          </p:txBody>
        </p:sp>
        <p:sp>
          <p:nvSpPr>
            <p:cNvPr id="5" name="TextBox 5"/>
            <p:cNvSpPr txBox="1"/>
            <p:nvPr/>
          </p:nvSpPr>
          <p:spPr>
            <a:xfrm>
              <a:off x="0" y="-38100"/>
              <a:ext cx="3877904" cy="1276457"/>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1989859" y="3266257"/>
            <a:ext cx="14308282" cy="3167246"/>
          </a:xfrm>
          <a:prstGeom prst="rect">
            <a:avLst/>
          </a:prstGeom>
        </p:spPr>
        <p:txBody>
          <a:bodyPr lIns="0" tIns="0" rIns="0" bIns="0" rtlCol="0" anchor="t">
            <a:spAutoFit/>
          </a:bodyPr>
          <a:lstStyle/>
          <a:p>
            <a:pPr>
              <a:lnSpc>
                <a:spcPts val="8180"/>
              </a:lnSpc>
            </a:pPr>
            <a:r>
              <a:rPr lang="en-US" sz="8099">
                <a:solidFill>
                  <a:srgbClr val="000000"/>
                </a:solidFill>
                <a:latin typeface="Canva Sans"/>
              </a:rPr>
              <a:t>GLOBAL </a:t>
            </a:r>
          </a:p>
          <a:p>
            <a:pPr>
              <a:lnSpc>
                <a:spcPts val="8180"/>
              </a:lnSpc>
            </a:pPr>
            <a:r>
              <a:rPr lang="en-US" sz="8099">
                <a:solidFill>
                  <a:srgbClr val="000000"/>
                </a:solidFill>
                <a:latin typeface="Canva Sans"/>
              </a:rPr>
              <a:t>NAIL DRILL MACHINES </a:t>
            </a:r>
          </a:p>
          <a:p>
            <a:pPr>
              <a:lnSpc>
                <a:spcPts val="8180"/>
              </a:lnSpc>
            </a:pPr>
            <a:r>
              <a:rPr lang="en-US" sz="8099">
                <a:solidFill>
                  <a:srgbClr val="000000"/>
                </a:solidFill>
                <a:latin typeface="Canva Sans"/>
              </a:rPr>
              <a:t>MARKET REPORT 2024</a:t>
            </a:r>
          </a:p>
        </p:txBody>
      </p:sp>
      <p:sp>
        <p:nvSpPr>
          <p:cNvPr id="7" name="TextBox 7"/>
          <p:cNvSpPr txBox="1"/>
          <p:nvPr/>
        </p:nvSpPr>
        <p:spPr>
          <a:xfrm>
            <a:off x="4752401" y="6494116"/>
            <a:ext cx="8792149" cy="781050"/>
          </a:xfrm>
          <a:prstGeom prst="rect">
            <a:avLst/>
          </a:prstGeom>
        </p:spPr>
        <p:txBody>
          <a:bodyPr lIns="0" tIns="0" rIns="0" bIns="0" rtlCol="0" anchor="t">
            <a:spAutoFit/>
          </a:bodyPr>
          <a:lstStyle/>
          <a:p>
            <a:pPr algn="ctr">
              <a:lnSpc>
                <a:spcPts val="6300"/>
              </a:lnSpc>
            </a:pPr>
            <a:r>
              <a:rPr lang="en-US" sz="4500">
                <a:solidFill>
                  <a:srgbClr val="000000"/>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282" b="-15235"/>
            </a:stretch>
          </a:blipFill>
        </p:spPr>
        <p:txBody>
          <a:bodyPr/>
          <a:lstStyle/>
          <a:p/>
        </p:txBody>
      </p:sp>
      <p:grpSp>
        <p:nvGrpSpPr>
          <p:cNvPr id="3" name="Group 3"/>
          <p:cNvGrpSpPr/>
          <p:nvPr/>
        </p:nvGrpSpPr>
        <p:grpSpPr>
          <a:xfrm>
            <a:off x="1422256" y="2072986"/>
            <a:ext cx="15443488" cy="6141027"/>
            <a:chExt cx="4067421" cy="1617390"/>
          </a:xfrm>
        </p:grpSpPr>
        <p:sp>
          <p:nvSpPr>
            <p:cNvPr id="4" name="Freeform 4"/>
            <p:cNvSpPr/>
            <p:nvPr/>
          </p:nvSpPr>
          <p:spPr>
            <a:xfrm>
              <a:off x="0" y="0"/>
              <a:ext cx="4067421" cy="1617390"/>
            </a:xfrm>
            <a:custGeom>
              <a:rect l="l" t="t" r="r" b="b"/>
              <a:pathLst>
                <a:path w="4067421" h="1617390">
                  <a:moveTo>
                    <a:pt x="0" y="0"/>
                  </a:moveTo>
                  <a:lnTo>
                    <a:pt x="4067421" y="0"/>
                  </a:lnTo>
                  <a:lnTo>
                    <a:pt x="4067421" y="1617390"/>
                  </a:lnTo>
                  <a:lnTo>
                    <a:pt x="0" y="1617390"/>
                  </a:lnTo>
                  <a:close/>
                </a:path>
              </a:pathLst>
            </a:custGeom>
            <a:solidFill>
              <a:srgbClr val="000000">
                <a:alpha val="60000"/>
              </a:srgbClr>
            </a:solidFill>
          </p:spPr>
          <p:txBody>
            <a:bodyPr/>
            <a:lstStyle/>
            <a:p/>
          </p:txBody>
        </p:sp>
        <p:sp>
          <p:nvSpPr>
            <p:cNvPr id="5" name="TextBox 5"/>
            <p:cNvSpPr txBox="1"/>
            <p:nvPr/>
          </p:nvSpPr>
          <p:spPr>
            <a:xfrm>
              <a:off x="0" y="-19050"/>
              <a:ext cx="4067421" cy="1636440"/>
            </a:xfrm>
            <a:prstGeom prst="rect">
              <a:avLst/>
            </a:prstGeom>
          </p:spPr>
          <p:txBody>
            <a:bodyPr lIns="50800" tIns="50800" rIns="50800" bIns="50800" rtlCol="0" anchor="ctr"/>
            <a:lstStyle/>
            <a:p>
              <a:pPr algn="ctr">
                <a:lnSpc>
                  <a:spcPts val="2859"/>
                </a:lnSpc>
              </a:pPr>
              <a:endParaRPr/>
            </a:p>
          </p:txBody>
        </p:sp>
      </p:grpSp>
      <p:sp>
        <p:nvSpPr>
          <p:cNvPr id="6" name="TextBox 6"/>
          <p:cNvSpPr txBox="1"/>
          <p:nvPr/>
        </p:nvSpPr>
        <p:spPr>
          <a:xfrm>
            <a:off x="4743128" y="2456650"/>
            <a:ext cx="8801745" cy="897897"/>
          </a:xfrm>
          <a:prstGeom prst="rect">
            <a:avLst/>
          </a:prstGeom>
        </p:spPr>
        <p:txBody>
          <a:bodyPr lIns="0" tIns="0" rIns="0" bIns="0" rtlCol="0" anchor="t">
            <a:spAutoFit/>
          </a:bodyPr>
          <a:lstStyle/>
          <a:p>
            <a:pPr algn="ctr">
              <a:lnSpc>
                <a:spcPts val="6955"/>
              </a:lnSpc>
            </a:pPr>
            <a:r>
              <a:rPr lang="en-US" sz="6500">
                <a:solidFill>
                  <a:srgbClr val="FFFFFF"/>
                </a:solidFill>
                <a:latin typeface="Canva Sans"/>
              </a:rPr>
              <a:t>INTRODUCTION</a:t>
            </a:r>
          </a:p>
        </p:txBody>
      </p:sp>
      <p:sp>
        <p:nvSpPr>
          <p:cNvPr id="7" name="TextBox 7"/>
          <p:cNvSpPr txBox="1"/>
          <p:nvPr/>
        </p:nvSpPr>
        <p:spPr>
          <a:xfrm>
            <a:off x="1670663" y="3648090"/>
            <a:ext cx="14946674" cy="3863972"/>
          </a:xfrm>
          <a:prstGeom prst="rect">
            <a:avLst/>
          </a:prstGeom>
        </p:spPr>
        <p:txBody>
          <a:bodyPr lIns="0" tIns="0" rIns="0" bIns="0" rtlCol="0" anchor="t">
            <a:spAutoFit/>
          </a:bodyPr>
          <a:lstStyle/>
          <a:p>
            <a:pPr>
              <a:lnSpc>
                <a:spcPts val="5049"/>
              </a:lnSpc>
              <a:spcBef>
                <a:spcPct val="0"/>
              </a:spcBef>
            </a:pPr>
            <a:r>
              <a:rPr lang="en-US" sz="4999">
                <a:solidFill>
                  <a:srgbClr val="FFFFFF"/>
                </a:solidFill>
                <a:latin typeface="Helvetica World"/>
              </a:rPr>
              <a:t>Nail drill machines are multi-purpose equipment that comes with a variety of replaceable heads for filing, buffing, and polishing both natural and synthetic nails. These nail drill machines are ergonomically constructed, making it simple to control the drills for professional accuracy from the comfort of home.</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TextBox 3"/>
          <p:cNvSpPr txBox="1"/>
          <p:nvPr/>
        </p:nvSpPr>
        <p:spPr>
          <a:xfrm>
            <a:off x="5162248" y="975314"/>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grpSp>
        <p:nvGrpSpPr>
          <p:cNvPr id="4" name="Group 4"/>
          <p:cNvGrpSpPr/>
          <p:nvPr/>
        </p:nvGrpSpPr>
        <p:grpSpPr>
          <a:xfrm>
            <a:off x="4875615" y="2953056"/>
            <a:ext cx="8536770" cy="2584500"/>
            <a:chExt cx="860407" cy="260488"/>
          </a:xfrm>
        </p:grpSpPr>
        <p:sp>
          <p:nvSpPr>
            <p:cNvPr id="5" name="Freeform 5"/>
            <p:cNvSpPr/>
            <p:nvPr/>
          </p:nvSpPr>
          <p:spPr>
            <a:xfrm>
              <a:off x="0" y="0"/>
              <a:ext cx="860407" cy="260488"/>
            </a:xfrm>
            <a:custGeom>
              <a:rect l="l" t="t" r="r" b="b"/>
              <a:pathLst>
                <a:path w="860407" h="260488">
                  <a:moveTo>
                    <a:pt x="90689" y="0"/>
                  </a:moveTo>
                  <a:lnTo>
                    <a:pt x="769718" y="0"/>
                  </a:lnTo>
                  <a:cubicBezTo>
                    <a:pt x="819804" y="0"/>
                    <a:pt x="860407" y="40603"/>
                    <a:pt x="860407" y="90689"/>
                  </a:cubicBezTo>
                  <a:lnTo>
                    <a:pt x="860407" y="169798"/>
                  </a:lnTo>
                  <a:cubicBezTo>
                    <a:pt x="860407" y="219885"/>
                    <a:pt x="819804" y="260488"/>
                    <a:pt x="769718" y="260488"/>
                  </a:cubicBezTo>
                  <a:lnTo>
                    <a:pt x="90689" y="260488"/>
                  </a:lnTo>
                  <a:cubicBezTo>
                    <a:pt x="40603" y="260488"/>
                    <a:pt x="0" y="219885"/>
                    <a:pt x="0" y="169798"/>
                  </a:cubicBezTo>
                  <a:lnTo>
                    <a:pt x="0" y="90689"/>
                  </a:lnTo>
                  <a:cubicBezTo>
                    <a:pt x="0" y="40603"/>
                    <a:pt x="40603" y="0"/>
                    <a:pt x="90689" y="0"/>
                  </a:cubicBezTo>
                  <a:close/>
                </a:path>
              </a:pathLst>
            </a:custGeom>
            <a:solidFill>
              <a:srgbClr val="3B3B3B"/>
            </a:solidFill>
          </p:spPr>
          <p:txBody>
            <a:bodyPr/>
            <a:lstStyle/>
            <a:p/>
          </p:txBody>
        </p:sp>
        <p:sp>
          <p:nvSpPr>
            <p:cNvPr id="6" name="TextBox 6"/>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7" name="Freeform 7"/>
          <p:cNvSpPr/>
          <p:nvPr/>
        </p:nvSpPr>
        <p:spPr>
          <a:xfrm>
            <a:off x="5227036" y="3270606"/>
            <a:ext cx="2085124" cy="2082518"/>
          </a:xfrm>
          <a:custGeom>
            <a:rect l="l" t="t" r="r" b="b"/>
            <a:pathLst>
              <a:path w="2085123" h="2082518">
                <a:moveTo>
                  <a:pt x="0" y="0"/>
                </a:moveTo>
                <a:lnTo>
                  <a:pt x="2085124" y="0"/>
                </a:lnTo>
                <a:lnTo>
                  <a:pt x="2085124" y="2082518"/>
                </a:lnTo>
                <a:lnTo>
                  <a:pt x="0" y="2082518"/>
                </a:lnTo>
                <a:lnTo>
                  <a:pt x="0" y="0"/>
                </a:lnTo>
                <a:close/>
              </a:path>
            </a:pathLst>
          </a:custGeom>
          <a:blipFill>
            <a:blip r:embed="rId3"/>
            <a:stretch>
              <a:fillRect/>
            </a:stretch>
          </a:blipFill>
        </p:spPr>
        <p:txBody>
          <a:bodyPr/>
          <a:lstStyle/>
          <a:p/>
        </p:txBody>
      </p:sp>
      <p:grpSp>
        <p:nvGrpSpPr>
          <p:cNvPr id="8" name="Group 8"/>
          <p:cNvGrpSpPr/>
          <p:nvPr/>
        </p:nvGrpSpPr>
        <p:grpSpPr>
          <a:xfrm>
            <a:off x="5178422" y="3187268"/>
            <a:ext cx="2054416" cy="2054416"/>
            <a:chExt cx="812800" cy="812800"/>
          </a:xfrm>
        </p:grpSpPr>
        <p:sp>
          <p:nvSpPr>
            <p:cNvPr id="9" name="Freeform 9"/>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0" name="TextBox 10"/>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1" name="TextBox 11"/>
          <p:cNvSpPr txBox="1"/>
          <p:nvPr/>
        </p:nvSpPr>
        <p:spPr>
          <a:xfrm>
            <a:off x="5453155" y="3744125"/>
            <a:ext cx="1504949" cy="807495"/>
          </a:xfrm>
          <a:prstGeom prst="rect">
            <a:avLst/>
          </a:prstGeom>
        </p:spPr>
        <p:txBody>
          <a:bodyPr lIns="0" tIns="0" rIns="0" bIns="0" rtlCol="0" anchor="t">
            <a:spAutoFit/>
          </a:bodyPr>
          <a:lstStyle/>
          <a:p>
            <a:pPr algn="ctr">
              <a:lnSpc>
                <a:spcPts val="6204"/>
              </a:lnSpc>
              <a:spcBef>
                <a:spcPct val="0"/>
              </a:spcBef>
            </a:pPr>
            <a:r>
              <a:rPr lang="en-US" sz="4431">
                <a:solidFill>
                  <a:srgbClr val="3A6AD6"/>
                </a:solidFill>
                <a:latin typeface="Poppins Bold"/>
              </a:rPr>
              <a:t>2028</a:t>
            </a:r>
          </a:p>
        </p:txBody>
      </p:sp>
      <p:grpSp>
        <p:nvGrpSpPr>
          <p:cNvPr id="12" name="Group 12"/>
          <p:cNvGrpSpPr/>
          <p:nvPr/>
        </p:nvGrpSpPr>
        <p:grpSpPr>
          <a:xfrm>
            <a:off x="4875615" y="5986744"/>
            <a:ext cx="8536770" cy="2584500"/>
            <a:chExt cx="860407" cy="260488"/>
          </a:xfrm>
        </p:grpSpPr>
        <p:sp>
          <p:nvSpPr>
            <p:cNvPr id="13" name="Freeform 13"/>
            <p:cNvSpPr/>
            <p:nvPr/>
          </p:nvSpPr>
          <p:spPr>
            <a:xfrm>
              <a:off x="0" y="0"/>
              <a:ext cx="860407" cy="260488"/>
            </a:xfrm>
            <a:custGeom>
              <a:rect l="l" t="t" r="r" b="b"/>
              <a:pathLst>
                <a:path w="860407" h="260488">
                  <a:moveTo>
                    <a:pt x="90689" y="0"/>
                  </a:moveTo>
                  <a:lnTo>
                    <a:pt x="769718" y="0"/>
                  </a:lnTo>
                  <a:cubicBezTo>
                    <a:pt x="819804" y="0"/>
                    <a:pt x="860407" y="40603"/>
                    <a:pt x="860407" y="90689"/>
                  </a:cubicBezTo>
                  <a:lnTo>
                    <a:pt x="860407" y="169798"/>
                  </a:lnTo>
                  <a:cubicBezTo>
                    <a:pt x="860407" y="219885"/>
                    <a:pt x="819804" y="260488"/>
                    <a:pt x="769718" y="260488"/>
                  </a:cubicBezTo>
                  <a:lnTo>
                    <a:pt x="90689" y="260488"/>
                  </a:lnTo>
                  <a:cubicBezTo>
                    <a:pt x="40603" y="260488"/>
                    <a:pt x="0" y="219885"/>
                    <a:pt x="0" y="169798"/>
                  </a:cubicBezTo>
                  <a:lnTo>
                    <a:pt x="0" y="90689"/>
                  </a:lnTo>
                  <a:cubicBezTo>
                    <a:pt x="0" y="40603"/>
                    <a:pt x="40603" y="0"/>
                    <a:pt x="90689" y="0"/>
                  </a:cubicBezTo>
                  <a:close/>
                </a:path>
              </a:pathLst>
            </a:custGeom>
            <a:solidFill>
              <a:srgbClr val="3B3B3B"/>
            </a:solidFill>
          </p:spPr>
          <p:txBody>
            <a:bodyPr/>
            <a:lstStyle/>
            <a:p/>
          </p:txBody>
        </p:sp>
        <p:sp>
          <p:nvSpPr>
            <p:cNvPr id="14" name="TextBox 14"/>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5" name="Freeform 15"/>
          <p:cNvSpPr/>
          <p:nvPr/>
        </p:nvSpPr>
        <p:spPr>
          <a:xfrm>
            <a:off x="5227036" y="6304294"/>
            <a:ext cx="2085124" cy="2082518"/>
          </a:xfrm>
          <a:custGeom>
            <a:rect l="l" t="t" r="r" b="b"/>
            <a:pathLst>
              <a:path w="2085123" h="2082518">
                <a:moveTo>
                  <a:pt x="0" y="0"/>
                </a:moveTo>
                <a:lnTo>
                  <a:pt x="2085124" y="0"/>
                </a:lnTo>
                <a:lnTo>
                  <a:pt x="2085124" y="2082518"/>
                </a:lnTo>
                <a:lnTo>
                  <a:pt x="0" y="2082518"/>
                </a:lnTo>
                <a:lnTo>
                  <a:pt x="0" y="0"/>
                </a:lnTo>
                <a:close/>
              </a:path>
            </a:pathLst>
          </a:custGeom>
          <a:blipFill>
            <a:blip r:embed="rId3"/>
            <a:stretch>
              <a:fillRect/>
            </a:stretch>
          </a:blipFill>
        </p:spPr>
        <p:txBody>
          <a:bodyPr/>
          <a:lstStyle/>
          <a:p/>
        </p:txBody>
      </p:sp>
      <p:grpSp>
        <p:nvGrpSpPr>
          <p:cNvPr id="16" name="Group 16"/>
          <p:cNvGrpSpPr/>
          <p:nvPr/>
        </p:nvGrpSpPr>
        <p:grpSpPr>
          <a:xfrm>
            <a:off x="5178422" y="6220956"/>
            <a:ext cx="2054416" cy="2054416"/>
            <a:chExt cx="812800" cy="812800"/>
          </a:xfrm>
        </p:grpSpPr>
        <p:sp>
          <p:nvSpPr>
            <p:cNvPr id="17" name="Freeform 17"/>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8" name="TextBox 18"/>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9" name="TextBox 19"/>
          <p:cNvSpPr txBox="1"/>
          <p:nvPr/>
        </p:nvSpPr>
        <p:spPr>
          <a:xfrm>
            <a:off x="5453155" y="6696929"/>
            <a:ext cx="1504949" cy="1421073"/>
          </a:xfrm>
          <a:prstGeom prst="rect">
            <a:avLst/>
          </a:prstGeom>
        </p:spPr>
        <p:txBody>
          <a:bodyPr lIns="0" tIns="0" rIns="0" bIns="0" rtlCol="0" anchor="t">
            <a:spAutoFit/>
          </a:bodyPr>
          <a:lstStyle/>
          <a:p>
            <a:pPr algn="ctr">
              <a:lnSpc>
                <a:spcPts val="3545"/>
              </a:lnSpc>
            </a:pPr>
            <a:r>
              <a:rPr lang="en-US" sz="4431">
                <a:solidFill>
                  <a:srgbClr val="3A6AD6"/>
                </a:solidFill>
                <a:latin typeface="Poppins Bold"/>
              </a:rPr>
              <a:t>2023- 2030</a:t>
            </a:r>
          </a:p>
        </p:txBody>
      </p:sp>
      <p:sp>
        <p:nvSpPr>
          <p:cNvPr id="20" name="TextBox 20"/>
          <p:cNvSpPr txBox="1"/>
          <p:nvPr/>
        </p:nvSpPr>
        <p:spPr>
          <a:xfrm>
            <a:off x="7232838" y="3270875"/>
            <a:ext cx="5735797" cy="1753851"/>
          </a:xfrm>
          <a:prstGeom prst="rect">
            <a:avLst/>
          </a:prstGeom>
        </p:spPr>
        <p:txBody>
          <a:bodyPr lIns="0" tIns="0" rIns="0" bIns="0" rtlCol="0" anchor="t">
            <a:spAutoFit/>
          </a:bodyPr>
          <a:lstStyle/>
          <a:p>
            <a:pPr algn="ctr">
              <a:lnSpc>
                <a:spcPts val="6882"/>
              </a:lnSpc>
            </a:pPr>
            <a:r>
              <a:rPr lang="en-US" sz="4916">
                <a:solidFill>
                  <a:srgbClr val="FFFFFF"/>
                </a:solidFill>
                <a:latin typeface="Poppins"/>
              </a:rPr>
              <a:t>FORECAST</a:t>
            </a:r>
          </a:p>
          <a:p>
            <a:pPr algn="ctr">
              <a:lnSpc>
                <a:spcPts val="6882"/>
              </a:lnSpc>
              <a:spcBef>
                <a:spcPct val="0"/>
              </a:spcBef>
            </a:pPr>
            <a:r>
              <a:rPr lang="en-US" sz="4916">
                <a:solidFill>
                  <a:srgbClr val="FFFFFF"/>
                </a:solidFill>
                <a:latin typeface="Poppins"/>
              </a:rPr>
              <a:t> $293.60 Million</a:t>
            </a:r>
          </a:p>
        </p:txBody>
      </p:sp>
      <p:sp>
        <p:nvSpPr>
          <p:cNvPr id="21" name="TextBox 21"/>
          <p:cNvSpPr txBox="1"/>
          <p:nvPr/>
        </p:nvSpPr>
        <p:spPr>
          <a:xfrm>
            <a:off x="7312160" y="6328854"/>
            <a:ext cx="5735797" cy="1753851"/>
          </a:xfrm>
          <a:prstGeom prst="rect">
            <a:avLst/>
          </a:prstGeom>
        </p:spPr>
        <p:txBody>
          <a:bodyPr lIns="0" tIns="0" rIns="0" bIns="0" rtlCol="0" anchor="t">
            <a:spAutoFit/>
          </a:bodyPr>
          <a:lstStyle/>
          <a:p>
            <a:pPr algn="ctr">
              <a:lnSpc>
                <a:spcPts val="6882"/>
              </a:lnSpc>
            </a:pPr>
            <a:r>
              <a:rPr lang="en-US" sz="4916">
                <a:solidFill>
                  <a:srgbClr val="FFFFFF"/>
                </a:solidFill>
                <a:latin typeface="Poppins"/>
              </a:rPr>
              <a:t>CAGR</a:t>
            </a:r>
          </a:p>
          <a:p>
            <a:pPr algn="ctr">
              <a:lnSpc>
                <a:spcPts val="6882"/>
              </a:lnSpc>
              <a:spcBef>
                <a:spcPct val="0"/>
              </a:spcBef>
            </a:pPr>
            <a:r>
              <a:rPr lang="en-US" sz="4916">
                <a:solidFill>
                  <a:srgbClr val="FFFFFF"/>
                </a:solidFill>
                <a:latin typeface="Poppins"/>
              </a:rPr>
              <a:t>5.22%</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TextBox 3"/>
          <p:cNvSpPr txBox="1"/>
          <p:nvPr/>
        </p:nvSpPr>
        <p:spPr>
          <a:xfrm>
            <a:off x="1210541" y="164508"/>
            <a:ext cx="16297870" cy="1092838"/>
          </a:xfrm>
          <a:prstGeom prst="rect">
            <a:avLst/>
          </a:prstGeom>
        </p:spPr>
        <p:txBody>
          <a:bodyPr lIns="0" tIns="0" rIns="0" bIns="0" rtlCol="0" anchor="t">
            <a:spAutoFit/>
          </a:bodyPr>
          <a:lstStyle/>
          <a:p>
            <a:pPr algn="ctr">
              <a:lnSpc>
                <a:spcPts val="8539"/>
              </a:lnSpc>
            </a:pPr>
            <a:r>
              <a:rPr lang="en-US" sz="6099">
                <a:solidFill>
                  <a:srgbClr val="FFFFFF"/>
                </a:solidFill>
                <a:latin typeface="Poppins"/>
              </a:rPr>
              <a:t>REVENUE MARKET SHARE BY SEGMENTS 2022</a:t>
            </a:r>
          </a:p>
        </p:txBody>
      </p:sp>
      <p:grpSp>
        <p:nvGrpSpPr>
          <p:cNvPr id="4" name="Group 4"/>
          <p:cNvGrpSpPr/>
          <p:nvPr/>
        </p:nvGrpSpPr>
        <p:grpSpPr>
          <a:xfrm>
            <a:off x="5407159" y="1740329"/>
            <a:ext cx="2603569" cy="2603569"/>
            <a:chExt cx="812800" cy="812800"/>
          </a:xfrm>
        </p:grpSpPr>
        <p:sp>
          <p:nvSpPr>
            <p:cNvPr id="5" name="Freeform 5"/>
            <p:cNvSpPr/>
            <p:nvPr/>
          </p:nvSpPr>
          <p:spPr>
            <a:xfrm>
              <a:off x="0" y="0"/>
              <a:ext cx="812800" cy="812800"/>
            </a:xfrm>
            <a:custGeom>
              <a:rect l="l" t="t" r="r" b="b"/>
              <a:pathLst>
                <a:path w="812800" h="812800">
                  <a:moveTo>
                    <a:pt x="59472" y="0"/>
                  </a:moveTo>
                  <a:lnTo>
                    <a:pt x="753328" y="0"/>
                  </a:lnTo>
                  <a:cubicBezTo>
                    <a:pt x="786174" y="0"/>
                    <a:pt x="812800" y="26626"/>
                    <a:pt x="812800" y="59472"/>
                  </a:cubicBezTo>
                  <a:lnTo>
                    <a:pt x="812800" y="753328"/>
                  </a:lnTo>
                  <a:cubicBezTo>
                    <a:pt x="812800" y="786174"/>
                    <a:pt x="786174" y="812800"/>
                    <a:pt x="753328" y="812800"/>
                  </a:cubicBezTo>
                  <a:lnTo>
                    <a:pt x="59472" y="812800"/>
                  </a:lnTo>
                  <a:cubicBezTo>
                    <a:pt x="26626" y="812800"/>
                    <a:pt x="0" y="786174"/>
                    <a:pt x="0" y="753328"/>
                  </a:cubicBezTo>
                  <a:lnTo>
                    <a:pt x="0" y="59472"/>
                  </a:lnTo>
                  <a:cubicBezTo>
                    <a:pt x="0" y="26626"/>
                    <a:pt x="26626" y="0"/>
                    <a:pt x="59472" y="0"/>
                  </a:cubicBezTo>
                  <a:close/>
                </a:path>
              </a:pathLst>
            </a:custGeom>
            <a:solidFill>
              <a:srgbClr val="1B1B18"/>
            </a:solidFill>
          </p:spPr>
          <p:txBody>
            <a:bodyPr/>
            <a:lstStyle/>
            <a:p/>
          </p:txBody>
        </p:sp>
        <p:sp>
          <p:nvSpPr>
            <p:cNvPr id="6" name="TextBox 6"/>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7" name="Group 7"/>
          <p:cNvGrpSpPr/>
          <p:nvPr/>
        </p:nvGrpSpPr>
        <p:grpSpPr>
          <a:xfrm>
            <a:off x="5684530" y="2017700"/>
            <a:ext cx="7196311" cy="3628238"/>
            <a:chExt cx="1511671" cy="762155"/>
          </a:xfrm>
        </p:grpSpPr>
        <p:sp>
          <p:nvSpPr>
            <p:cNvPr id="8" name="Freeform 8"/>
            <p:cNvSpPr/>
            <p:nvPr/>
          </p:nvSpPr>
          <p:spPr>
            <a:xfrm>
              <a:off x="0" y="0"/>
              <a:ext cx="1511671" cy="762155"/>
            </a:xfrm>
            <a:custGeom>
              <a:rect l="l" t="t" r="r" b="b"/>
              <a:pathLst>
                <a:path w="1511671" h="762155">
                  <a:moveTo>
                    <a:pt x="21516" y="0"/>
                  </a:moveTo>
                  <a:lnTo>
                    <a:pt x="1490155" y="0"/>
                  </a:lnTo>
                  <a:cubicBezTo>
                    <a:pt x="1502038" y="0"/>
                    <a:pt x="1511671" y="9633"/>
                    <a:pt x="1511671" y="21516"/>
                  </a:cubicBezTo>
                  <a:lnTo>
                    <a:pt x="1511671" y="740638"/>
                  </a:lnTo>
                  <a:cubicBezTo>
                    <a:pt x="1511671" y="752522"/>
                    <a:pt x="1502038" y="762155"/>
                    <a:pt x="1490155" y="762155"/>
                  </a:cubicBezTo>
                  <a:lnTo>
                    <a:pt x="21516" y="762155"/>
                  </a:lnTo>
                  <a:cubicBezTo>
                    <a:pt x="15810" y="762155"/>
                    <a:pt x="10337" y="759888"/>
                    <a:pt x="6302" y="755853"/>
                  </a:cubicBezTo>
                  <a:cubicBezTo>
                    <a:pt x="2267" y="751818"/>
                    <a:pt x="0" y="746345"/>
                    <a:pt x="0" y="740638"/>
                  </a:cubicBezTo>
                  <a:lnTo>
                    <a:pt x="0" y="21516"/>
                  </a:lnTo>
                  <a:cubicBezTo>
                    <a:pt x="0" y="15810"/>
                    <a:pt x="2267" y="10337"/>
                    <a:pt x="6302" y="6302"/>
                  </a:cubicBezTo>
                  <a:cubicBezTo>
                    <a:pt x="10337" y="2267"/>
                    <a:pt x="15810" y="0"/>
                    <a:pt x="21516" y="0"/>
                  </a:cubicBezTo>
                  <a:close/>
                </a:path>
              </a:pathLst>
            </a:custGeom>
            <a:solidFill>
              <a:srgbClr val="FFFFFF"/>
            </a:solidFill>
            <a:ln w="38100" cap="sq">
              <a:solidFill>
                <a:srgbClr val="48ABFF"/>
              </a:solidFill>
              <a:prstDash val="solid"/>
              <a:miter/>
            </a:ln>
          </p:spPr>
          <p:txBody>
            <a:bodyPr/>
            <a:lstStyle/>
            <a:p/>
          </p:txBody>
        </p:sp>
        <p:sp>
          <p:nvSpPr>
            <p:cNvPr id="9" name="TextBox 9"/>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sp>
        <p:nvSpPr>
          <p:cNvPr id="10" name="TextBox 10"/>
          <p:cNvSpPr txBox="1"/>
          <p:nvPr/>
        </p:nvSpPr>
        <p:spPr>
          <a:xfrm>
            <a:off x="5858719" y="2476775"/>
            <a:ext cx="6986600" cy="668697"/>
          </a:xfrm>
          <a:prstGeom prst="rect">
            <a:avLst/>
          </a:prstGeom>
        </p:spPr>
        <p:txBody>
          <a:bodyPr lIns="0" tIns="0" rIns="0" bIns="0" rtlCol="0" anchor="t">
            <a:spAutoFit/>
          </a:bodyPr>
          <a:lstStyle/>
          <a:p>
            <a:pPr algn="ctr">
              <a:lnSpc>
                <a:spcPts val="4856"/>
              </a:lnSpc>
            </a:pPr>
            <a:r>
              <a:rPr lang="en-US" sz="5336" spc="170">
                <a:solidFill>
                  <a:srgbClr val="000000"/>
                </a:solidFill>
                <a:latin typeface="Barlow Semi-Bold"/>
              </a:rPr>
              <a:t>Type segment</a:t>
            </a:r>
          </a:p>
        </p:txBody>
      </p:sp>
      <p:sp>
        <p:nvSpPr>
          <p:cNvPr id="11" name="TextBox 11"/>
          <p:cNvSpPr txBox="1"/>
          <p:nvPr/>
        </p:nvSpPr>
        <p:spPr>
          <a:xfrm>
            <a:off x="5753863" y="3621372"/>
            <a:ext cx="7057646" cy="1445053"/>
          </a:xfrm>
          <a:prstGeom prst="rect">
            <a:avLst/>
          </a:prstGeom>
        </p:spPr>
        <p:txBody>
          <a:bodyPr lIns="0" tIns="0" rIns="0" bIns="0" rtlCol="0" anchor="t">
            <a:spAutoFit/>
          </a:bodyPr>
          <a:lstStyle/>
          <a:p>
            <a:pPr algn="ctr">
              <a:lnSpc>
                <a:spcPts val="5715"/>
              </a:lnSpc>
            </a:pPr>
            <a:r>
              <a:rPr lang="en-US" sz="4802" spc="153">
                <a:solidFill>
                  <a:srgbClr val="000000"/>
                </a:solidFill>
                <a:latin typeface="Barlow Semi-Bold"/>
              </a:rPr>
              <a:t>Corded Nail Drill </a:t>
            </a:r>
          </a:p>
          <a:p>
            <a:pPr algn="ctr">
              <a:lnSpc>
                <a:spcPts val="5715"/>
              </a:lnSpc>
            </a:pPr>
            <a:r>
              <a:rPr lang="en-US" sz="4802" spc="153">
                <a:solidFill>
                  <a:srgbClr val="000000"/>
                </a:solidFill>
                <a:latin typeface="Barlow Semi-Bold"/>
              </a:rPr>
              <a:t>USD 161.65 Million </a:t>
            </a:r>
          </a:p>
        </p:txBody>
      </p:sp>
      <p:grpSp>
        <p:nvGrpSpPr>
          <p:cNvPr id="12" name="Group 12"/>
          <p:cNvGrpSpPr/>
          <p:nvPr/>
        </p:nvGrpSpPr>
        <p:grpSpPr>
          <a:xfrm>
            <a:off x="5407159" y="5941399"/>
            <a:ext cx="2603569" cy="2603569"/>
            <a:chExt cx="812800" cy="812800"/>
          </a:xfrm>
        </p:grpSpPr>
        <p:sp>
          <p:nvSpPr>
            <p:cNvPr id="13" name="Freeform 13"/>
            <p:cNvSpPr/>
            <p:nvPr/>
          </p:nvSpPr>
          <p:spPr>
            <a:xfrm>
              <a:off x="0" y="0"/>
              <a:ext cx="812800" cy="812800"/>
            </a:xfrm>
            <a:custGeom>
              <a:rect l="l" t="t" r="r" b="b"/>
              <a:pathLst>
                <a:path w="812800" h="812800">
                  <a:moveTo>
                    <a:pt x="59472" y="0"/>
                  </a:moveTo>
                  <a:lnTo>
                    <a:pt x="753328" y="0"/>
                  </a:lnTo>
                  <a:cubicBezTo>
                    <a:pt x="786174" y="0"/>
                    <a:pt x="812800" y="26626"/>
                    <a:pt x="812800" y="59472"/>
                  </a:cubicBezTo>
                  <a:lnTo>
                    <a:pt x="812800" y="753328"/>
                  </a:lnTo>
                  <a:cubicBezTo>
                    <a:pt x="812800" y="786174"/>
                    <a:pt x="786174" y="812800"/>
                    <a:pt x="753328" y="812800"/>
                  </a:cubicBezTo>
                  <a:lnTo>
                    <a:pt x="59472" y="812800"/>
                  </a:lnTo>
                  <a:cubicBezTo>
                    <a:pt x="26626" y="812800"/>
                    <a:pt x="0" y="786174"/>
                    <a:pt x="0" y="753328"/>
                  </a:cubicBezTo>
                  <a:lnTo>
                    <a:pt x="0" y="59472"/>
                  </a:lnTo>
                  <a:cubicBezTo>
                    <a:pt x="0" y="26626"/>
                    <a:pt x="26626" y="0"/>
                    <a:pt x="59472" y="0"/>
                  </a:cubicBezTo>
                  <a:close/>
                </a:path>
              </a:pathLst>
            </a:custGeom>
            <a:solidFill>
              <a:srgbClr val="1B1B18"/>
            </a:solidFill>
          </p:spPr>
          <p:txBody>
            <a:bodyPr/>
            <a:lstStyle/>
            <a:p/>
          </p:txBody>
        </p:sp>
        <p:sp>
          <p:nvSpPr>
            <p:cNvPr id="14" name="TextBox 14"/>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15" name="Group 15"/>
          <p:cNvGrpSpPr/>
          <p:nvPr/>
        </p:nvGrpSpPr>
        <p:grpSpPr>
          <a:xfrm>
            <a:off x="5684530" y="6218770"/>
            <a:ext cx="7196311" cy="3628238"/>
            <a:chExt cx="1511671" cy="762155"/>
          </a:xfrm>
        </p:grpSpPr>
        <p:sp>
          <p:nvSpPr>
            <p:cNvPr id="16" name="Freeform 16"/>
            <p:cNvSpPr/>
            <p:nvPr/>
          </p:nvSpPr>
          <p:spPr>
            <a:xfrm>
              <a:off x="0" y="0"/>
              <a:ext cx="1511671" cy="762155"/>
            </a:xfrm>
            <a:custGeom>
              <a:rect l="l" t="t" r="r" b="b"/>
              <a:pathLst>
                <a:path w="1511671" h="762155">
                  <a:moveTo>
                    <a:pt x="21516" y="0"/>
                  </a:moveTo>
                  <a:lnTo>
                    <a:pt x="1490155" y="0"/>
                  </a:lnTo>
                  <a:cubicBezTo>
                    <a:pt x="1502038" y="0"/>
                    <a:pt x="1511671" y="9633"/>
                    <a:pt x="1511671" y="21516"/>
                  </a:cubicBezTo>
                  <a:lnTo>
                    <a:pt x="1511671" y="740638"/>
                  </a:lnTo>
                  <a:cubicBezTo>
                    <a:pt x="1511671" y="752522"/>
                    <a:pt x="1502038" y="762155"/>
                    <a:pt x="1490155" y="762155"/>
                  </a:cubicBezTo>
                  <a:lnTo>
                    <a:pt x="21516" y="762155"/>
                  </a:lnTo>
                  <a:cubicBezTo>
                    <a:pt x="15810" y="762155"/>
                    <a:pt x="10337" y="759888"/>
                    <a:pt x="6302" y="755853"/>
                  </a:cubicBezTo>
                  <a:cubicBezTo>
                    <a:pt x="2267" y="751818"/>
                    <a:pt x="0" y="746345"/>
                    <a:pt x="0" y="740638"/>
                  </a:cubicBezTo>
                  <a:lnTo>
                    <a:pt x="0" y="21516"/>
                  </a:lnTo>
                  <a:cubicBezTo>
                    <a:pt x="0" y="15810"/>
                    <a:pt x="2267" y="10337"/>
                    <a:pt x="6302" y="6302"/>
                  </a:cubicBezTo>
                  <a:cubicBezTo>
                    <a:pt x="10337" y="2267"/>
                    <a:pt x="15810" y="0"/>
                    <a:pt x="21516" y="0"/>
                  </a:cubicBezTo>
                  <a:close/>
                </a:path>
              </a:pathLst>
            </a:custGeom>
            <a:solidFill>
              <a:srgbClr val="FFFFFF"/>
            </a:solidFill>
            <a:ln w="38100" cap="sq">
              <a:solidFill>
                <a:srgbClr val="48ABFF"/>
              </a:solidFill>
              <a:prstDash val="solid"/>
              <a:miter/>
            </a:ln>
          </p:spPr>
          <p:txBody>
            <a:bodyPr/>
            <a:lstStyle/>
            <a:p/>
          </p:txBody>
        </p:sp>
        <p:sp>
          <p:nvSpPr>
            <p:cNvPr id="17" name="TextBox 17"/>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sp>
        <p:nvSpPr>
          <p:cNvPr id="18" name="TextBox 18"/>
          <p:cNvSpPr txBox="1"/>
          <p:nvPr/>
        </p:nvSpPr>
        <p:spPr>
          <a:xfrm>
            <a:off x="5858719" y="6677845"/>
            <a:ext cx="6986600" cy="668697"/>
          </a:xfrm>
          <a:prstGeom prst="rect">
            <a:avLst/>
          </a:prstGeom>
        </p:spPr>
        <p:txBody>
          <a:bodyPr lIns="0" tIns="0" rIns="0" bIns="0" rtlCol="0" anchor="t">
            <a:spAutoFit/>
          </a:bodyPr>
          <a:lstStyle/>
          <a:p>
            <a:pPr algn="ctr">
              <a:lnSpc>
                <a:spcPts val="4856"/>
              </a:lnSpc>
            </a:pPr>
            <a:r>
              <a:rPr lang="en-US" sz="5336" spc="170">
                <a:solidFill>
                  <a:srgbClr val="000000"/>
                </a:solidFill>
                <a:latin typeface="Barlow Semi-Bold"/>
              </a:rPr>
              <a:t>Application segment </a:t>
            </a:r>
          </a:p>
        </p:txBody>
      </p:sp>
      <p:sp>
        <p:nvSpPr>
          <p:cNvPr id="19" name="TextBox 19"/>
          <p:cNvSpPr txBox="1"/>
          <p:nvPr/>
        </p:nvSpPr>
        <p:spPr>
          <a:xfrm>
            <a:off x="5753863" y="7822442"/>
            <a:ext cx="7057646" cy="1445053"/>
          </a:xfrm>
          <a:prstGeom prst="rect">
            <a:avLst/>
          </a:prstGeom>
        </p:spPr>
        <p:txBody>
          <a:bodyPr lIns="0" tIns="0" rIns="0" bIns="0" rtlCol="0" anchor="t">
            <a:spAutoFit/>
          </a:bodyPr>
          <a:lstStyle/>
          <a:p>
            <a:pPr algn="ctr">
              <a:lnSpc>
                <a:spcPts val="5715"/>
              </a:lnSpc>
            </a:pPr>
            <a:r>
              <a:rPr lang="en-US" sz="4802" spc="153">
                <a:solidFill>
                  <a:srgbClr val="000000"/>
                </a:solidFill>
                <a:latin typeface="Barlow Semi-Bold"/>
              </a:rPr>
              <a:t>Online Sales</a:t>
            </a:r>
          </a:p>
          <a:p>
            <a:pPr algn="ctr">
              <a:lnSpc>
                <a:spcPts val="5715"/>
              </a:lnSpc>
            </a:pPr>
            <a:r>
              <a:rPr lang="en-US" sz="4802" spc="153">
                <a:solidFill>
                  <a:srgbClr val="000000"/>
                </a:solidFill>
                <a:latin typeface="Barlow Semi-Bold"/>
              </a:rPr>
              <a:t>USD 119.46  Million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6666"/>
            </a:stretch>
          </a:blipFill>
        </p:spPr>
        <p:txBody>
          <a:bodyPr/>
          <a:lstStyle/>
          <a:p/>
        </p:txBody>
      </p:sp>
      <p:sp>
        <p:nvSpPr>
          <p:cNvPr id="3" name="Freeform 3"/>
          <p:cNvSpPr/>
          <p:nvPr/>
        </p:nvSpPr>
        <p:spPr>
          <a:xfrm>
            <a:off x="0" y="1028700"/>
            <a:ext cx="10855890" cy="9258300"/>
          </a:xfrm>
          <a:custGeom>
            <a:rect l="l" t="t" r="r" b="b"/>
            <a:pathLst>
              <a:path w="10855890" h="9258300">
                <a:moveTo>
                  <a:pt x="0" y="0"/>
                </a:moveTo>
                <a:lnTo>
                  <a:pt x="10855890" y="0"/>
                </a:lnTo>
                <a:lnTo>
                  <a:pt x="10855890" y="9258300"/>
                </a:lnTo>
                <a:lnTo>
                  <a:pt x="0" y="9258300"/>
                </a:lnTo>
                <a:lnTo>
                  <a:pt x="0" y="0"/>
                </a:lnTo>
                <a:close/>
              </a:path>
            </a:pathLst>
          </a:custGeom>
          <a:blipFill>
            <a:blip r:embed="rId3"/>
            <a:stretch>
              <a:fillRect l="-24497" t="-4181" r="-33021" b="-6638"/>
            </a:stretch>
          </a:blipFill>
        </p:spPr>
        <p:txBody>
          <a:bodyPr/>
          <a:lstStyle/>
          <a:p/>
        </p:txBody>
      </p:sp>
      <p:sp>
        <p:nvSpPr>
          <p:cNvPr id="4" name="TextBox 4"/>
          <p:cNvSpPr txBox="1"/>
          <p:nvPr/>
        </p:nvSpPr>
        <p:spPr>
          <a:xfrm>
            <a:off x="271967" y="191134"/>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Helvetica World"/>
              </a:rPr>
              <a:t>Global Nail Drill Machines Market Revenue share for 2022</a:t>
            </a:r>
          </a:p>
        </p:txBody>
      </p:sp>
      <p:sp>
        <p:nvSpPr>
          <p:cNvPr id="5" name="TextBox 5"/>
          <p:cNvSpPr txBox="1"/>
          <p:nvPr/>
        </p:nvSpPr>
        <p:spPr>
          <a:xfrm>
            <a:off x="8481010" y="4213861"/>
            <a:ext cx="9323813" cy="1935478"/>
          </a:xfrm>
          <a:prstGeom prst="rect">
            <a:avLst/>
          </a:prstGeom>
        </p:spPr>
        <p:txBody>
          <a:bodyPr lIns="0" tIns="0" rIns="0" bIns="0" rtlCol="0" anchor="t">
            <a:spAutoFit/>
          </a:bodyPr>
          <a:lstStyle/>
          <a:p>
            <a:pPr algn="ctr">
              <a:lnSpc>
                <a:spcPts val="7559"/>
              </a:lnSpc>
            </a:pPr>
            <a:r>
              <a:rPr lang="en-US" sz="6999">
                <a:solidFill>
                  <a:srgbClr val="000000"/>
                </a:solidFill>
                <a:latin typeface="Canva Sans Bold"/>
              </a:rPr>
              <a:t>Asia Pacific</a:t>
            </a:r>
          </a:p>
          <a:p>
            <a:pPr algn="ctr">
              <a:lnSpc>
                <a:spcPts val="7559"/>
              </a:lnSpc>
            </a:pPr>
            <a:r>
              <a:rPr lang="en-US" sz="6999">
                <a:solidFill>
                  <a:srgbClr val="000000"/>
                </a:solidFill>
                <a:latin typeface="Canva Sans Bold"/>
              </a:rPr>
              <a:t>USD 101.37 Million</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5934754" y="1690500"/>
            <a:ext cx="8744732" cy="3223076"/>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118775" y="5266167"/>
            <a:ext cx="9560711" cy="3330333"/>
            <a:chExt cx="7487197" cy="2608055"/>
          </a:xfrm>
        </p:grpSpPr>
        <p:sp>
          <p:nvSpPr>
            <p:cNvPr id="6" name="Freeform 6"/>
            <p:cNvSpPr/>
            <p:nvPr/>
          </p:nvSpPr>
          <p:spPr>
            <a:xfrm>
              <a:off x="0" y="0"/>
              <a:ext cx="7487197" cy="2608055"/>
            </a:xfrm>
            <a:custGeom>
              <a:rect l="l" t="t" r="r" b="b"/>
              <a:pathLst>
                <a:path w="7487197" h="2608055">
                  <a:moveTo>
                    <a:pt x="7362737" y="2608055"/>
                  </a:moveTo>
                  <a:lnTo>
                    <a:pt x="124460" y="2608055"/>
                  </a:lnTo>
                  <a:cubicBezTo>
                    <a:pt x="55880" y="2608055"/>
                    <a:pt x="0" y="2552175"/>
                    <a:pt x="0" y="2483595"/>
                  </a:cubicBezTo>
                  <a:lnTo>
                    <a:pt x="0" y="124460"/>
                  </a:lnTo>
                  <a:cubicBezTo>
                    <a:pt x="0" y="55880"/>
                    <a:pt x="55880" y="0"/>
                    <a:pt x="124460" y="0"/>
                  </a:cubicBezTo>
                  <a:lnTo>
                    <a:pt x="7362737" y="0"/>
                  </a:lnTo>
                  <a:cubicBezTo>
                    <a:pt x="7431317" y="0"/>
                    <a:pt x="7487197" y="55880"/>
                    <a:pt x="7487197" y="124460"/>
                  </a:cubicBezTo>
                  <a:lnTo>
                    <a:pt x="7487197" y="2483595"/>
                  </a:lnTo>
                  <a:cubicBezTo>
                    <a:pt x="7487197" y="2552175"/>
                    <a:pt x="7431317" y="2608055"/>
                    <a:pt x="7362737" y="2608055"/>
                  </a:cubicBezTo>
                  <a:close/>
                </a:path>
              </a:pathLst>
            </a:custGeom>
            <a:solidFill>
              <a:srgbClr val="1F2023"/>
            </a:solidFill>
          </p:spPr>
          <p:txBody>
            <a:bodyPr/>
            <a:lstStyle/>
            <a:p/>
          </p:txBody>
        </p:sp>
      </p:grpSp>
      <p:grpSp>
        <p:nvGrpSpPr>
          <p:cNvPr id="7" name="Group 7"/>
          <p:cNvGrpSpPr/>
          <p:nvPr/>
        </p:nvGrpSpPr>
        <p:grpSpPr>
          <a:xfrm>
            <a:off x="5118775" y="1690500"/>
            <a:ext cx="9560711" cy="3223076"/>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3467A4"/>
            </a:solidFill>
          </p:spPr>
          <p:txBody>
            <a:bodyPr/>
            <a:lstStyle/>
            <a:p/>
          </p:txBody>
        </p:sp>
      </p:grpSp>
      <p:grpSp>
        <p:nvGrpSpPr>
          <p:cNvPr id="9" name="Group 9"/>
          <p:cNvGrpSpPr/>
          <p:nvPr/>
        </p:nvGrpSpPr>
        <p:grpSpPr>
          <a:xfrm>
            <a:off x="3890717" y="2189156"/>
            <a:ext cx="2456117" cy="2225763"/>
            <a:chExt cx="1923438" cy="1743043"/>
          </a:xfrm>
        </p:grpSpPr>
        <p:sp>
          <p:nvSpPr>
            <p:cNvPr id="10" name="Freeform 10"/>
            <p:cNvSpPr/>
            <p:nvPr/>
          </p:nvSpPr>
          <p:spPr>
            <a:xfrm>
              <a:off x="0" y="0"/>
              <a:ext cx="1923438" cy="1743043"/>
            </a:xfrm>
            <a:custGeom>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1F2023"/>
            </a:solidFill>
          </p:spPr>
          <p:txBody>
            <a:bodyPr/>
            <a:lstStyle/>
            <a:p/>
          </p:txBody>
        </p:sp>
      </p:grpSp>
      <p:grpSp>
        <p:nvGrpSpPr>
          <p:cNvPr id="11" name="Group 11"/>
          <p:cNvGrpSpPr/>
          <p:nvPr/>
        </p:nvGrpSpPr>
        <p:grpSpPr>
          <a:xfrm>
            <a:off x="3608513" y="5764823"/>
            <a:ext cx="2738320" cy="2225763"/>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467A4"/>
            </a:solidFill>
          </p:spPr>
          <p:txBody>
            <a:bodyPr/>
            <a:lstStyle/>
            <a:p/>
          </p:txBody>
        </p:sp>
      </p:grpSp>
      <p:grpSp>
        <p:nvGrpSpPr>
          <p:cNvPr id="13" name="Group 13"/>
          <p:cNvGrpSpPr>
            <a:grpSpLocks noChangeAspect="1"/>
          </p:cNvGrpSpPr>
          <p:nvPr/>
        </p:nvGrpSpPr>
        <p:grpSpPr>
          <a:xfrm rot="5400000">
            <a:off x="6217175" y="2979926"/>
            <a:ext cx="743908" cy="644224"/>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F2023"/>
            </a:solidFill>
          </p:spPr>
          <p:txBody>
            <a:bodyPr/>
            <a:lstStyle/>
            <a:p/>
          </p:txBody>
        </p:sp>
      </p:grpSp>
      <p:grpSp>
        <p:nvGrpSpPr>
          <p:cNvPr id="15" name="Group 15"/>
          <p:cNvGrpSpPr>
            <a:grpSpLocks noChangeAspect="1"/>
          </p:cNvGrpSpPr>
          <p:nvPr/>
        </p:nvGrpSpPr>
        <p:grpSpPr>
          <a:xfrm rot="5400000">
            <a:off x="6217175" y="6555592"/>
            <a:ext cx="743908" cy="644224"/>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467A4"/>
            </a:solidFill>
          </p:spPr>
          <p:txBody>
            <a:bodyPr/>
            <a:lstStyle/>
            <a:p/>
          </p:txBody>
        </p:sp>
      </p:grpSp>
      <p:sp>
        <p:nvSpPr>
          <p:cNvPr id="17" name="TextBox 17"/>
          <p:cNvSpPr txBox="1"/>
          <p:nvPr/>
        </p:nvSpPr>
        <p:spPr>
          <a:xfrm>
            <a:off x="3890717" y="2926240"/>
            <a:ext cx="2456117" cy="577496"/>
          </a:xfrm>
          <a:prstGeom prst="rect">
            <a:avLst/>
          </a:prstGeom>
        </p:spPr>
        <p:txBody>
          <a:bodyPr lIns="0" tIns="0" rIns="0" bIns="0" rtlCol="0" anchor="t">
            <a:spAutoFit/>
          </a:bodyPr>
          <a:lstStyle/>
          <a:p>
            <a:pPr algn="ctr">
              <a:lnSpc>
                <a:spcPts val="4771"/>
              </a:lnSpc>
              <a:spcBef>
                <a:spcPct val="0"/>
              </a:spcBef>
            </a:pPr>
            <a:r>
              <a:rPr lang="en-US" sz="3407" spc="109">
                <a:solidFill>
                  <a:srgbClr val="FFFFFF"/>
                </a:solidFill>
                <a:latin typeface="Garet Bold"/>
              </a:rPr>
              <a:t>Drivers</a:t>
            </a:r>
          </a:p>
        </p:txBody>
      </p:sp>
      <p:sp>
        <p:nvSpPr>
          <p:cNvPr id="18" name="TextBox 18"/>
          <p:cNvSpPr txBox="1"/>
          <p:nvPr/>
        </p:nvSpPr>
        <p:spPr>
          <a:xfrm>
            <a:off x="3608513" y="6555619"/>
            <a:ext cx="3020524" cy="577496"/>
          </a:xfrm>
          <a:prstGeom prst="rect">
            <a:avLst/>
          </a:prstGeom>
        </p:spPr>
        <p:txBody>
          <a:bodyPr lIns="0" tIns="0" rIns="0" bIns="0" rtlCol="0" anchor="t">
            <a:spAutoFit/>
          </a:bodyPr>
          <a:lstStyle/>
          <a:p>
            <a:pPr algn="ctr">
              <a:lnSpc>
                <a:spcPts val="4771"/>
              </a:lnSpc>
              <a:spcBef>
                <a:spcPct val="0"/>
              </a:spcBef>
            </a:pPr>
            <a:r>
              <a:rPr lang="en-US" sz="3407" spc="109">
                <a:solidFill>
                  <a:srgbClr val="FFFFFF"/>
                </a:solidFill>
                <a:latin typeface="Garet Bold"/>
              </a:rPr>
              <a:t>Restraints</a:t>
            </a:r>
          </a:p>
        </p:txBody>
      </p:sp>
      <p:sp>
        <p:nvSpPr>
          <p:cNvPr id="19" name="TextBox 19"/>
          <p:cNvSpPr txBox="1"/>
          <p:nvPr/>
        </p:nvSpPr>
        <p:spPr>
          <a:xfrm>
            <a:off x="7169553" y="2603801"/>
            <a:ext cx="7509933" cy="1260475"/>
          </a:xfrm>
          <a:prstGeom prst="rect">
            <a:avLst/>
          </a:prstGeom>
        </p:spPr>
        <p:txBody>
          <a:bodyPr lIns="0" tIns="0" rIns="0" bIns="0" rtlCol="0" anchor="t">
            <a:spAutoFit/>
          </a:bodyPr>
          <a:lstStyle/>
          <a:p>
            <a:pPr>
              <a:lnSpc>
                <a:spcPts val="4999"/>
              </a:lnSpc>
            </a:pPr>
            <a:r>
              <a:rPr lang="en-US" sz="3999" spc="127">
                <a:solidFill>
                  <a:srgbClr val="FFFFFF"/>
                </a:solidFill>
                <a:latin typeface="Barlow Semi-Bold"/>
              </a:rPr>
              <a:t>Rising Demand for Nail Care and Cosmetic Products</a:t>
            </a:r>
          </a:p>
        </p:txBody>
      </p:sp>
      <p:sp>
        <p:nvSpPr>
          <p:cNvPr id="20" name="TextBox 20"/>
          <p:cNvSpPr txBox="1"/>
          <p:nvPr/>
        </p:nvSpPr>
        <p:spPr>
          <a:xfrm>
            <a:off x="6911241" y="5726723"/>
            <a:ext cx="7285908" cy="2527300"/>
          </a:xfrm>
          <a:prstGeom prst="rect">
            <a:avLst/>
          </a:prstGeom>
        </p:spPr>
        <p:txBody>
          <a:bodyPr lIns="0" tIns="0" rIns="0" bIns="0" rtlCol="0" anchor="t">
            <a:spAutoFit/>
          </a:bodyPr>
          <a:lstStyle/>
          <a:p>
            <a:pPr>
              <a:lnSpc>
                <a:spcPts val="5000"/>
              </a:lnSpc>
            </a:pPr>
            <a:r>
              <a:rPr lang="en-US" sz="4000" spc="128">
                <a:solidFill>
                  <a:srgbClr val="FFFFFF"/>
                </a:solidFill>
                <a:latin typeface="Barlow Semi-Bold"/>
              </a:rPr>
              <a:t>Fluctuations in the prices of raw materials used in processing and manufacturing of the nail drill machines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422256" y="2072986"/>
            <a:ext cx="15443488" cy="6141027"/>
            <a:chExt cx="4067421" cy="1617390"/>
          </a:xfrm>
        </p:grpSpPr>
        <p:sp>
          <p:nvSpPr>
            <p:cNvPr id="4" name="Freeform 4"/>
            <p:cNvSpPr/>
            <p:nvPr/>
          </p:nvSpPr>
          <p:spPr>
            <a:xfrm>
              <a:off x="0" y="0"/>
              <a:ext cx="4067421" cy="1617390"/>
            </a:xfrm>
            <a:custGeom>
              <a:rect l="l" t="t" r="r" b="b"/>
              <a:pathLst>
                <a:path w="4067421" h="1617390">
                  <a:moveTo>
                    <a:pt x="0" y="0"/>
                  </a:moveTo>
                  <a:lnTo>
                    <a:pt x="4067421" y="0"/>
                  </a:lnTo>
                  <a:lnTo>
                    <a:pt x="4067421" y="1617390"/>
                  </a:lnTo>
                  <a:lnTo>
                    <a:pt x="0" y="1617390"/>
                  </a:lnTo>
                  <a:close/>
                </a:path>
              </a:pathLst>
            </a:custGeom>
            <a:solidFill>
              <a:srgbClr val="000000">
                <a:alpha val="80000"/>
              </a:srgbClr>
            </a:solidFill>
          </p:spPr>
          <p:txBody>
            <a:bodyPr/>
            <a:lstStyle/>
            <a:p/>
          </p:txBody>
        </p:sp>
        <p:sp>
          <p:nvSpPr>
            <p:cNvPr id="5" name="TextBox 5"/>
            <p:cNvSpPr txBox="1"/>
            <p:nvPr/>
          </p:nvSpPr>
          <p:spPr>
            <a:xfrm>
              <a:off x="0" y="-19050"/>
              <a:ext cx="4067421" cy="1636440"/>
            </a:xfrm>
            <a:prstGeom prst="rect">
              <a:avLst/>
            </a:prstGeom>
          </p:spPr>
          <p:txBody>
            <a:bodyPr lIns="50800" tIns="50800" rIns="50800" bIns="50800" rtlCol="0" anchor="ctr"/>
            <a:lstStyle/>
            <a:p>
              <a:pPr algn="ctr">
                <a:lnSpc>
                  <a:spcPts val="2859"/>
                </a:lnSpc>
              </a:pPr>
              <a:endParaRPr/>
            </a:p>
          </p:txBody>
        </p:sp>
      </p:grpSp>
      <p:sp>
        <p:nvSpPr>
          <p:cNvPr id="6" name="TextBox 6"/>
          <p:cNvSpPr txBox="1"/>
          <p:nvPr/>
        </p:nvSpPr>
        <p:spPr>
          <a:xfrm>
            <a:off x="3496218" y="2378718"/>
            <a:ext cx="11295563" cy="897897"/>
          </a:xfrm>
          <a:prstGeom prst="rect">
            <a:avLst/>
          </a:prstGeom>
        </p:spPr>
        <p:txBody>
          <a:bodyPr lIns="0" tIns="0" rIns="0" bIns="0" rtlCol="0" anchor="t">
            <a:spAutoFit/>
          </a:bodyPr>
          <a:lstStyle/>
          <a:p>
            <a:pPr algn="ctr">
              <a:lnSpc>
                <a:spcPts val="6955"/>
              </a:lnSpc>
            </a:pPr>
            <a:r>
              <a:rPr lang="en-US" sz="6500">
                <a:solidFill>
                  <a:srgbClr val="FFFFFF"/>
                </a:solidFill>
                <a:latin typeface="Canva Sans"/>
              </a:rPr>
              <a:t>AUTHOR'S PERSPECTIVE</a:t>
            </a:r>
          </a:p>
        </p:txBody>
      </p:sp>
      <p:sp>
        <p:nvSpPr>
          <p:cNvPr id="7" name="TextBox 7"/>
          <p:cNvSpPr txBox="1"/>
          <p:nvPr/>
        </p:nvSpPr>
        <p:spPr>
          <a:xfrm>
            <a:off x="1422256" y="3333765"/>
            <a:ext cx="15206445" cy="4587239"/>
          </a:xfrm>
          <a:prstGeom prst="rect">
            <a:avLst/>
          </a:prstGeom>
        </p:spPr>
        <p:txBody>
          <a:bodyPr lIns="0" tIns="0" rIns="0" bIns="0" rtlCol="0" anchor="t">
            <a:spAutoFit/>
          </a:bodyPr>
          <a:lstStyle/>
          <a:p>
            <a:pPr marL="647687" lvl="1" indent="-323844" algn="just">
              <a:lnSpc>
                <a:spcPts val="3029"/>
              </a:lnSpc>
              <a:buFont typeface="Arial"/>
              <a:buChar char="•"/>
            </a:pPr>
            <a:r>
              <a:rPr lang="en-US" sz="2999">
                <a:solidFill>
                  <a:srgbClr val="FFFFFF"/>
                </a:solidFill>
                <a:latin typeface="Canva Sans Bold"/>
              </a:rPr>
              <a:t>Global Nail Drill Machines Market Report 2023 talks about crucial market insights with the help of segments and sub-segments analysis.</a:t>
            </a:r>
          </a:p>
          <a:p>
            <a:pPr marL="647687" lvl="1" indent="-323844" algn="just">
              <a:lnSpc>
                <a:spcPts val="3029"/>
              </a:lnSpc>
              <a:buFont typeface="Arial"/>
              <a:buChar char="•"/>
            </a:pPr>
            <a:r>
              <a:rPr lang="en-US" sz="2999">
                <a:solidFill>
                  <a:srgbClr val="FFFFFF"/>
                </a:solidFill>
                <a:latin typeface="Canva Sans Bold"/>
              </a:rPr>
              <a:t>Corded nail drills keep the machine plugged in and require a continual power source</a:t>
            </a:r>
          </a:p>
          <a:p>
            <a:pPr marL="647687" lvl="1" indent="-323844" algn="just">
              <a:lnSpc>
                <a:spcPts val="3029"/>
              </a:lnSpc>
              <a:buFont typeface="Arial"/>
              <a:buChar char="•"/>
            </a:pPr>
            <a:r>
              <a:rPr lang="en-US" sz="2999">
                <a:solidFill>
                  <a:srgbClr val="FFFFFF"/>
                </a:solidFill>
                <a:latin typeface="Canva Sans Bold"/>
              </a:rPr>
              <a:t>In 2023, the Corded Nail Drill segment accounted for noticeable share of global Nail Drill Machines Market and is projected to experience significant growth in the near future.</a:t>
            </a:r>
          </a:p>
          <a:p>
            <a:pPr marL="647687" lvl="1" indent="-323844" algn="just">
              <a:lnSpc>
                <a:spcPts val="3029"/>
              </a:lnSpc>
              <a:buFont typeface="Arial"/>
              <a:buChar char="•"/>
            </a:pPr>
            <a:r>
              <a:rPr lang="en-US" sz="2999">
                <a:solidFill>
                  <a:srgbClr val="FFFFFF"/>
                </a:solidFill>
                <a:latin typeface="Canva Sans Bold"/>
              </a:rPr>
              <a:t>The Online Sales segment is expected to expand at the significant CAGR retaining position throughout the forecast period.</a:t>
            </a:r>
          </a:p>
          <a:p>
            <a:pPr marL="647687" lvl="1" indent="-323844" algn="just">
              <a:lnSpc>
                <a:spcPts val="3029"/>
              </a:lnSpc>
              <a:buFont typeface="Arial"/>
              <a:buChar char="•"/>
            </a:pPr>
            <a:r>
              <a:rPr lang="en-US" sz="2999">
                <a:solidFill>
                  <a:srgbClr val="FFFFFF"/>
                </a:solidFill>
                <a:latin typeface="Canva Sans Bold"/>
              </a:rPr>
              <a:t>Some of the key companies Beurer, PureNails and others are focusing on its strategy building model to strengthen its product portfolio and expand its business in the global market.</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6228" b="-12289"/>
            </a:stretch>
          </a:blipFill>
        </p:spPr>
        <p:txBody>
          <a:bodyPr/>
          <a:lstStyle/>
          <a:p/>
        </p:txBody>
      </p:sp>
      <p:sp>
        <p:nvSpPr>
          <p:cNvPr id="3" name="Freeform 3"/>
          <p:cNvSpPr/>
          <p:nvPr/>
        </p:nvSpPr>
        <p:spPr>
          <a:xfrm>
            <a:off x="282775" y="2692631"/>
            <a:ext cx="4223592" cy="1195538"/>
          </a:xfrm>
          <a:custGeom>
            <a:rect l="l" t="t" r="r" b="b"/>
            <a:pathLst>
              <a:path w="4223592" h="1195538">
                <a:moveTo>
                  <a:pt x="0" y="0"/>
                </a:moveTo>
                <a:lnTo>
                  <a:pt x="4223592" y="0"/>
                </a:lnTo>
                <a:lnTo>
                  <a:pt x="4223592" y="1195538"/>
                </a:lnTo>
                <a:lnTo>
                  <a:pt x="0" y="1195538"/>
                </a:lnTo>
                <a:lnTo>
                  <a:pt x="0" y="0"/>
                </a:lnTo>
                <a:close/>
              </a:path>
            </a:pathLst>
          </a:custGeom>
          <a:blipFill>
            <a:blip r:embed="rId3"/>
            <a:stretch>
              <a:fillRect l="-4605" t="-33356" r="-4605" b="-59391"/>
            </a:stretch>
          </a:blipFill>
        </p:spPr>
        <p:txBody>
          <a:bodyPr/>
          <a:lstStyle/>
          <a:p/>
        </p:txBody>
      </p:sp>
      <p:sp>
        <p:nvSpPr>
          <p:cNvPr id="4" name="Freeform 4"/>
          <p:cNvSpPr/>
          <p:nvPr/>
        </p:nvSpPr>
        <p:spPr>
          <a:xfrm>
            <a:off x="5308769" y="2108411"/>
            <a:ext cx="3564159" cy="2248633"/>
          </a:xfrm>
          <a:custGeom>
            <a:rect l="l" t="t" r="r" b="b"/>
            <a:pathLst>
              <a:path w="3564159" h="2248633">
                <a:moveTo>
                  <a:pt x="0" y="0"/>
                </a:moveTo>
                <a:lnTo>
                  <a:pt x="3564159" y="0"/>
                </a:lnTo>
                <a:lnTo>
                  <a:pt x="3564159" y="2248632"/>
                </a:lnTo>
                <a:lnTo>
                  <a:pt x="0" y="2248632"/>
                </a:lnTo>
                <a:lnTo>
                  <a:pt x="0" y="0"/>
                </a:lnTo>
                <a:close/>
              </a:path>
            </a:pathLst>
          </a:custGeom>
          <a:blipFill>
            <a:blip r:embed="rId4"/>
            <a:stretch>
              <a:fillRect l="-429" t="-453" r="-429" b="-680"/>
            </a:stretch>
          </a:blipFill>
        </p:spPr>
        <p:txBody>
          <a:bodyPr/>
          <a:lstStyle/>
          <a:p/>
        </p:txBody>
      </p:sp>
      <p:sp>
        <p:nvSpPr>
          <p:cNvPr id="5" name="Freeform 5"/>
          <p:cNvSpPr/>
          <p:nvPr/>
        </p:nvSpPr>
        <p:spPr>
          <a:xfrm>
            <a:off x="634364" y="4409189"/>
            <a:ext cx="2673227" cy="2538859"/>
          </a:xfrm>
          <a:custGeom>
            <a:rect l="l" t="t" r="r" b="b"/>
            <a:pathLst>
              <a:path w="2673227" h="2538859">
                <a:moveTo>
                  <a:pt x="0" y="0"/>
                </a:moveTo>
                <a:lnTo>
                  <a:pt x="2673227" y="0"/>
                </a:lnTo>
                <a:lnTo>
                  <a:pt x="2673227" y="2538858"/>
                </a:lnTo>
                <a:lnTo>
                  <a:pt x="0" y="2538858"/>
                </a:lnTo>
                <a:lnTo>
                  <a:pt x="0" y="0"/>
                </a:lnTo>
                <a:close/>
              </a:path>
            </a:pathLst>
          </a:custGeom>
          <a:blipFill>
            <a:blip r:embed="rId5"/>
            <a:stretch>
              <a:fillRect l="-6613" t="-5849" r="-7142" b="-13927"/>
            </a:stretch>
          </a:blipFill>
        </p:spPr>
        <p:txBody>
          <a:bodyPr/>
          <a:lstStyle/>
          <a:p/>
        </p:txBody>
      </p:sp>
      <p:sp>
        <p:nvSpPr>
          <p:cNvPr id="6" name="Freeform 6"/>
          <p:cNvSpPr/>
          <p:nvPr/>
        </p:nvSpPr>
        <p:spPr>
          <a:xfrm>
            <a:off x="4349784" y="5384536"/>
            <a:ext cx="5104439" cy="1020888"/>
          </a:xfrm>
          <a:custGeom>
            <a:rect l="l" t="t" r="r" b="b"/>
            <a:pathLst>
              <a:path w="5104439" h="1020888">
                <a:moveTo>
                  <a:pt x="0" y="0"/>
                </a:moveTo>
                <a:lnTo>
                  <a:pt x="5104439" y="0"/>
                </a:lnTo>
                <a:lnTo>
                  <a:pt x="5104439" y="1020888"/>
                </a:lnTo>
                <a:lnTo>
                  <a:pt x="0" y="1020888"/>
                </a:lnTo>
                <a:lnTo>
                  <a:pt x="0" y="0"/>
                </a:lnTo>
                <a:close/>
              </a:path>
            </a:pathLst>
          </a:custGeom>
          <a:blipFill>
            <a:blip r:embed="rId6"/>
            <a:stretch>
              <a:fillRect l="-46709" t="-46451" r="-46838" b="-47096"/>
            </a:stretch>
          </a:blipFill>
        </p:spPr>
        <p:txBody>
          <a:bodyPr/>
          <a:lstStyle/>
          <a:p/>
        </p:txBody>
      </p:sp>
      <p:sp>
        <p:nvSpPr>
          <p:cNvPr id="7" name="Freeform 7"/>
          <p:cNvSpPr/>
          <p:nvPr/>
        </p:nvSpPr>
        <p:spPr>
          <a:xfrm>
            <a:off x="634364" y="7473627"/>
            <a:ext cx="2982890" cy="2319610"/>
          </a:xfrm>
          <a:custGeom>
            <a:rect l="l" t="t" r="r" b="b"/>
            <a:pathLst>
              <a:path w="2982890" h="2319610">
                <a:moveTo>
                  <a:pt x="0" y="0"/>
                </a:moveTo>
                <a:lnTo>
                  <a:pt x="2982890" y="0"/>
                </a:lnTo>
                <a:lnTo>
                  <a:pt x="2982890" y="2319611"/>
                </a:lnTo>
                <a:lnTo>
                  <a:pt x="0" y="2319611"/>
                </a:lnTo>
                <a:lnTo>
                  <a:pt x="0" y="0"/>
                </a:lnTo>
                <a:close/>
              </a:path>
            </a:pathLst>
          </a:custGeom>
          <a:blipFill>
            <a:blip r:embed="rId7"/>
            <a:stretch>
              <a:fillRect t="-7275" b="-21318"/>
            </a:stretch>
          </a:blipFill>
        </p:spPr>
        <p:txBody>
          <a:bodyPr/>
          <a:lstStyle/>
          <a:p/>
        </p:txBody>
      </p:sp>
      <p:sp>
        <p:nvSpPr>
          <p:cNvPr id="8" name="TextBox 8"/>
          <p:cNvSpPr txBox="1"/>
          <p:nvPr/>
        </p:nvSpPr>
        <p:spPr>
          <a:xfrm>
            <a:off x="5162248" y="544224"/>
            <a:ext cx="7963503"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
        <p:nvSpPr>
          <p:cNvPr id="9" name="Freeform 9"/>
          <p:cNvSpPr/>
          <p:nvPr/>
        </p:nvSpPr>
        <p:spPr>
          <a:xfrm>
            <a:off x="6144110" y="7141956"/>
            <a:ext cx="1893477" cy="2498337"/>
          </a:xfrm>
          <a:custGeom>
            <a:rect l="l" t="t" r="r" b="b"/>
            <a:pathLst>
              <a:path w="1893477" h="2498337">
                <a:moveTo>
                  <a:pt x="0" y="0"/>
                </a:moveTo>
                <a:lnTo>
                  <a:pt x="1893477" y="0"/>
                </a:lnTo>
                <a:lnTo>
                  <a:pt x="1893477" y="2498337"/>
                </a:lnTo>
                <a:lnTo>
                  <a:pt x="0" y="2498337"/>
                </a:lnTo>
                <a:lnTo>
                  <a:pt x="0" y="0"/>
                </a:lnTo>
                <a:close/>
              </a:path>
            </a:pathLst>
          </a:custGeom>
          <a:blipFill>
            <a:blip r:embed="rId8"/>
            <a:stretch>
              <a:fillRect l="-51388" t="-28771" r="-56944" b="-29122"/>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505" b="-18013"/>
            </a:stretch>
          </a:blipFill>
        </p:spPr>
        <p:txBody>
          <a:bodyPr/>
          <a:lstStyle/>
          <a:p/>
        </p:txBody>
      </p:sp>
      <p:sp>
        <p:nvSpPr>
          <p:cNvPr id="3" name="TextBox 3"/>
          <p:cNvSpPr txBox="1"/>
          <p:nvPr/>
        </p:nvSpPr>
        <p:spPr>
          <a:xfrm>
            <a:off x="5345680" y="607015"/>
            <a:ext cx="7331614" cy="414468"/>
          </a:xfrm>
          <a:prstGeom prst="rect">
            <a:avLst/>
          </a:prstGeom>
        </p:spPr>
        <p:txBody>
          <a:bodyPr lIns="0" tIns="0" rIns="0" bIns="0" rtlCol="0" anchor="t">
            <a:spAutoFit/>
          </a:bodyPr>
          <a:lstStyle/>
          <a:p>
            <a:pPr algn="ctr">
              <a:lnSpc>
                <a:spcPts val="3072"/>
              </a:lnSpc>
            </a:pPr>
            <a:r>
              <a:rPr lang="en-US" sz="3234">
                <a:solidFill>
                  <a:srgbClr val="FFFFFF"/>
                </a:solidFill>
                <a:latin typeface="Georgia Pro Bold"/>
              </a:rPr>
              <a:t>For Full Report</a:t>
            </a:r>
          </a:p>
        </p:txBody>
      </p:sp>
      <p:sp>
        <p:nvSpPr>
          <p:cNvPr id="4" name="TextBox 4"/>
          <p:cNvSpPr txBox="1"/>
          <p:nvPr/>
        </p:nvSpPr>
        <p:spPr>
          <a:xfrm>
            <a:off x="4173452" y="736887"/>
            <a:ext cx="9941097" cy="1461636"/>
          </a:xfrm>
          <a:prstGeom prst="rect">
            <a:avLst/>
          </a:prstGeom>
        </p:spPr>
        <p:txBody>
          <a:bodyPr lIns="0" tIns="0" rIns="0" bIns="0" rtlCol="0" anchor="t">
            <a:spAutoFit/>
          </a:bodyPr>
          <a:lstStyle/>
          <a:p>
            <a:pPr algn="ctr">
              <a:lnSpc>
                <a:spcPts val="11907"/>
              </a:lnSpc>
            </a:pPr>
            <a:r>
              <a:rPr lang="en-US" sz="8505">
                <a:solidFill>
                  <a:srgbClr val="FFFFFF"/>
                </a:solidFill>
                <a:latin typeface="Canva Sans Bold"/>
              </a:rPr>
              <a:t>Contact us</a:t>
            </a:r>
          </a:p>
        </p:txBody>
      </p:sp>
      <p:sp>
        <p:nvSpPr>
          <p:cNvPr id="5" name="Freeform 5"/>
          <p:cNvSpPr/>
          <p:nvPr/>
        </p:nvSpPr>
        <p:spPr>
          <a:xfrm>
            <a:off x="7256191" y="2050183"/>
            <a:ext cx="3510592" cy="2232225"/>
          </a:xfrm>
          <a:custGeom>
            <a:rect l="l" t="t" r="r" b="b"/>
            <a:pathLst>
              <a:path w="3510592" h="2232225">
                <a:moveTo>
                  <a:pt x="0" y="0"/>
                </a:moveTo>
                <a:lnTo>
                  <a:pt x="3510591" y="0"/>
                </a:lnTo>
                <a:lnTo>
                  <a:pt x="3510591" y="2232225"/>
                </a:lnTo>
                <a:lnTo>
                  <a:pt x="0" y="2232225"/>
                </a:lnTo>
                <a:lnTo>
                  <a:pt x="0" y="0"/>
                </a:lnTo>
                <a:close/>
              </a:path>
            </a:pathLst>
          </a:custGeom>
          <a:blipFill>
            <a:blip r:embed="rId3"/>
            <a:stretch>
              <a:fillRect/>
            </a:stretch>
          </a:blipFill>
        </p:spPr>
        <p:txBody>
          <a:bodyPr/>
          <a:lstStyle/>
          <a:p/>
        </p:txBody>
      </p:sp>
      <p:sp>
        <p:nvSpPr>
          <p:cNvPr id="6" name="TextBox 6"/>
          <p:cNvSpPr txBox="1"/>
          <p:nvPr/>
        </p:nvSpPr>
        <p:spPr>
          <a:xfrm>
            <a:off x="362281" y="4158583"/>
            <a:ext cx="17563438" cy="1062609"/>
          </a:xfrm>
          <a:prstGeom prst="rect">
            <a:avLst/>
          </a:prstGeom>
        </p:spPr>
        <p:txBody>
          <a:bodyPr lIns="0" tIns="0" rIns="0" bIns="0" rtlCol="0" anchor="t">
            <a:spAutoFit/>
          </a:bodyPr>
          <a:lstStyle/>
          <a:p>
            <a:pPr algn="ctr">
              <a:lnSpc>
                <a:spcPts val="8626"/>
              </a:lnSpc>
              <a:spcBef>
                <a:spcPct val="0"/>
              </a:spcBef>
            </a:pPr>
            <a:r>
              <a:rPr lang="en-US" sz="6161">
                <a:solidFill>
                  <a:srgbClr val="FFFFFF"/>
                </a:solidFill>
                <a:latin typeface="Lato Bold"/>
              </a:rPr>
              <a:t>COGNITIVE MARKET RESEARCH</a:t>
            </a:r>
          </a:p>
        </p:txBody>
      </p:sp>
      <p:sp>
        <p:nvSpPr>
          <p:cNvPr id="7" name="TextBox 7"/>
          <p:cNvSpPr txBox="1"/>
          <p:nvPr/>
        </p:nvSpPr>
        <p:spPr>
          <a:xfrm>
            <a:off x="4452266" y="5439427"/>
            <a:ext cx="9813972" cy="1082905"/>
          </a:xfrm>
          <a:prstGeom prst="rect">
            <a:avLst/>
          </a:prstGeom>
        </p:spPr>
        <p:txBody>
          <a:bodyPr lIns="0" tIns="0" rIns="0" bIns="0" rtlCol="0" anchor="t">
            <a:spAutoFit/>
          </a:bodyPr>
          <a:lstStyle/>
          <a:p>
            <a:pPr algn="ctr">
              <a:lnSpc>
                <a:spcPts val="4365"/>
              </a:lnSpc>
              <a:spcBef>
                <a:spcPct val="0"/>
              </a:spcBef>
            </a:pPr>
            <a:r>
              <a:rPr lang="en-US" sz="3118" spc="311">
                <a:solidFill>
                  <a:srgbClr val="FFFFFF"/>
                </a:solidFill>
                <a:latin typeface="Lato"/>
              </a:rPr>
              <a:t>Tel: +1 312-376-8303 | +44 020-8123-0732</a:t>
            </a:r>
          </a:p>
          <a:p>
            <a:pPr algn="ctr">
              <a:lnSpc>
                <a:spcPts val="4365"/>
              </a:lnSpc>
              <a:spcBef>
                <a:spcPct val="0"/>
              </a:spcBef>
            </a:pPr>
            <a:r>
              <a:rPr lang="en-US" sz="3118" spc="311">
                <a:solidFill>
                  <a:srgbClr val="FFFFFF"/>
                </a:solidFill>
                <a:latin typeface="Lato"/>
              </a:rPr>
              <a:t>India: (+91) 983-496-8611</a:t>
            </a:r>
          </a:p>
        </p:txBody>
      </p:sp>
      <p:sp>
        <p:nvSpPr>
          <p:cNvPr id="8" name="TextBox 8"/>
          <p:cNvSpPr txBox="1"/>
          <p:nvPr/>
        </p:nvSpPr>
        <p:spPr>
          <a:xfrm>
            <a:off x="2825577" y="6740566"/>
            <a:ext cx="12636846" cy="535280"/>
          </a:xfrm>
          <a:prstGeom prst="rect">
            <a:avLst/>
          </a:prstGeom>
        </p:spPr>
        <p:txBody>
          <a:bodyPr lIns="0" tIns="0" rIns="0" bIns="0" rtlCol="0" anchor="t">
            <a:spAutoFit/>
          </a:bodyPr>
          <a:lstStyle/>
          <a:p>
            <a:pPr algn="ctr">
              <a:lnSpc>
                <a:spcPts val="4360"/>
              </a:lnSpc>
            </a:pPr>
            <a:r>
              <a:rPr lang="en-US" sz="3114" spc="317">
                <a:solidFill>
                  <a:srgbClr val="FFFFFF"/>
                </a:solidFill>
                <a:latin typeface="Lato"/>
              </a:rPr>
              <a:t>sales@cognitivemarketresearch.com</a:t>
            </a:r>
          </a:p>
        </p:txBody>
      </p:sp>
      <p:sp>
        <p:nvSpPr>
          <p:cNvPr id="9" name="TextBox 9"/>
          <p:cNvSpPr txBox="1"/>
          <p:nvPr/>
        </p:nvSpPr>
        <p:spPr>
          <a:xfrm>
            <a:off x="2240803" y="7485396"/>
            <a:ext cx="14236898" cy="663091"/>
          </a:xfrm>
          <a:prstGeom prst="rect">
            <a:avLst/>
          </a:prstGeom>
        </p:spPr>
        <p:txBody>
          <a:bodyPr lIns="0" tIns="0" rIns="0" bIns="0" rtlCol="0" anchor="t">
            <a:spAutoFit/>
          </a:bodyPr>
          <a:lstStyle/>
          <a:p>
            <a:pPr algn="ctr">
              <a:lnSpc>
                <a:spcPts val="5451"/>
              </a:lnSpc>
              <a:spcBef>
                <a:spcPct val="0"/>
              </a:spcBef>
            </a:pPr>
            <a:r>
              <a:rPr lang="en-US" sz="3894" spc="389">
                <a:solidFill>
                  <a:srgbClr val="FFFFFF"/>
                </a:solidFill>
                <a:latin typeface="Lato"/>
              </a:rPr>
              <a:t>Access the Full Report :</a:t>
            </a:r>
            <a:r>
              <a:rPr lang="en-US" sz="3894" u="sng" spc="389">
                <a:solidFill>
                  <a:srgbClr val="FFFFFF"/>
                </a:solidFill>
                <a:latin typeface="Lato"/>
                <a:hlinkClick r:id="rId4" tooltip="https://tinyurl.com/fujrzm4t"/>
              </a:rPr>
              <a:t> https://tinyurl.com/fujrzm4t</a:t>
            </a:r>
            <a:r>
              <a:rPr lang="en-US" sz="3894" spc="389">
                <a:solidFill>
                  <a:srgbClr val="FFFFFF"/>
                </a:solidFill>
                <a:latin typeface="Lato"/>
              </a:rPr>
              <a:t> </a:t>
            </a:r>
          </a:p>
        </p:txBody>
      </p:sp>
      <p:sp>
        <p:nvSpPr>
          <p:cNvPr id="10" name="TextBox 10"/>
          <p:cNvSpPr txBox="1"/>
          <p:nvPr/>
        </p:nvSpPr>
        <p:spPr>
          <a:xfrm>
            <a:off x="5046026" y="9346339"/>
            <a:ext cx="8507676" cy="758820"/>
          </a:xfrm>
          <a:prstGeom prst="rect">
            <a:avLst/>
          </a:prstGeom>
        </p:spPr>
        <p:txBody>
          <a:bodyPr lIns="0" tIns="0" rIns="0" bIns="0" rtlCol="0" anchor="t">
            <a:spAutoFit/>
          </a:bodyPr>
          <a:lstStyle/>
          <a:p>
            <a:pPr algn="ctr">
              <a:lnSpc>
                <a:spcPts val="2974"/>
              </a:lnSpc>
            </a:pPr>
            <a:r>
              <a:rPr lang="en-US" sz="2833" spc="283">
                <a:solidFill>
                  <a:srgbClr val="FFFFFF"/>
                </a:solidFill>
                <a:latin typeface="Lato"/>
              </a:rPr>
              <a:t>Please visit our website:</a:t>
            </a:r>
          </a:p>
          <a:p>
            <a:pPr algn="ctr">
              <a:lnSpc>
                <a:spcPts val="2974"/>
              </a:lnSpc>
            </a:pPr>
            <a:r>
              <a:rPr lang="en-US" sz="2833" u="sng" spc="283">
                <a:solidFill>
                  <a:srgbClr val="FFFFFF"/>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43</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Nail Drill Machines Market Report 2023</dc:title>
  <cp:lastModifiedBy>decipher market</cp:lastModifiedBy>
  <cp:revision>2</cp:revision>
  <dcterms:created xsi:type="dcterms:W3CDTF">2006-08-16T00:00:00Z</dcterms:created>
  <dcterms:modified xsi:type="dcterms:W3CDTF">2024-02-15T10:57:24Z</dcterms:modified>
</cp:coreProperties>
</file>