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 Id="rId4"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2.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hyperlink" Target="https://tinyurl.com/27w99uaz"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740" b="-7740"/>
            </a:stretch>
          </a:blipFill>
        </p:spPr>
        <p:txBody>
          <a:bodyPr/>
          <a:lstStyle/>
          <a:p/>
        </p:txBody>
      </p:sp>
      <p:pic>
        <p:nvPicPr>
          <p:cNvPr id="3" name="Picture 3"/>
          <p:cNvPicPr>
            <a:picLocks noChangeAspect="1"/>
          </p:cNvPicPr>
          <p:nvPr/>
        </p:nvPicPr>
        <p:blipFill>
          <a:blip r:embed="rId3"/>
          <a:srcRect l="36500" t="25150" r="38480" b="29408"/>
          <a:stretch>
            <a:fillRect/>
          </a:stretch>
        </p:blipFill>
        <p:spPr>
          <a:xfrm>
            <a:off x="-27571" y="0"/>
            <a:ext cx="1818740" cy="1858102"/>
          </a:xfrm>
          <a:prstGeom prst="rect">
            <a:avLst/>
          </a:prstGeom>
        </p:spPr>
      </p:pic>
      <p:sp>
        <p:nvSpPr>
          <p:cNvPr id="4" name="TextBox 4"/>
          <p:cNvSpPr txBox="1"/>
          <p:nvPr/>
        </p:nvSpPr>
        <p:spPr>
          <a:xfrm>
            <a:off x="442532" y="4109103"/>
            <a:ext cx="17083467" cy="2773195"/>
          </a:xfrm>
          <a:prstGeom prst="rect">
            <a:avLst/>
          </a:prstGeom>
        </p:spPr>
        <p:txBody>
          <a:bodyPr wrap="square" lIns="0" tIns="0" rIns="0" bIns="0" rtlCol="0" anchor="t">
            <a:spAutoFit/>
          </a:bodyPr>
          <a:lstStyle/>
          <a:p>
            <a:pPr>
              <a:lnSpc>
                <a:spcPts val="7050"/>
              </a:lnSpc>
            </a:pPr>
            <a:r>
              <a:rPr lang="en-US" sz="7500">
                <a:solidFill>
                  <a:srgbClr val="FFFFFF"/>
                </a:solidFill>
                <a:latin typeface="Poppins"/>
              </a:rPr>
              <a:t>MUSIC FESTIVAL </a:t>
            </a:r>
          </a:p>
          <a:p>
            <a:pPr>
              <a:lnSpc>
                <a:spcPts val="7050"/>
              </a:lnSpc>
            </a:pPr>
            <a:r>
              <a:rPr lang="en-US" sz="7500">
                <a:solidFill>
                  <a:srgbClr val="FFFFFF"/>
                </a:solidFill>
                <a:latin typeface="Poppins"/>
              </a:rPr>
              <a:t>MARKET REPORT </a:t>
            </a:r>
          </a:p>
          <a:p>
            <a:pPr>
              <a:lnSpc>
                <a:spcPts val="7050"/>
              </a:lnSpc>
            </a:pPr>
            <a:r>
              <a:rPr lang="en-US" sz="7500">
                <a:solidFill>
                  <a:srgbClr val="FFFFFF"/>
                </a:solidFill>
                <a:latin typeface="Poppins"/>
              </a:rPr>
              <a:t>2024</a:t>
            </a:r>
          </a:p>
        </p:txBody>
      </p:sp>
      <p:sp>
        <p:nvSpPr>
          <p:cNvPr id="5" name="TextBox 5"/>
          <p:cNvSpPr txBox="1"/>
          <p:nvPr/>
        </p:nvSpPr>
        <p:spPr>
          <a:xfrm>
            <a:off x="203915" y="9532522"/>
            <a:ext cx="8940085" cy="559434"/>
          </a:xfrm>
          <a:prstGeom prst="rect">
            <a:avLst/>
          </a:prstGeom>
        </p:spPr>
        <p:txBody>
          <a:bodyPr lIns="0" tIns="0" rIns="0" bIns="0" rtlCol="0" anchor="t">
            <a:spAutoFit/>
          </a:bodyPr>
          <a:lstStyle/>
          <a:p>
            <a:pPr algn="ctr">
              <a:lnSpc>
                <a:spcPts val="4340"/>
              </a:lnSpc>
            </a:pPr>
            <a:r>
              <a:rPr lang="en-US" sz="3100">
                <a:solidFill>
                  <a:srgbClr val="FFFFFF"/>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925" b="-3925"/>
            </a:stretch>
          </a:blipFill>
        </p:spPr>
        <p:txBody>
          <a:bodyPr/>
          <a:lstStyle/>
          <a:p/>
        </p:txBody>
      </p:sp>
      <p:grpSp>
        <p:nvGrpSpPr>
          <p:cNvPr id="3" name="Group 3"/>
          <p:cNvGrpSpPr/>
          <p:nvPr/>
        </p:nvGrpSpPr>
        <p:grpSpPr>
          <a:xfrm>
            <a:off x="1303040" y="1696008"/>
            <a:ext cx="16236544" cy="7350188"/>
            <a:chExt cx="4276291" cy="1935852"/>
          </a:xfrm>
        </p:grpSpPr>
        <p:sp>
          <p:nvSpPr>
            <p:cNvPr id="4" name="Freeform 4"/>
            <p:cNvSpPr/>
            <p:nvPr/>
          </p:nvSpPr>
          <p:spPr>
            <a:xfrm>
              <a:off x="0" y="0"/>
              <a:ext cx="4276291" cy="1935852"/>
            </a:xfrm>
            <a:custGeom>
              <a:rect l="l" t="t" r="r" b="b"/>
              <a:pathLst>
                <a:path w="4276291" h="1935852">
                  <a:moveTo>
                    <a:pt x="0" y="0"/>
                  </a:moveTo>
                  <a:lnTo>
                    <a:pt x="4276291" y="0"/>
                  </a:lnTo>
                  <a:lnTo>
                    <a:pt x="4276291" y="1935852"/>
                  </a:lnTo>
                  <a:lnTo>
                    <a:pt x="0" y="1935852"/>
                  </a:lnTo>
                  <a:close/>
                </a:path>
              </a:pathLst>
            </a:custGeom>
            <a:solidFill>
              <a:srgbClr val="000000">
                <a:alpha val="65882"/>
              </a:srgbClr>
            </a:solidFill>
          </p:spPr>
          <p:txBody>
            <a:bodyPr/>
            <a:lstStyle/>
            <a:p/>
          </p:txBody>
        </p:sp>
        <p:sp>
          <p:nvSpPr>
            <p:cNvPr id="5" name="TextBox 5"/>
            <p:cNvSpPr txBox="1"/>
            <p:nvPr/>
          </p:nvSpPr>
          <p:spPr>
            <a:xfrm>
              <a:off x="0" y="-47625"/>
              <a:ext cx="4276291" cy="1983477"/>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1028700" y="629934"/>
            <a:ext cx="2094509" cy="2132148"/>
          </a:xfrm>
          <a:prstGeom prst="rect">
            <a:avLst/>
          </a:prstGeom>
        </p:spPr>
      </p:pic>
      <p:sp>
        <p:nvSpPr>
          <p:cNvPr id="7" name="TextBox 7"/>
          <p:cNvSpPr txBox="1"/>
          <p:nvPr/>
        </p:nvSpPr>
        <p:spPr>
          <a:xfrm>
            <a:off x="1646830" y="2913652"/>
            <a:ext cx="15548966" cy="5578475"/>
          </a:xfrm>
          <a:prstGeom prst="rect">
            <a:avLst/>
          </a:prstGeom>
        </p:spPr>
        <p:txBody>
          <a:bodyPr lIns="0" tIns="0" rIns="0" bIns="0" rtlCol="0" anchor="t">
            <a:spAutoFit/>
          </a:bodyPr>
          <a:lstStyle/>
          <a:p>
            <a:pPr>
              <a:lnSpc>
                <a:spcPts val="4899"/>
              </a:lnSpc>
              <a:spcBef>
                <a:spcPct val="0"/>
              </a:spcBef>
            </a:pPr>
            <a:r>
              <a:rPr lang="en-US" sz="3499">
                <a:solidFill>
                  <a:srgbClr val="FFFFFF"/>
                </a:solidFill>
                <a:latin typeface="Poppins"/>
              </a:rPr>
              <a:t>The music festival market constitutes a vibrant and dynamic portion of the global entertainment industry. An establishment of organizations that present live musical or artistic performances across a wide range of styles defines music festivals. These events draw a myriad of audiences who want to delve deeply into experiences and cultural encounters together with music attracted from various places in all languages, posters are something. This mindset is increasingly profitable not only for a concert but also for local as well as regional economies. </a:t>
            </a:r>
          </a:p>
        </p:txBody>
      </p:sp>
      <p:sp>
        <p:nvSpPr>
          <p:cNvPr id="8" name="TextBox 8"/>
          <p:cNvSpPr txBox="1"/>
          <p:nvPr/>
        </p:nvSpPr>
        <p:spPr>
          <a:xfrm>
            <a:off x="5357409" y="1902171"/>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925" b="-3925"/>
            </a:stretch>
          </a:blipFill>
        </p:spPr>
        <p:txBody>
          <a:bodyPr/>
          <a:lstStyle/>
          <a:p/>
        </p:txBody>
      </p:sp>
      <p:grpSp>
        <p:nvGrpSpPr>
          <p:cNvPr id="3" name="Group 3"/>
          <p:cNvGrpSpPr/>
          <p:nvPr/>
        </p:nvGrpSpPr>
        <p:grpSpPr>
          <a:xfrm>
            <a:off x="381181" y="6211062"/>
            <a:ext cx="9145908" cy="2765493"/>
            <a:chExt cx="879738" cy="266011"/>
          </a:xfrm>
        </p:grpSpPr>
        <p:sp>
          <p:nvSpPr>
            <p:cNvPr id="4" name="Freeform 4"/>
            <p:cNvSpPr/>
            <p:nvPr/>
          </p:nvSpPr>
          <p:spPr>
            <a:xfrm>
              <a:off x="0" y="0"/>
              <a:ext cx="879738" cy="266011"/>
            </a:xfrm>
            <a:custGeom>
              <a:rect l="l" t="t" r="r" b="b"/>
              <a:pathLst>
                <a:path w="879737" h="266011">
                  <a:moveTo>
                    <a:pt x="84649" y="0"/>
                  </a:moveTo>
                  <a:lnTo>
                    <a:pt x="795089" y="0"/>
                  </a:lnTo>
                  <a:cubicBezTo>
                    <a:pt x="841840" y="0"/>
                    <a:pt x="879738" y="37899"/>
                    <a:pt x="879738" y="84649"/>
                  </a:cubicBezTo>
                  <a:lnTo>
                    <a:pt x="879738" y="181362"/>
                  </a:lnTo>
                  <a:cubicBezTo>
                    <a:pt x="879738" y="228112"/>
                    <a:pt x="841840" y="266011"/>
                    <a:pt x="795089" y="266011"/>
                  </a:cubicBezTo>
                  <a:lnTo>
                    <a:pt x="84649" y="266011"/>
                  </a:lnTo>
                  <a:cubicBezTo>
                    <a:pt x="62199" y="266011"/>
                    <a:pt x="40668" y="257092"/>
                    <a:pt x="24793" y="241218"/>
                  </a:cubicBezTo>
                  <a:cubicBezTo>
                    <a:pt x="8918" y="225343"/>
                    <a:pt x="0" y="203812"/>
                    <a:pt x="0" y="181362"/>
                  </a:cubicBezTo>
                  <a:lnTo>
                    <a:pt x="0" y="84649"/>
                  </a:lnTo>
                  <a:cubicBezTo>
                    <a:pt x="0" y="37899"/>
                    <a:pt x="37899" y="0"/>
                    <a:pt x="84649" y="0"/>
                  </a:cubicBezTo>
                  <a:close/>
                </a:path>
              </a:pathLst>
            </a:custGeom>
            <a:solidFill>
              <a:srgbClr val="000000">
                <a:alpha val="66667"/>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56157" y="6603369"/>
            <a:ext cx="2224885" cy="2222104"/>
          </a:xfrm>
          <a:custGeom>
            <a:rect l="l" t="t" r="r" b="b"/>
            <a:pathLst>
              <a:path w="2224885" h="2222104">
                <a:moveTo>
                  <a:pt x="0" y="0"/>
                </a:moveTo>
                <a:lnTo>
                  <a:pt x="2224885" y="0"/>
                </a:lnTo>
                <a:lnTo>
                  <a:pt x="2224885" y="2222104"/>
                </a:lnTo>
                <a:lnTo>
                  <a:pt x="0" y="2222104"/>
                </a:lnTo>
                <a:lnTo>
                  <a:pt x="0" y="0"/>
                </a:lnTo>
                <a:close/>
              </a:path>
            </a:pathLst>
          </a:custGeom>
          <a:blipFill>
            <a:blip r:embed="rId3"/>
            <a:stretch>
              <a:fillRect/>
            </a:stretch>
          </a:blipFill>
        </p:spPr>
        <p:txBody>
          <a:bodyPr/>
          <a:lstStyle/>
          <a:p/>
        </p:txBody>
      </p:sp>
      <p:grpSp>
        <p:nvGrpSpPr>
          <p:cNvPr id="7" name="Group 7"/>
          <p:cNvGrpSpPr/>
          <p:nvPr/>
        </p:nvGrpSpPr>
        <p:grpSpPr>
          <a:xfrm>
            <a:off x="704284" y="6514445"/>
            <a:ext cx="2192119" cy="219211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123087"/>
            <a:ext cx="1935043" cy="2083899"/>
          </a:xfrm>
          <a:prstGeom prst="rect">
            <a:avLst/>
          </a:prstGeom>
        </p:spPr>
      </p:pic>
      <p:grpSp>
        <p:nvGrpSpPr>
          <p:cNvPr id="11" name="Group 11"/>
          <p:cNvGrpSpPr/>
          <p:nvPr/>
        </p:nvGrpSpPr>
        <p:grpSpPr>
          <a:xfrm>
            <a:off x="381181" y="3212706"/>
            <a:ext cx="9145908" cy="2765493"/>
            <a:chExt cx="879738" cy="266011"/>
          </a:xfrm>
        </p:grpSpPr>
        <p:sp>
          <p:nvSpPr>
            <p:cNvPr id="12" name="Freeform 12"/>
            <p:cNvSpPr/>
            <p:nvPr/>
          </p:nvSpPr>
          <p:spPr>
            <a:xfrm>
              <a:off x="0" y="0"/>
              <a:ext cx="879738" cy="266011"/>
            </a:xfrm>
            <a:custGeom>
              <a:rect l="l" t="t" r="r" b="b"/>
              <a:pathLst>
                <a:path w="879737" h="266011">
                  <a:moveTo>
                    <a:pt x="84649" y="0"/>
                  </a:moveTo>
                  <a:lnTo>
                    <a:pt x="795089" y="0"/>
                  </a:lnTo>
                  <a:cubicBezTo>
                    <a:pt x="841840" y="0"/>
                    <a:pt x="879738" y="37899"/>
                    <a:pt x="879738" y="84649"/>
                  </a:cubicBezTo>
                  <a:lnTo>
                    <a:pt x="879738" y="181362"/>
                  </a:lnTo>
                  <a:cubicBezTo>
                    <a:pt x="879738" y="228112"/>
                    <a:pt x="841840" y="266011"/>
                    <a:pt x="795089" y="266011"/>
                  </a:cubicBezTo>
                  <a:lnTo>
                    <a:pt x="84649" y="266011"/>
                  </a:lnTo>
                  <a:cubicBezTo>
                    <a:pt x="62199" y="266011"/>
                    <a:pt x="40668" y="257092"/>
                    <a:pt x="24793" y="241218"/>
                  </a:cubicBezTo>
                  <a:cubicBezTo>
                    <a:pt x="8918" y="225343"/>
                    <a:pt x="0" y="203812"/>
                    <a:pt x="0" y="181362"/>
                  </a:cubicBezTo>
                  <a:lnTo>
                    <a:pt x="0" y="84649"/>
                  </a:lnTo>
                  <a:cubicBezTo>
                    <a:pt x="0" y="37899"/>
                    <a:pt x="37899" y="0"/>
                    <a:pt x="84649" y="0"/>
                  </a:cubicBezTo>
                  <a:close/>
                </a:path>
              </a:pathLst>
            </a:custGeom>
            <a:solidFill>
              <a:srgbClr val="000000">
                <a:alpha val="66667"/>
              </a:srgbClr>
            </a:solidFill>
          </p:spPr>
          <p:txBody>
            <a:bodyPr/>
            <a:lstStyle/>
            <a:p/>
          </p:txBody>
        </p:sp>
        <p:sp>
          <p:nvSpPr>
            <p:cNvPr id="13" name="TextBox 13"/>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14" name="Freeform 14"/>
          <p:cNvSpPr/>
          <p:nvPr/>
        </p:nvSpPr>
        <p:spPr>
          <a:xfrm>
            <a:off x="756157" y="3605013"/>
            <a:ext cx="2224885" cy="2222104"/>
          </a:xfrm>
          <a:custGeom>
            <a:rect l="l" t="t" r="r" b="b"/>
            <a:pathLst>
              <a:path w="2224885" h="2222104">
                <a:moveTo>
                  <a:pt x="0" y="0"/>
                </a:moveTo>
                <a:lnTo>
                  <a:pt x="2224885" y="0"/>
                </a:lnTo>
                <a:lnTo>
                  <a:pt x="2224885" y="2222104"/>
                </a:lnTo>
                <a:lnTo>
                  <a:pt x="0" y="2222104"/>
                </a:lnTo>
                <a:lnTo>
                  <a:pt x="0" y="0"/>
                </a:lnTo>
                <a:close/>
              </a:path>
            </a:pathLst>
          </a:custGeom>
          <a:blipFill>
            <a:blip r:embed="rId3"/>
            <a:stretch>
              <a:fillRect/>
            </a:stretch>
          </a:blipFill>
        </p:spPr>
        <p:txBody>
          <a:bodyPr/>
          <a:lstStyle/>
          <a:p/>
        </p:txBody>
      </p:sp>
      <p:grpSp>
        <p:nvGrpSpPr>
          <p:cNvPr id="15" name="Group 15"/>
          <p:cNvGrpSpPr/>
          <p:nvPr/>
        </p:nvGrpSpPr>
        <p:grpSpPr>
          <a:xfrm>
            <a:off x="704284" y="3516089"/>
            <a:ext cx="2192119" cy="2192119"/>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997433" y="7099747"/>
            <a:ext cx="1605822" cy="1258757"/>
          </a:xfrm>
          <a:prstGeom prst="rect">
            <a:avLst/>
          </a:prstGeom>
        </p:spPr>
        <p:txBody>
          <a:bodyPr lIns="0" tIns="0" rIns="0" bIns="0" rtlCol="0" anchor="t">
            <a:spAutoFit/>
          </a:bodyPr>
          <a:lstStyle/>
          <a:p>
            <a:pPr algn="ctr">
              <a:lnSpc>
                <a:spcPts val="2979"/>
              </a:lnSpc>
            </a:pPr>
            <a:r>
              <a:rPr lang="en-US" sz="4728">
                <a:solidFill>
                  <a:srgbClr val="1E3048"/>
                </a:solidFill>
                <a:latin typeface="Poppins Bold"/>
              </a:rPr>
              <a:t>2024- 2031</a:t>
            </a:r>
          </a:p>
        </p:txBody>
      </p:sp>
      <p:sp>
        <p:nvSpPr>
          <p:cNvPr id="19" name="TextBox 19"/>
          <p:cNvSpPr txBox="1"/>
          <p:nvPr/>
        </p:nvSpPr>
        <p:spPr>
          <a:xfrm>
            <a:off x="2896403" y="6709762"/>
            <a:ext cx="6010043" cy="1709534"/>
          </a:xfrm>
          <a:prstGeom prst="rect">
            <a:avLst/>
          </a:prstGeom>
        </p:spPr>
        <p:txBody>
          <a:bodyPr lIns="0" tIns="0" rIns="0" bIns="0" rtlCol="0" anchor="t">
            <a:spAutoFit/>
          </a:bodyPr>
          <a:lstStyle/>
          <a:p>
            <a:pPr algn="ctr">
              <a:lnSpc>
                <a:spcPts val="6543"/>
              </a:lnSpc>
            </a:pPr>
            <a:r>
              <a:rPr lang="en-US" sz="5544">
                <a:solidFill>
                  <a:srgbClr val="FFFFFF"/>
                </a:solidFill>
                <a:latin typeface="Poppins"/>
              </a:rPr>
              <a:t>CAGR</a:t>
            </a:r>
          </a:p>
          <a:p>
            <a:pPr algn="ctr">
              <a:lnSpc>
                <a:spcPts val="6543"/>
              </a:lnSpc>
            </a:pPr>
            <a:r>
              <a:rPr lang="en-US" sz="5544">
                <a:solidFill>
                  <a:srgbClr val="FFFFFF"/>
                </a:solidFill>
                <a:latin typeface="Poppins"/>
              </a:rPr>
              <a:t>24.00%</a:t>
            </a:r>
          </a:p>
        </p:txBody>
      </p:sp>
      <p:sp>
        <p:nvSpPr>
          <p:cNvPr id="20" name="TextBox 20"/>
          <p:cNvSpPr txBox="1"/>
          <p:nvPr/>
        </p:nvSpPr>
        <p:spPr>
          <a:xfrm>
            <a:off x="5545338" y="533100"/>
            <a:ext cx="7963503" cy="914400"/>
          </a:xfrm>
          <a:prstGeom prst="rect">
            <a:avLst/>
          </a:prstGeom>
        </p:spPr>
        <p:txBody>
          <a:bodyPr lIns="0" tIns="0" rIns="0" bIns="0" rtlCol="0" anchor="t">
            <a:spAutoFit/>
          </a:bodyPr>
          <a:lstStyle/>
          <a:p>
            <a:pPr algn="ctr">
              <a:lnSpc>
                <a:spcPts val="6299"/>
              </a:lnSpc>
            </a:pPr>
            <a:r>
              <a:rPr lang="en-US" sz="6999">
                <a:solidFill>
                  <a:srgbClr val="FFFFFF"/>
                </a:solidFill>
                <a:latin typeface="Poppins"/>
              </a:rPr>
              <a:t>KEY INSIGHTS</a:t>
            </a:r>
          </a:p>
        </p:txBody>
      </p:sp>
      <p:sp>
        <p:nvSpPr>
          <p:cNvPr id="21" name="TextBox 21"/>
          <p:cNvSpPr txBox="1"/>
          <p:nvPr/>
        </p:nvSpPr>
        <p:spPr>
          <a:xfrm>
            <a:off x="932171" y="4446179"/>
            <a:ext cx="1605822" cy="508096"/>
          </a:xfrm>
          <a:prstGeom prst="rect">
            <a:avLst/>
          </a:prstGeom>
        </p:spPr>
        <p:txBody>
          <a:bodyPr lIns="0" tIns="0" rIns="0" bIns="0" rtlCol="0" anchor="t">
            <a:spAutoFit/>
          </a:bodyPr>
          <a:lstStyle/>
          <a:p>
            <a:pPr algn="ctr">
              <a:lnSpc>
                <a:spcPts val="2979"/>
              </a:lnSpc>
            </a:pPr>
            <a:r>
              <a:rPr lang="en-US" sz="4728">
                <a:solidFill>
                  <a:srgbClr val="1E3048"/>
                </a:solidFill>
                <a:latin typeface="Poppins Bold"/>
              </a:rPr>
              <a:t>2024</a:t>
            </a:r>
          </a:p>
        </p:txBody>
      </p:sp>
      <p:sp>
        <p:nvSpPr>
          <p:cNvPr id="22" name="TextBox 22"/>
          <p:cNvSpPr txBox="1"/>
          <p:nvPr/>
        </p:nvSpPr>
        <p:spPr>
          <a:xfrm>
            <a:off x="2603255" y="3805514"/>
            <a:ext cx="7044050" cy="1709534"/>
          </a:xfrm>
          <a:prstGeom prst="rect">
            <a:avLst/>
          </a:prstGeom>
        </p:spPr>
        <p:txBody>
          <a:bodyPr lIns="0" tIns="0" rIns="0" bIns="0" rtlCol="0" anchor="t">
            <a:spAutoFit/>
          </a:bodyPr>
          <a:lstStyle/>
          <a:p>
            <a:pPr algn="ctr">
              <a:lnSpc>
                <a:spcPts val="6543"/>
              </a:lnSpc>
            </a:pPr>
            <a:r>
              <a:rPr lang="en-US" sz="5544">
                <a:solidFill>
                  <a:srgbClr val="FFFFFF"/>
                </a:solidFill>
                <a:latin typeface="Poppins"/>
              </a:rPr>
              <a:t>MARKET SIZE</a:t>
            </a:r>
          </a:p>
          <a:p>
            <a:pPr algn="ctr">
              <a:lnSpc>
                <a:spcPts val="6543"/>
              </a:lnSpc>
            </a:pPr>
            <a:r>
              <a:rPr lang="en-US" sz="5544">
                <a:solidFill>
                  <a:srgbClr val="FFFFFF"/>
                </a:solidFill>
                <a:latin typeface="Poppins"/>
              </a:rPr>
              <a:t>USD 2158.2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p:txBody>
      </p:sp>
      <p:grpSp>
        <p:nvGrpSpPr>
          <p:cNvPr id="3" name="Group 3"/>
          <p:cNvGrpSpPr/>
          <p:nvPr/>
        </p:nvGrpSpPr>
        <p:grpSpPr>
          <a:xfrm>
            <a:off x="2057404" y="1721877"/>
            <a:ext cx="6185154" cy="2576675"/>
            <a:chExt cx="8626242" cy="3593608"/>
          </a:xfrm>
        </p:grpSpPr>
        <p:sp>
          <p:nvSpPr>
            <p:cNvPr id="4" name="Freeform 4"/>
            <p:cNvSpPr/>
            <p:nvPr/>
          </p:nvSpPr>
          <p:spPr>
            <a:xfrm>
              <a:off x="0" y="0"/>
              <a:ext cx="8626242" cy="3593608"/>
            </a:xfrm>
            <a:custGeom>
              <a:rect l="l" t="t" r="r" b="b"/>
              <a:pathLst>
                <a:path w="8626242" h="3593607">
                  <a:moveTo>
                    <a:pt x="8501783" y="3593608"/>
                  </a:moveTo>
                  <a:lnTo>
                    <a:pt x="124460" y="3593608"/>
                  </a:lnTo>
                  <a:cubicBezTo>
                    <a:pt x="55880" y="3593608"/>
                    <a:pt x="0" y="3537728"/>
                    <a:pt x="0" y="3469148"/>
                  </a:cubicBezTo>
                  <a:lnTo>
                    <a:pt x="0" y="124460"/>
                  </a:lnTo>
                  <a:cubicBezTo>
                    <a:pt x="0" y="55880"/>
                    <a:pt x="55880" y="0"/>
                    <a:pt x="124460" y="0"/>
                  </a:cubicBezTo>
                  <a:lnTo>
                    <a:pt x="8501783" y="0"/>
                  </a:lnTo>
                  <a:cubicBezTo>
                    <a:pt x="8570362" y="0"/>
                    <a:pt x="8626242" y="55880"/>
                    <a:pt x="8626242" y="124460"/>
                  </a:cubicBezTo>
                  <a:lnTo>
                    <a:pt x="8626242" y="3469148"/>
                  </a:lnTo>
                  <a:cubicBezTo>
                    <a:pt x="8626242" y="3537728"/>
                    <a:pt x="8570362" y="3593608"/>
                    <a:pt x="8501783" y="3593608"/>
                  </a:cubicBezTo>
                  <a:close/>
                </a:path>
              </a:pathLst>
            </a:custGeom>
            <a:solidFill>
              <a:srgbClr val="000000">
                <a:alpha val="73725"/>
              </a:srgbClr>
            </a:solidFill>
          </p:spPr>
          <p:txBody>
            <a:bodyPr/>
            <a:lstStyle/>
            <a:p/>
          </p:txBody>
        </p:sp>
      </p:grpSp>
      <p:grpSp>
        <p:nvGrpSpPr>
          <p:cNvPr id="5" name="Group 5"/>
          <p:cNvGrpSpPr/>
          <p:nvPr/>
        </p:nvGrpSpPr>
        <p:grpSpPr>
          <a:xfrm rot="5400000">
            <a:off x="1031266" y="1457723"/>
            <a:ext cx="762296" cy="2911675"/>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057404" y="4555726"/>
            <a:ext cx="6185154" cy="2576675"/>
            <a:chExt cx="8626242" cy="3593608"/>
          </a:xfrm>
        </p:grpSpPr>
        <p:sp>
          <p:nvSpPr>
            <p:cNvPr id="8" name="Freeform 8"/>
            <p:cNvSpPr/>
            <p:nvPr/>
          </p:nvSpPr>
          <p:spPr>
            <a:xfrm>
              <a:off x="0" y="0"/>
              <a:ext cx="8626242" cy="3593608"/>
            </a:xfrm>
            <a:custGeom>
              <a:rect l="l" t="t" r="r" b="b"/>
              <a:pathLst>
                <a:path w="8626242" h="3593607">
                  <a:moveTo>
                    <a:pt x="8501783" y="3593608"/>
                  </a:moveTo>
                  <a:lnTo>
                    <a:pt x="124460" y="3593608"/>
                  </a:lnTo>
                  <a:cubicBezTo>
                    <a:pt x="55880" y="3593608"/>
                    <a:pt x="0" y="3537728"/>
                    <a:pt x="0" y="3469148"/>
                  </a:cubicBezTo>
                  <a:lnTo>
                    <a:pt x="0" y="124460"/>
                  </a:lnTo>
                  <a:cubicBezTo>
                    <a:pt x="0" y="55880"/>
                    <a:pt x="55880" y="0"/>
                    <a:pt x="124460" y="0"/>
                  </a:cubicBezTo>
                  <a:lnTo>
                    <a:pt x="8501783" y="0"/>
                  </a:lnTo>
                  <a:cubicBezTo>
                    <a:pt x="8570362" y="0"/>
                    <a:pt x="8626242" y="55880"/>
                    <a:pt x="8626242" y="124460"/>
                  </a:cubicBezTo>
                  <a:lnTo>
                    <a:pt x="8626242" y="3469148"/>
                  </a:lnTo>
                  <a:cubicBezTo>
                    <a:pt x="8626242" y="3537728"/>
                    <a:pt x="8570362" y="3593608"/>
                    <a:pt x="8501783" y="3593608"/>
                  </a:cubicBezTo>
                  <a:close/>
                </a:path>
              </a:pathLst>
            </a:custGeom>
            <a:solidFill>
              <a:srgbClr val="000000">
                <a:alpha val="73725"/>
              </a:srgbClr>
            </a:solidFill>
          </p:spPr>
          <p:txBody>
            <a:bodyPr/>
            <a:lstStyle/>
            <a:p/>
          </p:txBody>
        </p:sp>
      </p:grpSp>
      <p:grpSp>
        <p:nvGrpSpPr>
          <p:cNvPr id="9" name="Group 9"/>
          <p:cNvGrpSpPr/>
          <p:nvPr/>
        </p:nvGrpSpPr>
        <p:grpSpPr>
          <a:xfrm rot="5400000">
            <a:off x="1031266" y="4243948"/>
            <a:ext cx="762296" cy="2911675"/>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1" name="Group 11"/>
          <p:cNvGrpSpPr/>
          <p:nvPr/>
        </p:nvGrpSpPr>
        <p:grpSpPr>
          <a:xfrm>
            <a:off x="-43424" y="7388"/>
            <a:ext cx="18416022" cy="1021312"/>
            <a:chExt cx="4850310" cy="268987"/>
          </a:xfrm>
        </p:grpSpPr>
        <p:sp>
          <p:nvSpPr>
            <p:cNvPr id="12" name="Freeform 12"/>
            <p:cNvSpPr/>
            <p:nvPr/>
          </p:nvSpPr>
          <p:spPr>
            <a:xfrm>
              <a:off x="0" y="0"/>
              <a:ext cx="4850311" cy="268987"/>
            </a:xfrm>
            <a:custGeom>
              <a:rect l="l" t="t" r="r" b="b"/>
              <a:pathLst>
                <a:path w="4850311" h="268987">
                  <a:moveTo>
                    <a:pt x="0" y="0"/>
                  </a:moveTo>
                  <a:lnTo>
                    <a:pt x="4850311" y="0"/>
                  </a:lnTo>
                  <a:lnTo>
                    <a:pt x="4850311" y="268987"/>
                  </a:lnTo>
                  <a:lnTo>
                    <a:pt x="0" y="268987"/>
                  </a:lnTo>
                  <a:close/>
                </a:path>
              </a:pathLst>
            </a:custGeom>
            <a:solidFill>
              <a:srgbClr val="000000">
                <a:alpha val="55686"/>
              </a:srgbClr>
            </a:solidFill>
          </p:spPr>
          <p:txBody>
            <a:bodyPr/>
            <a:lstStyle/>
            <a:p/>
          </p:txBody>
        </p:sp>
        <p:sp>
          <p:nvSpPr>
            <p:cNvPr id="13" name="TextBox 13"/>
            <p:cNvSpPr txBox="1"/>
            <p:nvPr/>
          </p:nvSpPr>
          <p:spPr>
            <a:xfrm>
              <a:off x="0" y="-38100"/>
              <a:ext cx="4850310" cy="307087"/>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327809" y="-50282"/>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15" name="Picture 15"/>
          <p:cNvPicPr>
            <a:picLocks noChangeAspect="1"/>
          </p:cNvPicPr>
          <p:nvPr/>
        </p:nvPicPr>
        <p:blipFill>
          <a:blip r:embed="rId3"/>
          <a:srcRect l="36500" t="25150" r="35874" b="24564"/>
          <a:stretch>
            <a:fillRect/>
          </a:stretch>
        </p:blipFill>
        <p:spPr>
          <a:xfrm>
            <a:off x="-1803" y="-194737"/>
            <a:ext cx="1871908" cy="1916613"/>
          </a:xfrm>
          <a:prstGeom prst="rect">
            <a:avLst/>
          </a:prstGeom>
        </p:spPr>
      </p:pic>
      <p:grpSp>
        <p:nvGrpSpPr>
          <p:cNvPr id="16" name="Group 16"/>
          <p:cNvGrpSpPr/>
          <p:nvPr/>
        </p:nvGrpSpPr>
        <p:grpSpPr>
          <a:xfrm>
            <a:off x="2059042" y="7390175"/>
            <a:ext cx="6183516" cy="2576675"/>
            <a:chExt cx="8623958" cy="3593608"/>
          </a:xfrm>
        </p:grpSpPr>
        <p:sp>
          <p:nvSpPr>
            <p:cNvPr id="17" name="Freeform 17"/>
            <p:cNvSpPr/>
            <p:nvPr/>
          </p:nvSpPr>
          <p:spPr>
            <a:xfrm>
              <a:off x="0" y="0"/>
              <a:ext cx="8623959" cy="3593608"/>
            </a:xfrm>
            <a:custGeom>
              <a:rect l="l" t="t" r="r" b="b"/>
              <a:pathLst>
                <a:path w="8623959" h="3593607">
                  <a:moveTo>
                    <a:pt x="8499498" y="3593608"/>
                  </a:moveTo>
                  <a:lnTo>
                    <a:pt x="124460" y="3593608"/>
                  </a:lnTo>
                  <a:cubicBezTo>
                    <a:pt x="55880" y="3593608"/>
                    <a:pt x="0" y="3537728"/>
                    <a:pt x="0" y="3469148"/>
                  </a:cubicBezTo>
                  <a:lnTo>
                    <a:pt x="0" y="124460"/>
                  </a:lnTo>
                  <a:cubicBezTo>
                    <a:pt x="0" y="55880"/>
                    <a:pt x="55880" y="0"/>
                    <a:pt x="124460" y="0"/>
                  </a:cubicBezTo>
                  <a:lnTo>
                    <a:pt x="8499498" y="0"/>
                  </a:lnTo>
                  <a:cubicBezTo>
                    <a:pt x="8568079" y="0"/>
                    <a:pt x="8623959" y="55880"/>
                    <a:pt x="8623959" y="124460"/>
                  </a:cubicBezTo>
                  <a:lnTo>
                    <a:pt x="8623959" y="3469148"/>
                  </a:lnTo>
                  <a:cubicBezTo>
                    <a:pt x="8623959" y="3537728"/>
                    <a:pt x="8568079" y="3593608"/>
                    <a:pt x="8499498" y="3593608"/>
                  </a:cubicBezTo>
                  <a:close/>
                </a:path>
              </a:pathLst>
            </a:custGeom>
            <a:solidFill>
              <a:srgbClr val="000000">
                <a:alpha val="73725"/>
              </a:srgbClr>
            </a:solidFill>
          </p:spPr>
          <p:txBody>
            <a:bodyPr/>
            <a:lstStyle/>
            <a:p/>
          </p:txBody>
        </p:sp>
      </p:grpSp>
      <p:grpSp>
        <p:nvGrpSpPr>
          <p:cNvPr id="18" name="Group 18"/>
          <p:cNvGrpSpPr/>
          <p:nvPr/>
        </p:nvGrpSpPr>
        <p:grpSpPr>
          <a:xfrm rot="5400000">
            <a:off x="1032904" y="7078397"/>
            <a:ext cx="762296" cy="2911675"/>
            <a:chExt cx="3130550" cy="11957493"/>
          </a:xfrm>
        </p:grpSpPr>
        <p:sp>
          <p:nvSpPr>
            <p:cNvPr id="19" name="Freeform 19"/>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0" name="TextBox 20"/>
          <p:cNvSpPr txBox="1"/>
          <p:nvPr/>
        </p:nvSpPr>
        <p:spPr>
          <a:xfrm>
            <a:off x="3173600" y="2062957"/>
            <a:ext cx="5068958" cy="1579880"/>
          </a:xfrm>
          <a:prstGeom prst="rect">
            <a:avLst/>
          </a:prstGeom>
        </p:spPr>
        <p:txBody>
          <a:bodyPr lIns="0" tIns="0" rIns="0" bIns="0" rtlCol="0" anchor="t">
            <a:spAutoFit/>
          </a:bodyPr>
          <a:lstStyle/>
          <a:p>
            <a:pPr marL="755644" lvl="1" indent="-377822">
              <a:lnSpc>
                <a:spcPts val="4059"/>
              </a:lnSpc>
              <a:buFont typeface="Arial"/>
              <a:buChar char="•"/>
            </a:pPr>
            <a:r>
              <a:rPr lang="en-US" sz="3499">
                <a:solidFill>
                  <a:srgbClr val="FFFFFF"/>
                </a:solidFill>
                <a:latin typeface="Poppins"/>
              </a:rPr>
              <a:t>Rock</a:t>
            </a:r>
          </a:p>
          <a:p>
            <a:pPr marL="755644" lvl="1" indent="-377822">
              <a:lnSpc>
                <a:spcPts val="4059"/>
              </a:lnSpc>
              <a:buFont typeface="Arial"/>
              <a:buChar char="•"/>
            </a:pPr>
            <a:r>
              <a:rPr lang="en-US" sz="3499">
                <a:solidFill>
                  <a:srgbClr val="FFFFFF"/>
                </a:solidFill>
                <a:latin typeface="Poppins"/>
              </a:rPr>
              <a:t>Pop</a:t>
            </a:r>
          </a:p>
          <a:p>
            <a:pPr marL="755644" lvl="1" indent="-377822">
              <a:lnSpc>
                <a:spcPts val="4059"/>
              </a:lnSpc>
              <a:buFont typeface="Arial"/>
              <a:buChar char="•"/>
            </a:pPr>
            <a:r>
              <a:rPr lang="en-US" sz="3499">
                <a:solidFill>
                  <a:srgbClr val="FFFFFF"/>
                </a:solidFill>
                <a:latin typeface="Poppins"/>
              </a:rPr>
              <a:t>EDM</a:t>
            </a:r>
          </a:p>
        </p:txBody>
      </p:sp>
      <p:sp>
        <p:nvSpPr>
          <p:cNvPr id="21" name="TextBox 21"/>
          <p:cNvSpPr txBox="1"/>
          <p:nvPr/>
        </p:nvSpPr>
        <p:spPr>
          <a:xfrm>
            <a:off x="2869889" y="4963378"/>
            <a:ext cx="5048370" cy="1579880"/>
          </a:xfrm>
          <a:prstGeom prst="rect">
            <a:avLst/>
          </a:prstGeom>
        </p:spPr>
        <p:txBody>
          <a:bodyPr lIns="0" tIns="0" rIns="0" bIns="0" rtlCol="0" anchor="t">
            <a:spAutoFit/>
          </a:bodyPr>
          <a:lstStyle/>
          <a:p>
            <a:pPr marL="755646" lvl="1" indent="-377823">
              <a:lnSpc>
                <a:spcPts val="4059"/>
              </a:lnSpc>
              <a:buFont typeface="Arial"/>
              <a:buChar char="•"/>
            </a:pPr>
            <a:r>
              <a:rPr lang="en-US" sz="3499">
                <a:solidFill>
                  <a:srgbClr val="FFFFFF"/>
                </a:solidFill>
                <a:latin typeface="Poppins"/>
              </a:rPr>
              <a:t>Below 20 Years</a:t>
            </a:r>
          </a:p>
          <a:p>
            <a:pPr marL="755646" lvl="1" indent="-377823">
              <a:lnSpc>
                <a:spcPts val="4059"/>
              </a:lnSpc>
              <a:buFont typeface="Arial"/>
              <a:buChar char="•"/>
            </a:pPr>
            <a:r>
              <a:rPr lang="en-US" sz="3499">
                <a:solidFill>
                  <a:srgbClr val="FFFFFF"/>
                </a:solidFill>
                <a:latin typeface="Poppins"/>
              </a:rPr>
              <a:t>21 to 40 Years</a:t>
            </a:r>
          </a:p>
          <a:p>
            <a:pPr marL="755646" lvl="1" indent="-377823">
              <a:lnSpc>
                <a:spcPts val="4059"/>
              </a:lnSpc>
              <a:buFont typeface="Arial"/>
              <a:buChar char="•"/>
            </a:pPr>
            <a:r>
              <a:rPr lang="en-US" sz="3499">
                <a:solidFill>
                  <a:srgbClr val="FFFFFF"/>
                </a:solidFill>
                <a:latin typeface="Poppins"/>
              </a:rPr>
              <a:t>Above 40 Years</a:t>
            </a:r>
          </a:p>
        </p:txBody>
      </p:sp>
      <p:sp>
        <p:nvSpPr>
          <p:cNvPr id="22" name="TextBox 22"/>
          <p:cNvSpPr txBox="1"/>
          <p:nvPr/>
        </p:nvSpPr>
        <p:spPr>
          <a:xfrm>
            <a:off x="-41786" y="5347213"/>
            <a:ext cx="2789330" cy="690669"/>
          </a:xfrm>
          <a:prstGeom prst="rect">
            <a:avLst/>
          </a:prstGeom>
        </p:spPr>
        <p:txBody>
          <a:bodyPr lIns="0" tIns="0" rIns="0" bIns="0" rtlCol="0" anchor="t">
            <a:spAutoFit/>
          </a:bodyPr>
          <a:lstStyle/>
          <a:p>
            <a:pPr algn="ctr">
              <a:lnSpc>
                <a:spcPts val="2612"/>
              </a:lnSpc>
            </a:pPr>
            <a:r>
              <a:rPr lang="en-US" sz="2587">
                <a:solidFill>
                  <a:srgbClr val="43B4BE"/>
                </a:solidFill>
                <a:latin typeface="Poppins"/>
              </a:rPr>
              <a:t>Age Group Segment</a:t>
            </a:r>
          </a:p>
        </p:txBody>
      </p:sp>
      <p:sp>
        <p:nvSpPr>
          <p:cNvPr id="23" name="TextBox 23"/>
          <p:cNvSpPr txBox="1"/>
          <p:nvPr/>
        </p:nvSpPr>
        <p:spPr>
          <a:xfrm>
            <a:off x="-43424" y="2695580"/>
            <a:ext cx="2789330" cy="362259"/>
          </a:xfrm>
          <a:prstGeom prst="rect">
            <a:avLst/>
          </a:prstGeom>
        </p:spPr>
        <p:txBody>
          <a:bodyPr lIns="0" tIns="0" rIns="0" bIns="0" rtlCol="0" anchor="t">
            <a:spAutoFit/>
          </a:bodyPr>
          <a:lstStyle/>
          <a:p>
            <a:pPr algn="ctr">
              <a:lnSpc>
                <a:spcPts val="2612"/>
              </a:lnSpc>
            </a:pPr>
            <a:r>
              <a:rPr lang="en-US" sz="2587">
                <a:solidFill>
                  <a:srgbClr val="43B4BE"/>
                </a:solidFill>
                <a:latin typeface="Poppins"/>
              </a:rPr>
              <a:t>Genre Segment</a:t>
            </a:r>
          </a:p>
        </p:txBody>
      </p:sp>
      <p:sp>
        <p:nvSpPr>
          <p:cNvPr id="24" name="TextBox 24"/>
          <p:cNvSpPr txBox="1"/>
          <p:nvPr/>
        </p:nvSpPr>
        <p:spPr>
          <a:xfrm>
            <a:off x="3429516" y="7991945"/>
            <a:ext cx="3908529" cy="1065530"/>
          </a:xfrm>
          <a:prstGeom prst="rect">
            <a:avLst/>
          </a:prstGeom>
        </p:spPr>
        <p:txBody>
          <a:bodyPr lIns="0" tIns="0" rIns="0" bIns="0" rtlCol="0" anchor="t">
            <a:spAutoFit/>
          </a:bodyPr>
          <a:lstStyle/>
          <a:p>
            <a:pPr marL="755646" lvl="1" indent="-377823">
              <a:lnSpc>
                <a:spcPts val="4059"/>
              </a:lnSpc>
              <a:buFont typeface="Arial"/>
              <a:buChar char="•"/>
            </a:pPr>
            <a:r>
              <a:rPr lang="en-US" sz="3499">
                <a:solidFill>
                  <a:srgbClr val="FFFFFF"/>
                </a:solidFill>
                <a:latin typeface="Poppins"/>
              </a:rPr>
              <a:t>Male</a:t>
            </a:r>
          </a:p>
          <a:p>
            <a:pPr marL="755646" lvl="1" indent="-377823">
              <a:lnSpc>
                <a:spcPts val="4059"/>
              </a:lnSpc>
              <a:buFont typeface="Arial"/>
              <a:buChar char="•"/>
            </a:pPr>
            <a:r>
              <a:rPr lang="en-US" sz="3499">
                <a:solidFill>
                  <a:srgbClr val="FFFFFF"/>
                </a:solidFill>
                <a:latin typeface="Poppins"/>
              </a:rPr>
              <a:t>Female</a:t>
            </a:r>
          </a:p>
        </p:txBody>
      </p:sp>
      <p:sp>
        <p:nvSpPr>
          <p:cNvPr id="25" name="TextBox 25"/>
          <p:cNvSpPr txBox="1"/>
          <p:nvPr/>
        </p:nvSpPr>
        <p:spPr>
          <a:xfrm>
            <a:off x="-40148" y="8181662"/>
            <a:ext cx="2789330" cy="690669"/>
          </a:xfrm>
          <a:prstGeom prst="rect">
            <a:avLst/>
          </a:prstGeom>
        </p:spPr>
        <p:txBody>
          <a:bodyPr lIns="0" tIns="0" rIns="0" bIns="0" rtlCol="0" anchor="t">
            <a:spAutoFit/>
          </a:bodyPr>
          <a:lstStyle/>
          <a:p>
            <a:pPr algn="ctr">
              <a:lnSpc>
                <a:spcPts val="2612"/>
              </a:lnSpc>
            </a:pPr>
            <a:r>
              <a:rPr lang="en-US" sz="2587">
                <a:solidFill>
                  <a:srgbClr val="43B4BE"/>
                </a:solidFill>
                <a:latin typeface="Poppins"/>
              </a:rPr>
              <a:t>Gender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pic>
        <p:nvPicPr>
          <p:cNvPr id="3" name="Picture 3"/>
          <p:cNvPicPr>
            <a:picLocks noChangeAspect="1"/>
          </p:cNvPicPr>
          <p:nvPr/>
        </p:nvPicPr>
        <p:blipFill>
          <a:blip r:embed="rId3"/>
          <a:srcRect l="36500" t="25150" r="38480" b="21038"/>
          <a:stretch>
            <a:fillRect/>
          </a:stretch>
        </p:blipFill>
        <p:spPr>
          <a:xfrm>
            <a:off x="0" y="0"/>
            <a:ext cx="1542502" cy="1866155"/>
          </a:xfrm>
          <a:prstGeom prst="rect">
            <a:avLst/>
          </a:prstGeom>
        </p:spPr>
      </p:pic>
      <p:sp>
        <p:nvSpPr>
          <p:cNvPr id="4" name="Freeform 4"/>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5" name="TextBox 5"/>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40%</a:t>
            </a:r>
          </a:p>
        </p:txBody>
      </p:sp>
      <p:sp>
        <p:nvSpPr>
          <p:cNvPr id="6" name="TextBox 6"/>
          <p:cNvSpPr txBox="1"/>
          <p:nvPr/>
        </p:nvSpPr>
        <p:spPr>
          <a:xfrm>
            <a:off x="9878109" y="5105400"/>
            <a:ext cx="8168357" cy="2043957"/>
          </a:xfrm>
          <a:prstGeom prst="rect">
            <a:avLst/>
          </a:prstGeom>
        </p:spPr>
        <p:txBody>
          <a:bodyPr lIns="0" tIns="0" rIns="0" bIns="0" rtlCol="0" anchor="t">
            <a:spAutoFit/>
          </a:bodyPr>
          <a:lstStyle/>
          <a:p>
            <a:pPr>
              <a:lnSpc>
                <a:spcPts val="5253"/>
              </a:lnSpc>
            </a:pPr>
            <a:r>
              <a:rPr lang="en-US" sz="4414" spc="141">
                <a:solidFill>
                  <a:srgbClr val="000000"/>
                </a:solidFill>
                <a:latin typeface="Poppins"/>
              </a:rPr>
              <a:t>North America Music Festival Market Revenue share for 2024 is </a:t>
            </a:r>
            <a:r>
              <a:rPr lang="en-US" sz="4414" spc="141">
                <a:solidFill>
                  <a:srgbClr val="B83E29"/>
                </a:solidFill>
                <a:latin typeface="Poppins Bold"/>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1E3048">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80000"/>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E3048">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80000"/>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E3048">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80000"/>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542365" y="1946975"/>
            <a:ext cx="7643613" cy="2672715"/>
          </a:xfrm>
          <a:prstGeom prst="rect">
            <a:avLst/>
          </a:prstGeom>
        </p:spPr>
        <p:txBody>
          <a:bodyPr lIns="0" tIns="0" rIns="0" bIns="0" rtlCol="0" anchor="t">
            <a:spAutoFit/>
          </a:bodyPr>
          <a:lstStyle/>
          <a:p>
            <a:pPr marL="712473" lvl="1" indent="-356237">
              <a:lnSpc>
                <a:spcPts val="3465"/>
              </a:lnSpc>
              <a:buFont typeface="Arial"/>
              <a:buChar char="•"/>
            </a:pPr>
            <a:r>
              <a:rPr lang="en-US" sz="3300" spc="105">
                <a:solidFill>
                  <a:srgbClr val="FFFFFF"/>
                </a:solidFill>
                <a:latin typeface="Poppins"/>
              </a:rPr>
              <a:t>Rising Demand for Live Music Experiences Driving Attendance Surge</a:t>
            </a:r>
          </a:p>
          <a:p>
            <a:pPr marL="712473" lvl="1" indent="-356237">
              <a:lnSpc>
                <a:spcPts val="3465"/>
              </a:lnSpc>
              <a:buFont typeface="Arial"/>
              <a:buChar char="•"/>
            </a:pPr>
            <a:r>
              <a:rPr lang="en-US" sz="3300" spc="105">
                <a:solidFill>
                  <a:srgbClr val="FFFFFF"/>
                </a:solidFill>
                <a:latin typeface="Poppins"/>
              </a:rPr>
              <a:t>Expanding Music Genre Diversity Catering to Diverse Audience Preferences</a:t>
            </a:r>
          </a:p>
        </p:txBody>
      </p:sp>
      <p:sp>
        <p:nvSpPr>
          <p:cNvPr id="19" name="TextBox 19"/>
          <p:cNvSpPr txBox="1"/>
          <p:nvPr/>
        </p:nvSpPr>
        <p:spPr>
          <a:xfrm>
            <a:off x="6765150" y="6432130"/>
            <a:ext cx="7420828" cy="1358265"/>
          </a:xfrm>
          <a:prstGeom prst="rect">
            <a:avLst/>
          </a:prstGeom>
        </p:spPr>
        <p:txBody>
          <a:bodyPr lIns="0" tIns="0" rIns="0" bIns="0" rtlCol="0" anchor="t">
            <a:spAutoFit/>
          </a:bodyPr>
          <a:lstStyle/>
          <a:p>
            <a:pPr>
              <a:lnSpc>
                <a:spcPts val="3465"/>
              </a:lnSpc>
            </a:pPr>
            <a:r>
              <a:rPr lang="en-US" sz="3300" spc="105">
                <a:solidFill>
                  <a:srgbClr val="FFFFFF"/>
                </a:solidFill>
                <a:latin typeface="Poppins"/>
              </a:rPr>
              <a:t>Operational Challenges and Regulatory Roadblocks Are Inhibiting Market Expandment</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69423" y="1375388"/>
            <a:ext cx="16230600" cy="7928619"/>
            <a:chExt cx="4274726" cy="2088196"/>
          </a:xfrm>
        </p:grpSpPr>
        <p:sp>
          <p:nvSpPr>
            <p:cNvPr id="4" name="Freeform 4"/>
            <p:cNvSpPr/>
            <p:nvPr/>
          </p:nvSpPr>
          <p:spPr>
            <a:xfrm>
              <a:off x="0" y="0"/>
              <a:ext cx="4274726" cy="2088196"/>
            </a:xfrm>
            <a:custGeom>
              <a:rect l="l" t="t" r="r" b="b"/>
              <a:pathLst>
                <a:path w="4274726" h="2088196">
                  <a:moveTo>
                    <a:pt x="0" y="0"/>
                  </a:moveTo>
                  <a:lnTo>
                    <a:pt x="4274726" y="0"/>
                  </a:lnTo>
                  <a:lnTo>
                    <a:pt x="4274726" y="2088196"/>
                  </a:lnTo>
                  <a:lnTo>
                    <a:pt x="0" y="2088196"/>
                  </a:lnTo>
                  <a:close/>
                </a:path>
              </a:pathLst>
            </a:custGeom>
            <a:solidFill>
              <a:srgbClr val="000000">
                <a:alpha val="67843"/>
              </a:srgbClr>
            </a:solidFill>
          </p:spPr>
          <p:txBody>
            <a:bodyPr/>
            <a:lstStyle/>
            <a:p/>
          </p:txBody>
        </p:sp>
        <p:sp>
          <p:nvSpPr>
            <p:cNvPr id="5" name="TextBox 5"/>
            <p:cNvSpPr txBox="1"/>
            <p:nvPr/>
          </p:nvSpPr>
          <p:spPr>
            <a:xfrm>
              <a:off x="0" y="-38100"/>
              <a:ext cx="4274726" cy="2126296"/>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820542" y="378231"/>
            <a:ext cx="2028068" cy="2423973"/>
          </a:xfrm>
          <a:prstGeom prst="rect">
            <a:avLst/>
          </a:prstGeom>
        </p:spPr>
      </p:pic>
      <p:sp>
        <p:nvSpPr>
          <p:cNvPr id="7" name="TextBox 7"/>
          <p:cNvSpPr txBox="1"/>
          <p:nvPr/>
        </p:nvSpPr>
        <p:spPr>
          <a:xfrm>
            <a:off x="1610693" y="2846982"/>
            <a:ext cx="15748059" cy="5935345"/>
          </a:xfrm>
          <a:prstGeom prst="rect">
            <a:avLst/>
          </a:prstGeom>
        </p:spPr>
        <p:txBody>
          <a:bodyPr lIns="0" tIns="0" rIns="0" bIns="0" rtlCol="0" anchor="t">
            <a:spAutoFit/>
          </a:bodyPr>
          <a:lstStyle/>
          <a:p>
            <a:pPr marL="798826" lvl="1" indent="-399413">
              <a:lnSpc>
                <a:spcPts val="5179"/>
              </a:lnSpc>
              <a:buFont typeface="Arial"/>
              <a:buChar char="•"/>
            </a:pPr>
            <a:r>
              <a:rPr lang="en-US" sz="3699">
                <a:solidFill>
                  <a:srgbClr val="FFFFFF"/>
                </a:solidFill>
                <a:latin typeface="Poppins"/>
              </a:rPr>
              <a:t>The global Music festival market will expand significantly by 24.00% CAGR between 2024 to 2031.</a:t>
            </a:r>
          </a:p>
          <a:p>
            <a:pPr marL="798826" lvl="1" indent="-399413">
              <a:lnSpc>
                <a:spcPts val="5179"/>
              </a:lnSpc>
              <a:buFont typeface="Arial"/>
              <a:buChar char="•"/>
            </a:pPr>
            <a:r>
              <a:rPr lang="en-US" sz="3699">
                <a:solidFill>
                  <a:srgbClr val="FFFFFF"/>
                </a:solidFill>
                <a:latin typeface="Poppins"/>
              </a:rPr>
              <a:t>Music festivals dominate the market, offering multi-day events featuring diverse lineups of artists across various genres, attracting a wide range of attendees seeking immersive experiences and cultural enrichment. </a:t>
            </a:r>
          </a:p>
          <a:p>
            <a:pPr marL="798826" lvl="1" indent="-399413">
              <a:lnSpc>
                <a:spcPts val="5179"/>
              </a:lnSpc>
              <a:buFont typeface="Arial"/>
              <a:buChar char="•"/>
            </a:pPr>
            <a:r>
              <a:rPr lang="en-US" sz="3699">
                <a:solidFill>
                  <a:srgbClr val="FFFFFF"/>
                </a:solidFill>
                <a:latin typeface="Poppins"/>
              </a:rPr>
              <a:t>Ticket sales represent the dominant revenue source in the music festival market, driving revenue generation for festival organizers and serving as a key determinant of event success.</a:t>
            </a:r>
          </a:p>
        </p:txBody>
      </p:sp>
      <p:sp>
        <p:nvSpPr>
          <p:cNvPr id="8" name="TextBox 8"/>
          <p:cNvSpPr txBox="1"/>
          <p:nvPr/>
        </p:nvSpPr>
        <p:spPr>
          <a:xfrm>
            <a:off x="4220629" y="1609268"/>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421" b="-5421"/>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52084"/>
            <a:ext cx="1684364" cy="1819778"/>
          </a:xfrm>
          <a:prstGeom prst="rect">
            <a:avLst/>
          </a:prstGeom>
        </p:spPr>
      </p:pic>
      <p:sp>
        <p:nvSpPr>
          <p:cNvPr id="4" name="Freeform 4"/>
          <p:cNvSpPr/>
          <p:nvPr/>
        </p:nvSpPr>
        <p:spPr>
          <a:xfrm>
            <a:off x="842182" y="1938589"/>
            <a:ext cx="2949356" cy="1979556"/>
          </a:xfrm>
          <a:custGeom>
            <a:rect l="l" t="t" r="r" b="b"/>
            <a:pathLst>
              <a:path w="2949356" h="1979556">
                <a:moveTo>
                  <a:pt x="0" y="0"/>
                </a:moveTo>
                <a:lnTo>
                  <a:pt x="2949356" y="0"/>
                </a:lnTo>
                <a:lnTo>
                  <a:pt x="2949356" y="1979555"/>
                </a:lnTo>
                <a:lnTo>
                  <a:pt x="0" y="1979555"/>
                </a:lnTo>
                <a:lnTo>
                  <a:pt x="0" y="0"/>
                </a:lnTo>
                <a:close/>
              </a:path>
            </a:pathLst>
          </a:custGeom>
          <a:blipFill>
            <a:blip r:embed="rId4"/>
            <a:stretch>
              <a:fillRect l="-12192" r="-10960" b="-5504"/>
            </a:stretch>
          </a:blipFill>
        </p:spPr>
        <p:txBody>
          <a:bodyPr/>
          <a:lstStyle/>
          <a:p/>
        </p:txBody>
      </p:sp>
      <p:sp>
        <p:nvSpPr>
          <p:cNvPr id="5" name="Freeform 5"/>
          <p:cNvSpPr/>
          <p:nvPr/>
        </p:nvSpPr>
        <p:spPr>
          <a:xfrm>
            <a:off x="4503667" y="1811227"/>
            <a:ext cx="3222518" cy="2234279"/>
          </a:xfrm>
          <a:custGeom>
            <a:rect l="l" t="t" r="r" b="b"/>
            <a:pathLst>
              <a:path w="3222518" h="2234279">
                <a:moveTo>
                  <a:pt x="0" y="0"/>
                </a:moveTo>
                <a:lnTo>
                  <a:pt x="3222518" y="0"/>
                </a:lnTo>
                <a:lnTo>
                  <a:pt x="3222518" y="2234279"/>
                </a:lnTo>
                <a:lnTo>
                  <a:pt x="0" y="2234279"/>
                </a:lnTo>
                <a:lnTo>
                  <a:pt x="0" y="0"/>
                </a:lnTo>
                <a:close/>
              </a:path>
            </a:pathLst>
          </a:custGeom>
          <a:blipFill>
            <a:blip r:embed="rId5"/>
            <a:stretch>
              <a:fillRect/>
            </a:stretch>
          </a:blipFill>
        </p:spPr>
        <p:txBody>
          <a:bodyPr/>
          <a:lstStyle/>
          <a:p/>
        </p:txBody>
      </p:sp>
      <p:sp>
        <p:nvSpPr>
          <p:cNvPr id="6" name="Freeform 6"/>
          <p:cNvSpPr/>
          <p:nvPr/>
        </p:nvSpPr>
        <p:spPr>
          <a:xfrm>
            <a:off x="8251796" y="2440748"/>
            <a:ext cx="4168349" cy="975236"/>
          </a:xfrm>
          <a:custGeom>
            <a:rect l="l" t="t" r="r" b="b"/>
            <a:pathLst>
              <a:path w="4168349" h="975236">
                <a:moveTo>
                  <a:pt x="0" y="0"/>
                </a:moveTo>
                <a:lnTo>
                  <a:pt x="4168348" y="0"/>
                </a:lnTo>
                <a:lnTo>
                  <a:pt x="4168348" y="975237"/>
                </a:lnTo>
                <a:lnTo>
                  <a:pt x="0" y="975237"/>
                </a:lnTo>
                <a:lnTo>
                  <a:pt x="0" y="0"/>
                </a:lnTo>
                <a:close/>
              </a:path>
            </a:pathLst>
          </a:custGeom>
          <a:blipFill>
            <a:blip r:embed="rId6"/>
            <a:stretch>
              <a:fillRect l="-13081" t="-99462" r="-12704" b="-102688"/>
            </a:stretch>
          </a:blipFill>
        </p:spPr>
        <p:txBody>
          <a:bodyPr/>
          <a:lstStyle/>
          <a:p/>
        </p:txBody>
      </p:sp>
      <p:sp>
        <p:nvSpPr>
          <p:cNvPr id="7" name="Freeform 7"/>
          <p:cNvSpPr/>
          <p:nvPr/>
        </p:nvSpPr>
        <p:spPr>
          <a:xfrm>
            <a:off x="13134519" y="2440748"/>
            <a:ext cx="4839156" cy="1009145"/>
          </a:xfrm>
          <a:custGeom>
            <a:rect l="l" t="t" r="r" b="b"/>
            <a:pathLst>
              <a:path w="4839156" h="1009145">
                <a:moveTo>
                  <a:pt x="0" y="0"/>
                </a:moveTo>
                <a:lnTo>
                  <a:pt x="4839156" y="0"/>
                </a:lnTo>
                <a:lnTo>
                  <a:pt x="4839156" y="1009145"/>
                </a:lnTo>
                <a:lnTo>
                  <a:pt x="0" y="1009145"/>
                </a:lnTo>
                <a:lnTo>
                  <a:pt x="0" y="0"/>
                </a:lnTo>
                <a:close/>
              </a:path>
            </a:pathLst>
          </a:custGeom>
          <a:blipFill>
            <a:blip r:embed="rId7"/>
            <a:stretch>
              <a:fillRect l="-1989" t="-25783" r="-5199" b="-13121"/>
            </a:stretch>
          </a:blipFill>
        </p:spPr>
        <p:txBody>
          <a:bodyPr/>
          <a:lstStyle/>
          <a:p/>
        </p:txBody>
      </p:sp>
      <p:sp>
        <p:nvSpPr>
          <p:cNvPr id="8" name="TextBox 8"/>
          <p:cNvSpPr txBox="1"/>
          <p:nvPr/>
        </p:nvSpPr>
        <p:spPr>
          <a:xfrm>
            <a:off x="5969921" y="447277"/>
            <a:ext cx="6856334" cy="963930"/>
          </a:xfrm>
          <a:prstGeom prst="rect">
            <a:avLst/>
          </a:prstGeom>
        </p:spPr>
        <p:txBody>
          <a:bodyPr lIns="0" tIns="0" rIns="0" bIns="0" rtlCol="0" anchor="t">
            <a:spAutoFit/>
          </a:bodyPr>
          <a:lstStyle/>
          <a:p>
            <a:pPr algn="ctr">
              <a:lnSpc>
                <a:spcPts val="6569"/>
              </a:lnSpc>
            </a:pPr>
            <a:r>
              <a:rPr lang="en-US" sz="7299">
                <a:solidFill>
                  <a:srgbClr val="150F14"/>
                </a:solidFill>
                <a:latin typeface="Poppins"/>
              </a:rPr>
              <a:t>KEY PLAYERS</a:t>
            </a:r>
          </a:p>
        </p:txBody>
      </p:sp>
      <p:sp>
        <p:nvSpPr>
          <p:cNvPr id="9" name="Freeform 9"/>
          <p:cNvSpPr/>
          <p:nvPr/>
        </p:nvSpPr>
        <p:spPr>
          <a:xfrm>
            <a:off x="9398088" y="3759066"/>
            <a:ext cx="1873546" cy="2176214"/>
          </a:xfrm>
          <a:custGeom>
            <a:rect l="l" t="t" r="r" b="b"/>
            <a:pathLst>
              <a:path w="1873546" h="2176214">
                <a:moveTo>
                  <a:pt x="0" y="0"/>
                </a:moveTo>
                <a:lnTo>
                  <a:pt x="1873546" y="0"/>
                </a:lnTo>
                <a:lnTo>
                  <a:pt x="1873546" y="2176214"/>
                </a:lnTo>
                <a:lnTo>
                  <a:pt x="0" y="2176214"/>
                </a:lnTo>
                <a:lnTo>
                  <a:pt x="0" y="0"/>
                </a:lnTo>
                <a:close/>
              </a:path>
            </a:pathLst>
          </a:custGeom>
          <a:blipFill>
            <a:blip r:embed="rId8"/>
            <a:stretch>
              <a:fillRect l="-40565" t="-25888" r="-36320" b="-26395"/>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7w99uaz"/>
              </a:rPr>
              <a:t>https://tinyurl.com/27w99uaz</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 Music Festival Market Report 2024</dc:title>
  <cp:lastModifiedBy>decipher market</cp:lastModifiedBy>
  <cp:revision>2</cp:revision>
  <dcterms:created xsi:type="dcterms:W3CDTF">2006-08-16T00:00:00Z</dcterms:created>
  <dcterms:modified xsi:type="dcterms:W3CDTF">2024-05-11T11:48:09Z</dcterms:modified>
</cp:coreProperties>
</file>