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djxcjkyb"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2890" b="-15776"/>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422315">
                <a:alpha val="6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633961"/>
            <a:ext cx="8633071" cy="4014471"/>
          </a:xfrm>
          <a:prstGeom prst="rect">
            <a:avLst/>
          </a:prstGeom>
        </p:spPr>
        <p:txBody>
          <a:bodyPr lIns="0" tIns="0" rIns="0" bIns="0" rtlCol="0" anchor="t">
            <a:spAutoFit/>
          </a:bodyPr>
          <a:lstStyle/>
          <a:p>
            <a:pPr>
              <a:lnSpc>
                <a:spcPts val="7840"/>
              </a:lnSpc>
            </a:pPr>
            <a:r>
              <a:rPr lang="en-US" sz="7200">
                <a:solidFill>
                  <a:srgbClr val="FFFFFF"/>
                </a:solidFill>
                <a:latin typeface="Canva Sans"/>
              </a:rPr>
              <a:t>GLOBAL </a:t>
            </a:r>
          </a:p>
          <a:p>
            <a:pPr>
              <a:lnSpc>
                <a:spcPts val="7840"/>
              </a:lnSpc>
            </a:pPr>
            <a:r>
              <a:rPr lang="en-US" sz="7200">
                <a:solidFill>
                  <a:srgbClr val="FFFFFF"/>
                </a:solidFill>
                <a:latin typeface="Canva Sans"/>
              </a:rPr>
              <a:t>MUNG BEAN </a:t>
            </a:r>
          </a:p>
          <a:p>
            <a:pPr>
              <a:lnSpc>
                <a:spcPts val="7840"/>
              </a:lnSpc>
            </a:pPr>
            <a:r>
              <a:rPr lang="en-US" sz="7200">
                <a:solidFill>
                  <a:srgbClr val="FFFFFF"/>
                </a:solidFill>
                <a:latin typeface="Canva Sans"/>
              </a:rPr>
              <a:t>MARKET REPORT </a:t>
            </a:r>
          </a:p>
          <a:p>
            <a:pPr>
              <a:lnSpc>
                <a:spcPts val="7840"/>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66939" y="1492672"/>
            <a:ext cx="14354122" cy="6665344"/>
            <a:chExt cx="3780509" cy="1755481"/>
          </a:xfrm>
        </p:grpSpPr>
        <p:sp>
          <p:nvSpPr>
            <p:cNvPr id="4" name="Freeform 4"/>
            <p:cNvSpPr/>
            <p:nvPr/>
          </p:nvSpPr>
          <p:spPr>
            <a:xfrm>
              <a:off x="0" y="0"/>
              <a:ext cx="3780510" cy="1755481"/>
            </a:xfrm>
            <a:custGeom>
              <a:rect l="l" t="t" r="r" b="b"/>
              <a:pathLst>
                <a:path w="3780510" h="1755481">
                  <a:moveTo>
                    <a:pt x="0" y="0"/>
                  </a:moveTo>
                  <a:lnTo>
                    <a:pt x="3780510" y="0"/>
                  </a:lnTo>
                  <a:lnTo>
                    <a:pt x="3780510" y="1755481"/>
                  </a:lnTo>
                  <a:lnTo>
                    <a:pt x="0" y="1755481"/>
                  </a:lnTo>
                  <a:close/>
                </a:path>
              </a:pathLst>
            </a:custGeom>
            <a:solidFill>
              <a:srgbClr val="59501C">
                <a:alpha val="84706"/>
              </a:srgbClr>
            </a:solidFill>
          </p:spPr>
          <p:txBody>
            <a:bodyPr/>
            <a:lstStyle/>
            <a:p/>
          </p:txBody>
        </p:sp>
        <p:sp>
          <p:nvSpPr>
            <p:cNvPr id="5" name="TextBox 5"/>
            <p:cNvSpPr txBox="1"/>
            <p:nvPr/>
          </p:nvSpPr>
          <p:spPr>
            <a:xfrm>
              <a:off x="0" y="-38100"/>
              <a:ext cx="3780509" cy="179358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82015" y="3013061"/>
            <a:ext cx="13923970" cy="468630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Mung beans, scientifically known as Vigna radiata, are small, green legumes widely cultivated and consumed across the globe for their nutritional value and culinary versatility. Belonging to the Fabaceae family, they are a significant source of plant-based protein, fiber, vitamins, and minerals, including folate, iron, and potassium. With a history dating back thousands of years, mung beans are integral to various cuisines, often used in soups, salads, and curries, and sprouted for salads and sandwiches. In addition to their culinary uses, mung beans play a vital role in sustainable agriculture due to their ability to fix nitrogen in the soil.</a:t>
            </a:r>
          </a:p>
        </p:txBody>
      </p:sp>
      <p:sp>
        <p:nvSpPr>
          <p:cNvPr id="7" name="TextBox 7"/>
          <p:cNvSpPr txBox="1"/>
          <p:nvPr/>
        </p:nvSpPr>
        <p:spPr>
          <a:xfrm>
            <a:off x="5080096" y="187015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5" b="-17651"/>
            </a:stretch>
          </a:blipFill>
        </p:spPr>
        <p:txBody>
          <a:bodyPr/>
          <a:lstStyle/>
          <a:p/>
        </p:txBody>
      </p:sp>
      <p:grpSp>
        <p:nvGrpSpPr>
          <p:cNvPr id="3" name="Group 3"/>
          <p:cNvGrpSpPr/>
          <p:nvPr/>
        </p:nvGrpSpPr>
        <p:grpSpPr>
          <a:xfrm>
            <a:off x="386309" y="6089629"/>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44197" y="6413025"/>
            <a:ext cx="2123503" cy="2120849"/>
          </a:xfrm>
          <a:custGeom>
            <a:rect l="l" t="t" r="r" b="b"/>
            <a:pathLst>
              <a:path w="2123503" h="2120849">
                <a:moveTo>
                  <a:pt x="0" y="0"/>
                </a:moveTo>
                <a:lnTo>
                  <a:pt x="2123503" y="0"/>
                </a:lnTo>
                <a:lnTo>
                  <a:pt x="2123503" y="2120848"/>
                </a:lnTo>
                <a:lnTo>
                  <a:pt x="0" y="2120848"/>
                </a:lnTo>
                <a:lnTo>
                  <a:pt x="0" y="0"/>
                </a:lnTo>
                <a:close/>
              </a:path>
            </a:pathLst>
          </a:custGeom>
          <a:blipFill>
            <a:blip r:embed="rId3"/>
            <a:stretch>
              <a:fillRect/>
            </a:stretch>
          </a:blipFill>
        </p:spPr>
        <p:txBody>
          <a:bodyPr/>
          <a:lstStyle/>
          <a:p/>
        </p:txBody>
      </p:sp>
      <p:grpSp>
        <p:nvGrpSpPr>
          <p:cNvPr id="7" name="Group 7"/>
          <p:cNvGrpSpPr/>
          <p:nvPr/>
        </p:nvGrpSpPr>
        <p:grpSpPr>
          <a:xfrm>
            <a:off x="694689" y="6328152"/>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86309" y="3177555"/>
            <a:ext cx="8693898" cy="2632070"/>
            <a:chExt cx="860407" cy="260488"/>
          </a:xfrm>
        </p:grpSpPr>
        <p:sp>
          <p:nvSpPr>
            <p:cNvPr id="14" name="Freeform 1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291E05"/>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44197" y="3500950"/>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17" name="Group 17"/>
          <p:cNvGrpSpPr/>
          <p:nvPr/>
        </p:nvGrpSpPr>
        <p:grpSpPr>
          <a:xfrm>
            <a:off x="694689" y="3416078"/>
            <a:ext cx="2092229" cy="2092229"/>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74479" y="6867757"/>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2024- 2031</a:t>
            </a:r>
          </a:p>
        </p:txBody>
      </p:sp>
      <p:sp>
        <p:nvSpPr>
          <p:cNvPr id="21" name="TextBox 21"/>
          <p:cNvSpPr txBox="1"/>
          <p:nvPr/>
        </p:nvSpPr>
        <p:spPr>
          <a:xfrm>
            <a:off x="2786918" y="6467124"/>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3.50%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12481" y="4398926"/>
            <a:ext cx="1532649" cy="505872"/>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2024</a:t>
            </a:r>
          </a:p>
        </p:txBody>
      </p:sp>
      <p:sp>
        <p:nvSpPr>
          <p:cNvPr id="24" name="TextBox 24"/>
          <p:cNvSpPr txBox="1"/>
          <p:nvPr/>
        </p:nvSpPr>
        <p:spPr>
          <a:xfrm>
            <a:off x="3176838" y="3523652"/>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MARKET SIZE</a:t>
            </a:r>
          </a:p>
          <a:p>
            <a:pPr algn="ctr">
              <a:lnSpc>
                <a:spcPts val="6773"/>
              </a:lnSpc>
              <a:spcBef>
                <a:spcPct val="0"/>
              </a:spcBef>
            </a:pPr>
            <a:r>
              <a:rPr lang="en-US" sz="4837">
                <a:solidFill>
                  <a:srgbClr val="FFFFFF"/>
                </a:solidFill>
                <a:latin typeface="Poppins"/>
              </a:rPr>
              <a:t>USD 4351.2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4462" y="2579132"/>
            <a:ext cx="6638230" cy="2803276"/>
            <a:chExt cx="8768116" cy="3702712"/>
          </a:xfrm>
        </p:grpSpPr>
        <p:sp>
          <p:nvSpPr>
            <p:cNvPr id="7" name="Freeform 7"/>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3E3124"/>
            </a:solidFill>
          </p:spPr>
          <p:txBody>
            <a:bodyPr/>
            <a:lstStyle/>
            <a:p/>
          </p:txBody>
        </p:sp>
      </p:grpSp>
      <p:grpSp>
        <p:nvGrpSpPr>
          <p:cNvPr id="8" name="Group 8"/>
          <p:cNvGrpSpPr/>
          <p:nvPr/>
        </p:nvGrpSpPr>
        <p:grpSpPr>
          <a:xfrm rot="5400000">
            <a:off x="1112151" y="2320172"/>
            <a:ext cx="778740" cy="33211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4462" y="5890903"/>
            <a:ext cx="6638230" cy="2803276"/>
            <a:chExt cx="8768116" cy="3702712"/>
          </a:xfrm>
        </p:grpSpPr>
        <p:sp>
          <p:nvSpPr>
            <p:cNvPr id="11" name="Freeform 11"/>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B1865F"/>
            </a:solidFill>
          </p:spPr>
          <p:txBody>
            <a:bodyPr/>
            <a:lstStyle/>
            <a:p/>
          </p:txBody>
        </p:sp>
      </p:grpSp>
      <p:grpSp>
        <p:nvGrpSpPr>
          <p:cNvPr id="12" name="Group 12"/>
          <p:cNvGrpSpPr/>
          <p:nvPr/>
        </p:nvGrpSpPr>
        <p:grpSpPr>
          <a:xfrm rot="5400000">
            <a:off x="1112151" y="5631942"/>
            <a:ext cx="778740" cy="33211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649770" y="2579132"/>
            <a:ext cx="6638230" cy="2803276"/>
            <a:chExt cx="8768116" cy="3702712"/>
          </a:xfrm>
        </p:grpSpPr>
        <p:sp>
          <p:nvSpPr>
            <p:cNvPr id="15" name="Freeform 15"/>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C33C32"/>
            </a:solidFill>
          </p:spPr>
          <p:txBody>
            <a:bodyPr/>
            <a:lstStyle/>
            <a:p/>
          </p:txBody>
        </p:sp>
      </p:grpSp>
      <p:grpSp>
        <p:nvGrpSpPr>
          <p:cNvPr id="16" name="Group 16"/>
          <p:cNvGrpSpPr/>
          <p:nvPr/>
        </p:nvGrpSpPr>
        <p:grpSpPr>
          <a:xfrm rot="5400000">
            <a:off x="10757459" y="2320172"/>
            <a:ext cx="778740" cy="332119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649770" y="5890903"/>
            <a:ext cx="6638230" cy="2803276"/>
            <a:chExt cx="8768116" cy="3702712"/>
          </a:xfrm>
        </p:grpSpPr>
        <p:sp>
          <p:nvSpPr>
            <p:cNvPr id="19" name="Freeform 19"/>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5E6A6E"/>
            </a:solidFill>
          </p:spPr>
          <p:txBody>
            <a:bodyPr/>
            <a:lstStyle/>
            <a:p/>
          </p:txBody>
        </p:sp>
      </p:grpSp>
      <p:grpSp>
        <p:nvGrpSpPr>
          <p:cNvPr id="20" name="Group 20"/>
          <p:cNvGrpSpPr/>
          <p:nvPr/>
        </p:nvGrpSpPr>
        <p:grpSpPr>
          <a:xfrm rot="5400000">
            <a:off x="10757459" y="5631942"/>
            <a:ext cx="778740" cy="3321197"/>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593132" y="3295259"/>
            <a:ext cx="4593322" cy="1304089"/>
          </a:xfrm>
          <a:prstGeom prst="rect">
            <a:avLst/>
          </a:prstGeom>
        </p:spPr>
        <p:txBody>
          <a:bodyPr lIns="0" tIns="0" rIns="0" bIns="0" rtlCol="0" anchor="t">
            <a:spAutoFit/>
          </a:bodyPr>
          <a:lstStyle/>
          <a:p>
            <a:pPr marL="816732" lvl="1" indent="-408366">
              <a:lnSpc>
                <a:spcPts val="5296"/>
              </a:lnSpc>
              <a:buFont typeface="Arial"/>
              <a:buChar char="•"/>
            </a:pPr>
            <a:r>
              <a:rPr lang="en-US" sz="3782">
                <a:solidFill>
                  <a:srgbClr val="FFFFFF"/>
                </a:solidFill>
                <a:latin typeface="Montserrat"/>
              </a:rPr>
              <a:t>Organic</a:t>
            </a:r>
          </a:p>
          <a:p>
            <a:pPr marL="816732" lvl="1" indent="-408366">
              <a:lnSpc>
                <a:spcPts val="5296"/>
              </a:lnSpc>
              <a:buFont typeface="Arial"/>
              <a:buChar char="•"/>
            </a:pPr>
            <a:r>
              <a:rPr lang="en-US" sz="3782">
                <a:solidFill>
                  <a:srgbClr val="FFFFFF"/>
                </a:solidFill>
                <a:latin typeface="Montserrat"/>
              </a:rPr>
              <a:t>Conventional</a:t>
            </a:r>
          </a:p>
        </p:txBody>
      </p:sp>
      <p:sp>
        <p:nvSpPr>
          <p:cNvPr id="24" name="TextBox 24"/>
          <p:cNvSpPr txBox="1"/>
          <p:nvPr/>
        </p:nvSpPr>
        <p:spPr>
          <a:xfrm>
            <a:off x="76769" y="3830369"/>
            <a:ext cx="2849504" cy="348427"/>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Type Segment </a:t>
            </a:r>
          </a:p>
        </p:txBody>
      </p:sp>
      <p:sp>
        <p:nvSpPr>
          <p:cNvPr id="25" name="TextBox 25"/>
          <p:cNvSpPr txBox="1"/>
          <p:nvPr/>
        </p:nvSpPr>
        <p:spPr>
          <a:xfrm>
            <a:off x="3328002" y="6607030"/>
            <a:ext cx="4858452" cy="1304089"/>
          </a:xfrm>
          <a:prstGeom prst="rect">
            <a:avLst/>
          </a:prstGeom>
        </p:spPr>
        <p:txBody>
          <a:bodyPr lIns="0" tIns="0" rIns="0" bIns="0" rtlCol="0" anchor="t">
            <a:spAutoFit/>
          </a:bodyPr>
          <a:lstStyle/>
          <a:p>
            <a:pPr marL="816732" lvl="1" indent="-408366">
              <a:lnSpc>
                <a:spcPts val="5296"/>
              </a:lnSpc>
              <a:buFont typeface="Arial"/>
              <a:buChar char="•"/>
            </a:pPr>
            <a:r>
              <a:rPr lang="en-US" sz="3782">
                <a:solidFill>
                  <a:srgbClr val="FFFFFF"/>
                </a:solidFill>
                <a:latin typeface="Montserrat"/>
              </a:rPr>
              <a:t>Residential</a:t>
            </a:r>
          </a:p>
          <a:p>
            <a:pPr marL="816732" lvl="1" indent="-408366">
              <a:lnSpc>
                <a:spcPts val="5296"/>
              </a:lnSpc>
              <a:buFont typeface="Arial"/>
              <a:buChar char="•"/>
            </a:pPr>
            <a:r>
              <a:rPr lang="en-US" sz="3782">
                <a:solidFill>
                  <a:srgbClr val="FFFFFF"/>
                </a:solidFill>
                <a:latin typeface="Montserrat"/>
              </a:rPr>
              <a:t>Commercial</a:t>
            </a:r>
          </a:p>
        </p:txBody>
      </p:sp>
      <p:sp>
        <p:nvSpPr>
          <p:cNvPr id="26" name="TextBox 26"/>
          <p:cNvSpPr txBox="1"/>
          <p:nvPr/>
        </p:nvSpPr>
        <p:spPr>
          <a:xfrm>
            <a:off x="76769" y="7001202"/>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Application Segment</a:t>
            </a:r>
          </a:p>
        </p:txBody>
      </p:sp>
      <p:sp>
        <p:nvSpPr>
          <p:cNvPr id="27" name="TextBox 27"/>
          <p:cNvSpPr txBox="1"/>
          <p:nvPr/>
        </p:nvSpPr>
        <p:spPr>
          <a:xfrm>
            <a:off x="13521492" y="3023631"/>
            <a:ext cx="3868472" cy="1970839"/>
          </a:xfrm>
          <a:prstGeom prst="rect">
            <a:avLst/>
          </a:prstGeom>
        </p:spPr>
        <p:txBody>
          <a:bodyPr lIns="0" tIns="0" rIns="0" bIns="0" rtlCol="0" anchor="t">
            <a:spAutoFit/>
          </a:bodyPr>
          <a:lstStyle/>
          <a:p>
            <a:pPr marL="816732" lvl="1" indent="-408366">
              <a:lnSpc>
                <a:spcPts val="5296"/>
              </a:lnSpc>
              <a:buFont typeface="Arial"/>
              <a:buChar char="•"/>
            </a:pPr>
            <a:r>
              <a:rPr lang="en-US" sz="3782">
                <a:solidFill>
                  <a:srgbClr val="FFFFFF"/>
                </a:solidFill>
                <a:latin typeface="Montserrat"/>
              </a:rPr>
              <a:t>Whole</a:t>
            </a:r>
          </a:p>
          <a:p>
            <a:pPr marL="816732" lvl="1" indent="-408366">
              <a:lnSpc>
                <a:spcPts val="5296"/>
              </a:lnSpc>
              <a:buFont typeface="Arial"/>
              <a:buChar char="•"/>
            </a:pPr>
            <a:r>
              <a:rPr lang="en-US" sz="3782">
                <a:solidFill>
                  <a:srgbClr val="FFFFFF"/>
                </a:solidFill>
                <a:latin typeface="Montserrat"/>
              </a:rPr>
              <a:t>Splited</a:t>
            </a:r>
          </a:p>
          <a:p>
            <a:pPr marL="816732" lvl="1" indent="-408366">
              <a:lnSpc>
                <a:spcPts val="5296"/>
              </a:lnSpc>
              <a:buFont typeface="Arial"/>
              <a:buChar char="•"/>
            </a:pPr>
            <a:r>
              <a:rPr lang="en-US" sz="3782">
                <a:solidFill>
                  <a:srgbClr val="FFFFFF"/>
                </a:solidFill>
                <a:latin typeface="Montserrat"/>
              </a:rPr>
              <a:t>Sprout</a:t>
            </a:r>
          </a:p>
        </p:txBody>
      </p:sp>
      <p:sp>
        <p:nvSpPr>
          <p:cNvPr id="28" name="TextBox 28"/>
          <p:cNvSpPr txBox="1"/>
          <p:nvPr/>
        </p:nvSpPr>
        <p:spPr>
          <a:xfrm>
            <a:off x="9722077" y="3805166"/>
            <a:ext cx="2849504" cy="348427"/>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Form Segment </a:t>
            </a:r>
          </a:p>
        </p:txBody>
      </p:sp>
      <p:sp>
        <p:nvSpPr>
          <p:cNvPr id="29" name="TextBox 29"/>
          <p:cNvSpPr txBox="1"/>
          <p:nvPr/>
        </p:nvSpPr>
        <p:spPr>
          <a:xfrm>
            <a:off x="12936347" y="6298987"/>
            <a:ext cx="4858452" cy="1970839"/>
          </a:xfrm>
          <a:prstGeom prst="rect">
            <a:avLst/>
          </a:prstGeom>
        </p:spPr>
        <p:txBody>
          <a:bodyPr lIns="0" tIns="0" rIns="0" bIns="0" rtlCol="0" anchor="t">
            <a:spAutoFit/>
          </a:bodyPr>
          <a:lstStyle/>
          <a:p>
            <a:pPr marL="816732" lvl="1" indent="-408366">
              <a:lnSpc>
                <a:spcPts val="5296"/>
              </a:lnSpc>
              <a:buFont typeface="Arial"/>
              <a:buChar char="•"/>
            </a:pPr>
            <a:r>
              <a:rPr lang="en-US" sz="3782">
                <a:solidFill>
                  <a:srgbClr val="FFFFFF"/>
                </a:solidFill>
                <a:latin typeface="Montserrat"/>
              </a:rPr>
              <a:t>Retail Packaging</a:t>
            </a:r>
          </a:p>
          <a:p>
            <a:pPr marL="816732" lvl="1" indent="-408366">
              <a:lnSpc>
                <a:spcPts val="5296"/>
              </a:lnSpc>
              <a:buFont typeface="Arial"/>
              <a:buChar char="•"/>
            </a:pPr>
            <a:r>
              <a:rPr lang="en-US" sz="3782">
                <a:solidFill>
                  <a:srgbClr val="FFFFFF"/>
                </a:solidFill>
                <a:latin typeface="Montserrat"/>
              </a:rPr>
              <a:t>Bulk Packaging</a:t>
            </a:r>
          </a:p>
        </p:txBody>
      </p:sp>
      <p:sp>
        <p:nvSpPr>
          <p:cNvPr id="30" name="TextBox 30"/>
          <p:cNvSpPr txBox="1"/>
          <p:nvPr/>
        </p:nvSpPr>
        <p:spPr>
          <a:xfrm>
            <a:off x="9722077" y="7001202"/>
            <a:ext cx="2849504" cy="680709"/>
          </a:xfrm>
          <a:prstGeom prst="rect">
            <a:avLst/>
          </a:prstGeom>
        </p:spPr>
        <p:txBody>
          <a:bodyPr lIns="0" tIns="0" rIns="0" bIns="0" rtlCol="0" anchor="t">
            <a:spAutoFit/>
          </a:bodyPr>
          <a:lstStyle/>
          <a:p>
            <a:pPr algn="ctr">
              <a:lnSpc>
                <a:spcPts val="2669"/>
              </a:lnSpc>
            </a:pPr>
            <a:r>
              <a:rPr lang="en-US" sz="2642">
                <a:solidFill>
                  <a:srgbClr val="43B4BE"/>
                </a:solidFill>
                <a:latin typeface="Montserrat Classic"/>
              </a:rPr>
              <a:t>Packaging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Mung Bean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B560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B560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B560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2386618"/>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Growing Vegetarian and Vegan Population to Propel the Market</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Limited Awareness and Familiarity to Lack Widespread Recognition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57140" y="1665007"/>
            <a:ext cx="15902160" cy="7407708"/>
            <a:chExt cx="4188223" cy="1951001"/>
          </a:xfrm>
        </p:grpSpPr>
        <p:sp>
          <p:nvSpPr>
            <p:cNvPr id="4" name="Freeform 4"/>
            <p:cNvSpPr/>
            <p:nvPr/>
          </p:nvSpPr>
          <p:spPr>
            <a:xfrm>
              <a:off x="0" y="0"/>
              <a:ext cx="4188223" cy="1951001"/>
            </a:xfrm>
            <a:custGeom>
              <a:rect l="l" t="t" r="r" b="b"/>
              <a:pathLst>
                <a:path w="4188223" h="1951001">
                  <a:moveTo>
                    <a:pt x="0" y="0"/>
                  </a:moveTo>
                  <a:lnTo>
                    <a:pt x="4188223" y="0"/>
                  </a:lnTo>
                  <a:lnTo>
                    <a:pt x="4188223" y="1951001"/>
                  </a:lnTo>
                  <a:lnTo>
                    <a:pt x="0" y="1951001"/>
                  </a:lnTo>
                  <a:close/>
                </a:path>
              </a:pathLst>
            </a:custGeom>
            <a:solidFill>
              <a:srgbClr val="4A3D1A">
                <a:alpha val="94902"/>
              </a:srgbClr>
            </a:solidFill>
          </p:spPr>
          <p:txBody>
            <a:bodyPr/>
            <a:lstStyle/>
            <a:p/>
          </p:txBody>
        </p:sp>
        <p:sp>
          <p:nvSpPr>
            <p:cNvPr id="5" name="TextBox 5"/>
            <p:cNvSpPr txBox="1"/>
            <p:nvPr/>
          </p:nvSpPr>
          <p:spPr>
            <a:xfrm>
              <a:off x="0" y="-38100"/>
              <a:ext cx="4188223"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209503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693695" y="3251678"/>
            <a:ext cx="15229050" cy="5117466"/>
          </a:xfrm>
          <a:prstGeom prst="rect">
            <a:avLst/>
          </a:prstGeom>
        </p:spPr>
        <p:txBody>
          <a:bodyPr lIns="0" tIns="0" rIns="0" bIns="0" rtlCol="0" anchor="t">
            <a:spAutoFit/>
          </a:bodyPr>
          <a:lstStyle/>
          <a:p>
            <a:pPr marL="626106" lvl="1" indent="-313053">
              <a:lnSpc>
                <a:spcPts val="4059"/>
              </a:lnSpc>
              <a:buFont typeface="Arial"/>
              <a:buChar char="•"/>
            </a:pPr>
            <a:r>
              <a:rPr lang="en-US" sz="2899">
                <a:solidFill>
                  <a:srgbClr val="FFFFFF"/>
                </a:solidFill>
                <a:latin typeface="Montserrat"/>
              </a:rPr>
              <a:t>Global Mung bean market size is USD 4351.2 million in 2024 and will expand at a compound annual growth rate (CAGR) of 3.50% from 2024 to 2031.</a:t>
            </a:r>
          </a:p>
          <a:p>
            <a:pPr marL="626106" lvl="1" indent="-313053">
              <a:lnSpc>
                <a:spcPts val="4059"/>
              </a:lnSpc>
              <a:buFont typeface="Arial"/>
              <a:buChar char="•"/>
            </a:pPr>
            <a:r>
              <a:rPr lang="en-US" sz="2899">
                <a:solidFill>
                  <a:srgbClr val="FFFFFF"/>
                </a:solidFill>
                <a:latin typeface="Montserrat"/>
              </a:rPr>
              <a:t>Residential is the fastest-growing category over the forecast period as more individuals embrace home cooking and healthier eating habits. </a:t>
            </a:r>
          </a:p>
          <a:p>
            <a:pPr marL="626106" lvl="1" indent="-313053">
              <a:lnSpc>
                <a:spcPts val="4059"/>
              </a:lnSpc>
              <a:buFont typeface="Arial"/>
              <a:buChar char="•"/>
            </a:pPr>
            <a:r>
              <a:rPr lang="en-US" sz="2899">
                <a:solidFill>
                  <a:srgbClr val="FFFFFF"/>
                </a:solidFill>
                <a:latin typeface="Montserrat"/>
              </a:rPr>
              <a:t>The sales of conventional mung beans are likely to increase due to their lower price point, established supply chains, familiarity among consumers, and less stringent production requirements compared to organic varieties.</a:t>
            </a:r>
          </a:p>
          <a:p>
            <a:pPr marL="626106" lvl="1" indent="-313053">
              <a:lnSpc>
                <a:spcPts val="4059"/>
              </a:lnSpc>
              <a:buFont typeface="Arial"/>
              <a:buChar char="•"/>
            </a:pPr>
            <a:r>
              <a:rPr lang="en-US" sz="2899">
                <a:solidFill>
                  <a:srgbClr val="FFFFFF"/>
                </a:solidFill>
                <a:latin typeface="Montserrat"/>
              </a:rPr>
              <a:t>The sales of commercial mung beans are poised to rise due to the growing demand from restaurants, cafeterias, and food service industries for use in diverse dishes, driving bulk purchasing and consumption.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4445146"/>
            <a:ext cx="10312562" cy="5841854"/>
          </a:xfrm>
          <a:custGeom>
            <a:rect l="l" t="t" r="r" b="b"/>
            <a:pathLst>
              <a:path w="10312562" h="5841854">
                <a:moveTo>
                  <a:pt x="0" y="0"/>
                </a:moveTo>
                <a:lnTo>
                  <a:pt x="10312562" y="0"/>
                </a:lnTo>
                <a:lnTo>
                  <a:pt x="10312562" y="5841854"/>
                </a:lnTo>
                <a:lnTo>
                  <a:pt x="0" y="5841854"/>
                </a:lnTo>
                <a:lnTo>
                  <a:pt x="0" y="0"/>
                </a:lnTo>
                <a:close/>
              </a:path>
            </a:pathLst>
          </a:custGeom>
          <a:blipFill>
            <a:blip r:embed="rId2"/>
            <a:stretch>
              <a:fillRect t="-3811" r="-2570" b="-16900"/>
            </a:stretch>
          </a:blipFill>
        </p:spPr>
        <p:txBody>
          <a:bodyPr/>
          <a:lstStyle/>
          <a:p/>
        </p:txBody>
      </p:sp>
      <p:sp>
        <p:nvSpPr>
          <p:cNvPr id="3" name="Freeform 3"/>
          <p:cNvSpPr/>
          <p:nvPr/>
        </p:nvSpPr>
        <p:spPr>
          <a:xfrm>
            <a:off x="1028700" y="2252919"/>
            <a:ext cx="4283286" cy="1714670"/>
          </a:xfrm>
          <a:custGeom>
            <a:rect l="l" t="t" r="r" b="b"/>
            <a:pathLst>
              <a:path w="4283286" h="1714670">
                <a:moveTo>
                  <a:pt x="0" y="0"/>
                </a:moveTo>
                <a:lnTo>
                  <a:pt x="4283286" y="0"/>
                </a:lnTo>
                <a:lnTo>
                  <a:pt x="4283286" y="1714670"/>
                </a:lnTo>
                <a:lnTo>
                  <a:pt x="0" y="1714670"/>
                </a:lnTo>
                <a:lnTo>
                  <a:pt x="0" y="0"/>
                </a:lnTo>
                <a:close/>
              </a:path>
            </a:pathLst>
          </a:custGeom>
          <a:blipFill>
            <a:blip r:embed="rId3"/>
            <a:stretch>
              <a:fillRect/>
            </a:stretch>
          </a:blipFill>
        </p:spPr>
        <p:txBody>
          <a:bodyPr/>
          <a:lstStyle/>
          <a:p/>
        </p:txBody>
      </p:sp>
      <p:sp>
        <p:nvSpPr>
          <p:cNvPr id="4" name="Freeform 4"/>
          <p:cNvSpPr/>
          <p:nvPr/>
        </p:nvSpPr>
        <p:spPr>
          <a:xfrm>
            <a:off x="6302578" y="2252919"/>
            <a:ext cx="6269589" cy="2103346"/>
          </a:xfrm>
          <a:custGeom>
            <a:rect l="l" t="t" r="r" b="b"/>
            <a:pathLst>
              <a:path w="6269589" h="2103346">
                <a:moveTo>
                  <a:pt x="0" y="0"/>
                </a:moveTo>
                <a:lnTo>
                  <a:pt x="6269589" y="0"/>
                </a:lnTo>
                <a:lnTo>
                  <a:pt x="6269589" y="2103346"/>
                </a:lnTo>
                <a:lnTo>
                  <a:pt x="0" y="2103346"/>
                </a:lnTo>
                <a:lnTo>
                  <a:pt x="0" y="0"/>
                </a:lnTo>
                <a:close/>
              </a:path>
            </a:pathLst>
          </a:custGeom>
          <a:blipFill>
            <a:blip r:embed="rId4"/>
            <a:stretch>
              <a:fillRect/>
            </a:stretch>
          </a:blipFill>
        </p:spPr>
        <p:txBody>
          <a:bodyPr/>
          <a:lstStyle/>
          <a:p/>
        </p:txBody>
      </p:sp>
      <p:sp>
        <p:nvSpPr>
          <p:cNvPr id="5" name="Freeform 5"/>
          <p:cNvSpPr/>
          <p:nvPr/>
        </p:nvSpPr>
        <p:spPr>
          <a:xfrm>
            <a:off x="12924819" y="2704354"/>
            <a:ext cx="4778936" cy="1474643"/>
          </a:xfrm>
          <a:custGeom>
            <a:rect l="l" t="t" r="r" b="b"/>
            <a:pathLst>
              <a:path w="4778936" h="1474643">
                <a:moveTo>
                  <a:pt x="0" y="0"/>
                </a:moveTo>
                <a:lnTo>
                  <a:pt x="4778936" y="0"/>
                </a:lnTo>
                <a:lnTo>
                  <a:pt x="4778936" y="1474643"/>
                </a:lnTo>
                <a:lnTo>
                  <a:pt x="0" y="1474643"/>
                </a:lnTo>
                <a:lnTo>
                  <a:pt x="0" y="0"/>
                </a:lnTo>
                <a:close/>
              </a:path>
            </a:pathLst>
          </a:custGeom>
          <a:blipFill>
            <a:blip r:embed="rId5"/>
            <a:stretch>
              <a:fillRect/>
            </a:stretch>
          </a:blipFill>
        </p:spPr>
        <p:txBody>
          <a:bodyPr/>
          <a:lstStyle/>
          <a:p/>
        </p:txBody>
      </p:sp>
      <p:sp>
        <p:nvSpPr>
          <p:cNvPr id="6" name="Freeform 6"/>
          <p:cNvSpPr/>
          <p:nvPr/>
        </p:nvSpPr>
        <p:spPr>
          <a:xfrm>
            <a:off x="6302578" y="4713821"/>
            <a:ext cx="5331438" cy="1629659"/>
          </a:xfrm>
          <a:custGeom>
            <a:rect l="l" t="t" r="r" b="b"/>
            <a:pathLst>
              <a:path w="5331438" h="1629659">
                <a:moveTo>
                  <a:pt x="0" y="0"/>
                </a:moveTo>
                <a:lnTo>
                  <a:pt x="5331438" y="0"/>
                </a:lnTo>
                <a:lnTo>
                  <a:pt x="5331438" y="1629659"/>
                </a:lnTo>
                <a:lnTo>
                  <a:pt x="0" y="1629659"/>
                </a:lnTo>
                <a:lnTo>
                  <a:pt x="0" y="0"/>
                </a:lnTo>
                <a:close/>
              </a:path>
            </a:pathLst>
          </a:custGeom>
          <a:blipFill>
            <a:blip r:embed="rId6"/>
            <a:stretch>
              <a:fillRect t="-111583" b="-115567"/>
            </a:stretch>
          </a:blipFill>
        </p:spPr>
        <p:txBody>
          <a:bodyPr/>
          <a:lstStyle/>
          <a:p/>
        </p:txBody>
      </p:sp>
      <p:sp>
        <p:nvSpPr>
          <p:cNvPr id="7" name="Freeform 7"/>
          <p:cNvSpPr/>
          <p:nvPr/>
        </p:nvSpPr>
        <p:spPr>
          <a:xfrm>
            <a:off x="12684050" y="4533534"/>
            <a:ext cx="4575250" cy="1990234"/>
          </a:xfrm>
          <a:custGeom>
            <a:rect l="l" t="t" r="r" b="b"/>
            <a:pathLst>
              <a:path w="4575250" h="1990234">
                <a:moveTo>
                  <a:pt x="0" y="0"/>
                </a:moveTo>
                <a:lnTo>
                  <a:pt x="4575250" y="0"/>
                </a:lnTo>
                <a:lnTo>
                  <a:pt x="4575250" y="1990233"/>
                </a:lnTo>
                <a:lnTo>
                  <a:pt x="0" y="1990233"/>
                </a:lnTo>
                <a:lnTo>
                  <a:pt x="0" y="0"/>
                </a:lnTo>
                <a:close/>
              </a:path>
            </a:pathLst>
          </a:custGeom>
          <a:blipFill>
            <a:blip r:embed="rId7"/>
            <a:stretch>
              <a:fillRect/>
            </a:stretch>
          </a:blipFill>
        </p:spPr>
        <p:txBody>
          <a:bodyPr/>
          <a:lstStyle/>
          <a:p/>
        </p:txBody>
      </p:sp>
      <p:sp>
        <p:nvSpPr>
          <p:cNvPr id="8" name="Freeform 8"/>
          <p:cNvSpPr/>
          <p:nvPr/>
        </p:nvSpPr>
        <p:spPr>
          <a:xfrm>
            <a:off x="11634016" y="6813224"/>
            <a:ext cx="4492484" cy="1497495"/>
          </a:xfrm>
          <a:custGeom>
            <a:rect l="l" t="t" r="r" b="b"/>
            <a:pathLst>
              <a:path w="4492484" h="1497495">
                <a:moveTo>
                  <a:pt x="0" y="0"/>
                </a:moveTo>
                <a:lnTo>
                  <a:pt x="4492484" y="0"/>
                </a:lnTo>
                <a:lnTo>
                  <a:pt x="4492484" y="1497495"/>
                </a:lnTo>
                <a:lnTo>
                  <a:pt x="0" y="1497495"/>
                </a:lnTo>
                <a:lnTo>
                  <a:pt x="0" y="0"/>
                </a:lnTo>
                <a:close/>
              </a:path>
            </a:pathLst>
          </a:custGeom>
          <a:blipFill>
            <a:blip r:embed="rId8"/>
            <a:stretch>
              <a:fillRect/>
            </a:stretch>
          </a:blipFill>
        </p:spPr>
        <p:txBody>
          <a:bodyPr/>
          <a:lstStyle/>
          <a:p/>
        </p:txBody>
      </p:sp>
      <p:sp>
        <p:nvSpPr>
          <p:cNvPr id="9" name="Freeform 9"/>
          <p:cNvSpPr/>
          <p:nvPr/>
        </p:nvSpPr>
        <p:spPr>
          <a:xfrm>
            <a:off x="11183295" y="8419888"/>
            <a:ext cx="6236487" cy="1700860"/>
          </a:xfrm>
          <a:custGeom>
            <a:rect l="l" t="t" r="r" b="b"/>
            <a:pathLst>
              <a:path w="6236487" h="1700860">
                <a:moveTo>
                  <a:pt x="0" y="0"/>
                </a:moveTo>
                <a:lnTo>
                  <a:pt x="6236488" y="0"/>
                </a:lnTo>
                <a:lnTo>
                  <a:pt x="6236488" y="1700860"/>
                </a:lnTo>
                <a:lnTo>
                  <a:pt x="0" y="1700860"/>
                </a:lnTo>
                <a:lnTo>
                  <a:pt x="0" y="0"/>
                </a:lnTo>
                <a:close/>
              </a:path>
            </a:pathLst>
          </a:custGeom>
          <a:blipFill>
            <a:blip r:embed="rId9"/>
            <a:stretch>
              <a:fillRect/>
            </a:stretch>
          </a:blipFill>
        </p:spPr>
        <p:txBody>
          <a:bodyPr/>
          <a:lstStyle/>
          <a:p/>
        </p:txBody>
      </p:sp>
      <p:sp>
        <p:nvSpPr>
          <p:cNvPr id="10" name="TextBox 10"/>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1915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djxcjkyb"/>
              </a:rPr>
              <a:t>https://tinyurl.com/djxcjkyb</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Mung Bean Market Report 2024</dc:title>
  <cp:lastModifiedBy>decipher market</cp:lastModifiedBy>
  <cp:revision>2</cp:revision>
  <dcterms:created xsi:type="dcterms:W3CDTF">2006-08-16T00:00:00Z</dcterms:created>
  <dcterms:modified xsi:type="dcterms:W3CDTF">2024-03-11T15:43:52Z</dcterms:modified>
</cp:coreProperties>
</file>