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png" ContentType="image/png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71627" y="233934"/>
            <a:ext cx="17569815" cy="589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1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7176007" y="5807507"/>
            <a:ext cx="5947409" cy="180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7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1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7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1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2"/>
            <a:ext cx="18287999" cy="10286964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2470404" y="3938015"/>
            <a:ext cx="13347700" cy="2411095"/>
          </a:xfrm>
          <a:custGeom>
            <a:avLst/>
            <a:gdLst/>
            <a:ahLst/>
            <a:cxnLst/>
            <a:rect l="l" t="t" r="r" b="b"/>
            <a:pathLst>
              <a:path w="13347700" h="2411095">
                <a:moveTo>
                  <a:pt x="13347192" y="0"/>
                </a:moveTo>
                <a:lnTo>
                  <a:pt x="0" y="0"/>
                </a:lnTo>
                <a:lnTo>
                  <a:pt x="0" y="2410967"/>
                </a:lnTo>
                <a:lnTo>
                  <a:pt x="13347192" y="2410967"/>
                </a:lnTo>
                <a:lnTo>
                  <a:pt x="13347192" y="0"/>
                </a:lnTo>
                <a:close/>
              </a:path>
            </a:pathLst>
          </a:custGeom>
          <a:solidFill>
            <a:srgbClr val="7666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1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650356" y="654253"/>
            <a:ext cx="11922760" cy="22339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1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01469" y="3990016"/>
            <a:ext cx="15558135" cy="4248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7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g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Relationship Id="rId3" Type="http://schemas.openxmlformats.org/officeDocument/2006/relationships/image" Target="../media/image18.png"/><Relationship Id="rId4" Type="http://schemas.openxmlformats.org/officeDocument/2006/relationships/hyperlink" Target="https://tinyurl.com/5fux54pc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17063" y="4169520"/>
            <a:ext cx="12459335" cy="172593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716654" marR="5080" indent="-3703954">
              <a:lnSpc>
                <a:spcPct val="116199"/>
              </a:lnSpc>
              <a:spcBef>
                <a:spcPts val="100"/>
              </a:spcBef>
            </a:pPr>
            <a:r>
              <a:rPr dirty="0" sz="4800" spc="-95">
                <a:solidFill>
                  <a:srgbClr val="FFFFFF"/>
                </a:solidFill>
              </a:rPr>
              <a:t>MULTIFUNCTIONAL</a:t>
            </a:r>
            <a:r>
              <a:rPr dirty="0" sz="4800" spc="-440">
                <a:solidFill>
                  <a:srgbClr val="FFFFFF"/>
                </a:solidFill>
              </a:rPr>
              <a:t> </a:t>
            </a:r>
            <a:r>
              <a:rPr dirty="0" sz="4800" spc="-175">
                <a:solidFill>
                  <a:srgbClr val="FFFFFF"/>
                </a:solidFill>
              </a:rPr>
              <a:t>BREAKFAST</a:t>
            </a:r>
            <a:r>
              <a:rPr dirty="0" sz="4800" spc="-400">
                <a:solidFill>
                  <a:srgbClr val="FFFFFF"/>
                </a:solidFill>
              </a:rPr>
              <a:t> </a:t>
            </a:r>
            <a:r>
              <a:rPr dirty="0" sz="4800" spc="-10">
                <a:solidFill>
                  <a:srgbClr val="FFFFFF"/>
                </a:solidFill>
              </a:rPr>
              <a:t>MACHINE </a:t>
            </a:r>
            <a:r>
              <a:rPr dirty="0" sz="4800" spc="-130">
                <a:solidFill>
                  <a:srgbClr val="FFFFFF"/>
                </a:solidFill>
              </a:rPr>
              <a:t>MARKET</a:t>
            </a:r>
            <a:r>
              <a:rPr dirty="0" sz="4800" spc="-445">
                <a:solidFill>
                  <a:srgbClr val="FFFFFF"/>
                </a:solidFill>
              </a:rPr>
              <a:t> </a:t>
            </a:r>
            <a:r>
              <a:rPr dirty="0" sz="4800" spc="-10">
                <a:solidFill>
                  <a:srgbClr val="FFFFFF"/>
                </a:solidFill>
              </a:rPr>
              <a:t>REPORT</a:t>
            </a:r>
            <a:endParaRPr sz="4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4963667" y="1179575"/>
            <a:ext cx="8361045" cy="7927975"/>
          </a:xfrm>
          <a:custGeom>
            <a:avLst/>
            <a:gdLst/>
            <a:ahLst/>
            <a:cxnLst/>
            <a:rect l="l" t="t" r="r" b="b"/>
            <a:pathLst>
              <a:path w="8361044" h="7927975">
                <a:moveTo>
                  <a:pt x="8360664" y="0"/>
                </a:moveTo>
                <a:lnTo>
                  <a:pt x="1530731" y="0"/>
                </a:lnTo>
                <a:lnTo>
                  <a:pt x="0" y="0"/>
                </a:lnTo>
                <a:lnTo>
                  <a:pt x="0" y="6397117"/>
                </a:lnTo>
                <a:lnTo>
                  <a:pt x="1530731" y="7927848"/>
                </a:lnTo>
                <a:lnTo>
                  <a:pt x="8360664" y="7927848"/>
                </a:lnTo>
                <a:lnTo>
                  <a:pt x="8360664" y="0"/>
                </a:lnTo>
                <a:close/>
              </a:path>
            </a:pathLst>
          </a:custGeom>
          <a:solidFill>
            <a:srgbClr val="1C1E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650738" y="1490548"/>
            <a:ext cx="6986905" cy="13976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0" spc="-55">
                <a:solidFill>
                  <a:srgbClr val="FFFFFF"/>
                </a:solidFill>
              </a:rPr>
              <a:t>Introduction</a:t>
            </a:r>
            <a:endParaRPr sz="9000"/>
          </a:p>
        </p:txBody>
      </p:sp>
      <p:sp>
        <p:nvSpPr>
          <p:cNvPr id="5" name="object 5" descr=""/>
          <p:cNvSpPr txBox="1"/>
          <p:nvPr/>
        </p:nvSpPr>
        <p:spPr>
          <a:xfrm>
            <a:off x="5315458" y="3445600"/>
            <a:ext cx="7956550" cy="419290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7900"/>
              </a:lnSpc>
              <a:spcBef>
                <a:spcPts val="95"/>
              </a:spcBef>
            </a:pP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Breakfast</a:t>
            </a:r>
            <a:r>
              <a:rPr dirty="0" sz="2900" spc="-6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is</a:t>
            </a:r>
            <a:r>
              <a:rPr dirty="0" sz="2900" spc="-1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considered</a:t>
            </a:r>
            <a:r>
              <a:rPr dirty="0" sz="2900" spc="-4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the</a:t>
            </a:r>
            <a:r>
              <a:rPr dirty="0" sz="2900" spc="-4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most</a:t>
            </a:r>
            <a:r>
              <a:rPr dirty="0" sz="2900" spc="-1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important</a:t>
            </a:r>
            <a:r>
              <a:rPr dirty="0" sz="2900" spc="-4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 spc="-20">
                <a:solidFill>
                  <a:srgbClr val="FFFFFF"/>
                </a:solidFill>
                <a:latin typeface="Lato"/>
                <a:cs typeface="Lato"/>
              </a:rPr>
              <a:t>meal 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of</a:t>
            </a:r>
            <a:r>
              <a:rPr dirty="0" sz="2900" spc="-3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the</a:t>
            </a:r>
            <a:r>
              <a:rPr dirty="0" sz="2900" spc="-3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day.</a:t>
            </a:r>
            <a:r>
              <a:rPr dirty="0" sz="2900" spc="-2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A</a:t>
            </a:r>
            <a:r>
              <a:rPr dirty="0" sz="2900" spc="-2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multifunctional</a:t>
            </a:r>
            <a:r>
              <a:rPr dirty="0" sz="2900" spc="-5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breakfast</a:t>
            </a:r>
            <a:r>
              <a:rPr dirty="0" sz="2900" spc="-5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Lato"/>
                <a:cs typeface="Lato"/>
              </a:rPr>
              <a:t>machine 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combines</a:t>
            </a:r>
            <a:r>
              <a:rPr dirty="0" sz="2900" spc="-4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all</a:t>
            </a:r>
            <a:r>
              <a:rPr dirty="0" sz="2900" spc="-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the</a:t>
            </a:r>
            <a:r>
              <a:rPr dirty="0" sz="2900" spc="-4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necessary</a:t>
            </a:r>
            <a:r>
              <a:rPr dirty="0" sz="2900" spc="-5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breakfast</a:t>
            </a:r>
            <a:r>
              <a:rPr dirty="0" sz="2900" spc="-5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Lato"/>
                <a:cs typeface="Lato"/>
              </a:rPr>
              <a:t>equipment 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in</a:t>
            </a:r>
            <a:r>
              <a:rPr dirty="0" sz="2900" spc="-2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one.</a:t>
            </a:r>
            <a:r>
              <a:rPr dirty="0" sz="2900" spc="-2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It</a:t>
            </a:r>
            <a:r>
              <a:rPr dirty="0" sz="2900" spc="-2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saves</a:t>
            </a:r>
            <a:r>
              <a:rPr dirty="0" sz="2900" spc="-3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space,</a:t>
            </a:r>
            <a:r>
              <a:rPr dirty="0" sz="2900" spc="-4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is</a:t>
            </a:r>
            <a:r>
              <a:rPr dirty="0" sz="2900" spc="-1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time-efficient,</a:t>
            </a:r>
            <a:r>
              <a:rPr dirty="0" sz="2900" spc="-3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and</a:t>
            </a:r>
            <a:r>
              <a:rPr dirty="0" sz="2900" spc="-2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Lato"/>
                <a:cs typeface="Lato"/>
              </a:rPr>
              <a:t>offers 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a</a:t>
            </a:r>
            <a:r>
              <a:rPr dirty="0" sz="2900" spc="-2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wide</a:t>
            </a:r>
            <a:r>
              <a:rPr dirty="0" sz="2900" spc="-2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range</a:t>
            </a:r>
            <a:r>
              <a:rPr dirty="0" sz="2900" spc="-3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of</a:t>
            </a:r>
            <a:r>
              <a:rPr dirty="0" sz="2900" spc="-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models</a:t>
            </a:r>
            <a:r>
              <a:rPr dirty="0" sz="2900" spc="-2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for</a:t>
            </a:r>
            <a:r>
              <a:rPr dirty="0" sz="2900" spc="-3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various</a:t>
            </a:r>
            <a:r>
              <a:rPr dirty="0" sz="2900" spc="-2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needs.</a:t>
            </a:r>
            <a:r>
              <a:rPr dirty="0" sz="2900" spc="-5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Lato"/>
                <a:cs typeface="Lato"/>
              </a:rPr>
              <a:t>These 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machines</a:t>
            </a:r>
            <a:r>
              <a:rPr dirty="0" sz="2900" spc="-6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are</a:t>
            </a:r>
            <a:r>
              <a:rPr dirty="0" sz="2900" spc="-3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used</a:t>
            </a:r>
            <a:r>
              <a:rPr dirty="0" sz="2900" spc="-3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for</a:t>
            </a:r>
            <a:r>
              <a:rPr dirty="0" sz="2900" spc="-3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household</a:t>
            </a:r>
            <a:r>
              <a:rPr dirty="0" sz="2900" spc="-4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as</a:t>
            </a:r>
            <a:r>
              <a:rPr dirty="0" sz="2900" spc="-3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well</a:t>
            </a:r>
            <a:r>
              <a:rPr dirty="0" sz="2900" spc="-2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 spc="-25">
                <a:solidFill>
                  <a:srgbClr val="FFFFFF"/>
                </a:solidFill>
                <a:latin typeface="Lato"/>
                <a:cs typeface="Lato"/>
              </a:rPr>
              <a:t>as 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commercial</a:t>
            </a:r>
            <a:r>
              <a:rPr dirty="0" sz="2900" spc="-3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purposes,</a:t>
            </a:r>
            <a:r>
              <a:rPr dirty="0" sz="2900" spc="-5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and</a:t>
            </a:r>
            <a:r>
              <a:rPr dirty="0" sz="2900" spc="-2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some</a:t>
            </a:r>
            <a:r>
              <a:rPr dirty="0" sz="2900" spc="-1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brands</a:t>
            </a:r>
            <a:r>
              <a:rPr dirty="0" sz="2900" spc="-4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Lato"/>
                <a:cs typeface="Lato"/>
              </a:rPr>
              <a:t>provide tailor-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made</a:t>
            </a:r>
            <a:r>
              <a:rPr dirty="0" sz="2900" spc="-2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options</a:t>
            </a:r>
            <a:r>
              <a:rPr dirty="0" sz="2900" spc="-1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and</a:t>
            </a:r>
            <a:r>
              <a:rPr dirty="0" sz="2900" spc="-1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services</a:t>
            </a:r>
            <a:r>
              <a:rPr dirty="0" sz="2900" spc="-3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>
                <a:solidFill>
                  <a:srgbClr val="FFFFFF"/>
                </a:solidFill>
                <a:latin typeface="Lato"/>
                <a:cs typeface="Lato"/>
              </a:rPr>
              <a:t>after</a:t>
            </a:r>
            <a:r>
              <a:rPr dirty="0" sz="2900" spc="-2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Lato"/>
                <a:cs typeface="Lato"/>
              </a:rPr>
              <a:t>sales.</a:t>
            </a:r>
            <a:endParaRPr sz="29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1247118" cy="1028699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0727435" y="0"/>
              <a:ext cx="7560945" cy="10287000"/>
            </a:xfrm>
            <a:custGeom>
              <a:avLst/>
              <a:gdLst/>
              <a:ahLst/>
              <a:cxnLst/>
              <a:rect l="l" t="t" r="r" b="b"/>
              <a:pathLst>
                <a:path w="7560944" h="10287000">
                  <a:moveTo>
                    <a:pt x="7560564" y="0"/>
                  </a:moveTo>
                  <a:lnTo>
                    <a:pt x="0" y="0"/>
                  </a:lnTo>
                  <a:lnTo>
                    <a:pt x="0" y="10287000"/>
                  </a:lnTo>
                  <a:lnTo>
                    <a:pt x="7560564" y="10287000"/>
                  </a:lnTo>
                  <a:lnTo>
                    <a:pt x="7560564" y="0"/>
                  </a:lnTo>
                  <a:close/>
                </a:path>
              </a:pathLst>
            </a:custGeom>
            <a:solidFill>
              <a:srgbClr val="1C1E1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91591" rIns="0" bIns="0" rtlCol="0" vert="horz">
            <a:spAutoFit/>
          </a:bodyPr>
          <a:lstStyle/>
          <a:p>
            <a:pPr marL="5808345">
              <a:lnSpc>
                <a:spcPct val="100000"/>
              </a:lnSpc>
              <a:spcBef>
                <a:spcPts val="105"/>
              </a:spcBef>
            </a:pPr>
            <a:r>
              <a:rPr dirty="0" spc="-235">
                <a:solidFill>
                  <a:srgbClr val="FFFFFF"/>
                </a:solidFill>
              </a:rPr>
              <a:t>KEY</a:t>
            </a:r>
            <a:r>
              <a:rPr dirty="0" spc="-740">
                <a:solidFill>
                  <a:srgbClr val="FFFFFF"/>
                </a:solidFill>
              </a:rPr>
              <a:t> </a:t>
            </a:r>
            <a:r>
              <a:rPr dirty="0" spc="-430">
                <a:solidFill>
                  <a:srgbClr val="FFFFFF"/>
                </a:solidFill>
              </a:rPr>
              <a:t>INSIGHTS</a:t>
            </a:r>
          </a:p>
        </p:txBody>
      </p:sp>
      <p:grpSp>
        <p:nvGrpSpPr>
          <p:cNvPr id="6" name="object 6" descr=""/>
          <p:cNvGrpSpPr/>
          <p:nvPr/>
        </p:nvGrpSpPr>
        <p:grpSpPr>
          <a:xfrm>
            <a:off x="10870692" y="4191000"/>
            <a:ext cx="7274559" cy="3290570"/>
            <a:chOff x="10870692" y="4191000"/>
            <a:chExt cx="7274559" cy="3290570"/>
          </a:xfrm>
        </p:grpSpPr>
        <p:sp>
          <p:nvSpPr>
            <p:cNvPr id="7" name="object 7" descr=""/>
            <p:cNvSpPr/>
            <p:nvPr/>
          </p:nvSpPr>
          <p:spPr>
            <a:xfrm>
              <a:off x="10870692" y="4190999"/>
              <a:ext cx="7274559" cy="3290570"/>
            </a:xfrm>
            <a:custGeom>
              <a:avLst/>
              <a:gdLst/>
              <a:ahLst/>
              <a:cxnLst/>
              <a:rect l="l" t="t" r="r" b="b"/>
              <a:pathLst>
                <a:path w="7274559" h="3290570">
                  <a:moveTo>
                    <a:pt x="7274052" y="1950212"/>
                  </a:moveTo>
                  <a:lnTo>
                    <a:pt x="7265581" y="1908314"/>
                  </a:lnTo>
                  <a:lnTo>
                    <a:pt x="7242492" y="1874075"/>
                  </a:lnTo>
                  <a:lnTo>
                    <a:pt x="7208253" y="1850986"/>
                  </a:lnTo>
                  <a:lnTo>
                    <a:pt x="7166356" y="1842516"/>
                  </a:lnTo>
                  <a:lnTo>
                    <a:pt x="107696" y="1842516"/>
                  </a:lnTo>
                  <a:lnTo>
                    <a:pt x="65786" y="1850986"/>
                  </a:lnTo>
                  <a:lnTo>
                    <a:pt x="31559" y="1874075"/>
                  </a:lnTo>
                  <a:lnTo>
                    <a:pt x="8458" y="1908314"/>
                  </a:lnTo>
                  <a:lnTo>
                    <a:pt x="0" y="1950212"/>
                  </a:lnTo>
                  <a:lnTo>
                    <a:pt x="0" y="3182620"/>
                  </a:lnTo>
                  <a:lnTo>
                    <a:pt x="8458" y="3224530"/>
                  </a:lnTo>
                  <a:lnTo>
                    <a:pt x="31559" y="3258756"/>
                  </a:lnTo>
                  <a:lnTo>
                    <a:pt x="65786" y="3281857"/>
                  </a:lnTo>
                  <a:lnTo>
                    <a:pt x="107696" y="3290316"/>
                  </a:lnTo>
                  <a:lnTo>
                    <a:pt x="7166356" y="3290316"/>
                  </a:lnTo>
                  <a:lnTo>
                    <a:pt x="7208253" y="3281857"/>
                  </a:lnTo>
                  <a:lnTo>
                    <a:pt x="7242492" y="3258756"/>
                  </a:lnTo>
                  <a:lnTo>
                    <a:pt x="7265581" y="3224530"/>
                  </a:lnTo>
                  <a:lnTo>
                    <a:pt x="7274052" y="3182620"/>
                  </a:lnTo>
                  <a:lnTo>
                    <a:pt x="7274052" y="1950212"/>
                  </a:lnTo>
                  <a:close/>
                </a:path>
                <a:path w="7274559" h="3290570">
                  <a:moveTo>
                    <a:pt x="7274052" y="107696"/>
                  </a:moveTo>
                  <a:lnTo>
                    <a:pt x="7265581" y="65798"/>
                  </a:lnTo>
                  <a:lnTo>
                    <a:pt x="7242492" y="31559"/>
                  </a:lnTo>
                  <a:lnTo>
                    <a:pt x="7208253" y="8470"/>
                  </a:lnTo>
                  <a:lnTo>
                    <a:pt x="7166356" y="0"/>
                  </a:lnTo>
                  <a:lnTo>
                    <a:pt x="107696" y="0"/>
                  </a:lnTo>
                  <a:lnTo>
                    <a:pt x="65786" y="8470"/>
                  </a:lnTo>
                  <a:lnTo>
                    <a:pt x="31559" y="31559"/>
                  </a:lnTo>
                  <a:lnTo>
                    <a:pt x="8458" y="65798"/>
                  </a:lnTo>
                  <a:lnTo>
                    <a:pt x="0" y="107696"/>
                  </a:lnTo>
                  <a:lnTo>
                    <a:pt x="0" y="1340104"/>
                  </a:lnTo>
                  <a:lnTo>
                    <a:pt x="8458" y="1382014"/>
                  </a:lnTo>
                  <a:lnTo>
                    <a:pt x="31559" y="1416240"/>
                  </a:lnTo>
                  <a:lnTo>
                    <a:pt x="65786" y="1439341"/>
                  </a:lnTo>
                  <a:lnTo>
                    <a:pt x="107696" y="1447800"/>
                  </a:lnTo>
                  <a:lnTo>
                    <a:pt x="7166356" y="1447800"/>
                  </a:lnTo>
                  <a:lnTo>
                    <a:pt x="7208253" y="1439341"/>
                  </a:lnTo>
                  <a:lnTo>
                    <a:pt x="7242492" y="1416240"/>
                  </a:lnTo>
                  <a:lnTo>
                    <a:pt x="7265581" y="1382014"/>
                  </a:lnTo>
                  <a:lnTo>
                    <a:pt x="7274052" y="1340104"/>
                  </a:lnTo>
                  <a:lnTo>
                    <a:pt x="7274052" y="107696"/>
                  </a:lnTo>
                  <a:close/>
                </a:path>
              </a:pathLst>
            </a:custGeom>
            <a:solidFill>
              <a:srgbClr val="5F4B2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2380214" y="4536186"/>
              <a:ext cx="0" cy="2603500"/>
            </a:xfrm>
            <a:custGeom>
              <a:avLst/>
              <a:gdLst/>
              <a:ahLst/>
              <a:cxnLst/>
              <a:rect l="l" t="t" r="r" b="b"/>
              <a:pathLst>
                <a:path w="0" h="2603500">
                  <a:moveTo>
                    <a:pt x="0" y="760476"/>
                  </a:moveTo>
                  <a:lnTo>
                    <a:pt x="0" y="0"/>
                  </a:lnTo>
                </a:path>
                <a:path w="0" h="2603500">
                  <a:moveTo>
                    <a:pt x="0" y="2602991"/>
                  </a:moveTo>
                  <a:lnTo>
                    <a:pt x="0" y="1842515"/>
                  </a:lnTo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13634719" y="4268266"/>
            <a:ext cx="3060700" cy="1144270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algn="ctr" marL="1905">
              <a:lnSpc>
                <a:spcPct val="100000"/>
              </a:lnSpc>
              <a:spcBef>
                <a:spcPts val="775"/>
              </a:spcBef>
            </a:pPr>
            <a:r>
              <a:rPr dirty="0" sz="3100" spc="75" b="1">
                <a:solidFill>
                  <a:srgbClr val="FFFFFF"/>
                </a:solidFill>
                <a:latin typeface="Trebuchet MS"/>
                <a:cs typeface="Trebuchet MS"/>
              </a:rPr>
              <a:t>MARKET</a:t>
            </a:r>
            <a:r>
              <a:rPr dirty="0" sz="3100" spc="-10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100" spc="114" b="1">
                <a:solidFill>
                  <a:srgbClr val="FFFFFF"/>
                </a:solidFill>
                <a:latin typeface="Trebuchet MS"/>
                <a:cs typeface="Trebuchet MS"/>
              </a:rPr>
              <a:t>SIZE</a:t>
            </a:r>
            <a:endParaRPr sz="31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685"/>
              </a:spcBef>
            </a:pPr>
            <a:r>
              <a:rPr dirty="0" sz="3100" spc="-95" b="1">
                <a:solidFill>
                  <a:srgbClr val="FFFFFF"/>
                </a:solidFill>
                <a:latin typeface="Trebuchet MS"/>
                <a:cs typeface="Trebuchet MS"/>
              </a:rPr>
              <a:t>s2,016.38 </a:t>
            </a:r>
            <a:r>
              <a:rPr dirty="0" sz="3100" spc="-10" b="1">
                <a:solidFill>
                  <a:srgbClr val="FFFFFF"/>
                </a:solidFill>
                <a:latin typeface="Trebuchet MS"/>
                <a:cs typeface="Trebuchet MS"/>
              </a:rPr>
              <a:t>Million</a:t>
            </a:r>
            <a:endParaRPr sz="3100">
              <a:latin typeface="Trebuchet MS"/>
              <a:cs typeface="Trebuchet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4585695" y="6126023"/>
            <a:ext cx="1164590" cy="11442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59055">
              <a:lnSpc>
                <a:spcPct val="118400"/>
              </a:lnSpc>
              <a:spcBef>
                <a:spcPts val="90"/>
              </a:spcBef>
            </a:pPr>
            <a:r>
              <a:rPr dirty="0" sz="3100" spc="-20" b="1">
                <a:solidFill>
                  <a:srgbClr val="FFFFFF"/>
                </a:solidFill>
                <a:latin typeface="Trebuchet MS"/>
                <a:cs typeface="Trebuchet MS"/>
              </a:rPr>
              <a:t>CAGR </a:t>
            </a:r>
            <a:r>
              <a:rPr dirty="0" sz="3100" spc="-10" b="1">
                <a:solidFill>
                  <a:srgbClr val="FFFFFF"/>
                </a:solidFill>
                <a:latin typeface="Trebuchet MS"/>
                <a:cs typeface="Trebuchet MS"/>
              </a:rPr>
              <a:t>4.69%</a:t>
            </a:r>
            <a:endParaRPr sz="310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1231371" y="4649470"/>
            <a:ext cx="937260" cy="5029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100" spc="-20" b="1">
                <a:solidFill>
                  <a:srgbClr val="FFFFFF"/>
                </a:solidFill>
                <a:latin typeface="Trebuchet MS"/>
                <a:cs typeface="Trebuchet MS"/>
              </a:rPr>
              <a:t>2028</a:t>
            </a:r>
            <a:endParaRPr sz="3100">
              <a:latin typeface="Trebuchet MS"/>
              <a:cs typeface="Trebuchet M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1084814" y="6110782"/>
            <a:ext cx="1111250" cy="1144270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dirty="0" sz="3100" spc="-10" b="1">
                <a:solidFill>
                  <a:srgbClr val="FFFFFF"/>
                </a:solidFill>
                <a:latin typeface="Trebuchet MS"/>
                <a:cs typeface="Trebuchet MS"/>
              </a:rPr>
              <a:t>2023-</a:t>
            </a:r>
            <a:endParaRPr sz="3100">
              <a:latin typeface="Trebuchet MS"/>
              <a:cs typeface="Trebuchet MS"/>
            </a:endParaRPr>
          </a:p>
          <a:p>
            <a:pPr marL="94615">
              <a:lnSpc>
                <a:spcPct val="100000"/>
              </a:lnSpc>
              <a:spcBef>
                <a:spcPts val="685"/>
              </a:spcBef>
            </a:pPr>
            <a:r>
              <a:rPr dirty="0" sz="3100" spc="-20" b="1">
                <a:solidFill>
                  <a:srgbClr val="FFFFFF"/>
                </a:solidFill>
                <a:latin typeface="Trebuchet MS"/>
                <a:cs typeface="Trebuchet MS"/>
              </a:rPr>
              <a:t>2030</a:t>
            </a:r>
            <a:endParaRPr sz="31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2"/>
            <a:ext cx="18287999" cy="1028696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4501" y="-41656"/>
            <a:ext cx="16313785" cy="9550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100" spc="-500">
                <a:solidFill>
                  <a:srgbClr val="FFFFFF"/>
                </a:solidFill>
              </a:rPr>
              <a:t>REVENUE</a:t>
            </a:r>
            <a:r>
              <a:rPr dirty="0" sz="6100" spc="-509">
                <a:solidFill>
                  <a:srgbClr val="FFFFFF"/>
                </a:solidFill>
              </a:rPr>
              <a:t> </a:t>
            </a:r>
            <a:r>
              <a:rPr dirty="0" sz="6100" spc="-385">
                <a:solidFill>
                  <a:srgbClr val="FFFFFF"/>
                </a:solidFill>
              </a:rPr>
              <a:t>MARKET</a:t>
            </a:r>
            <a:r>
              <a:rPr dirty="0" sz="6100" spc="-505">
                <a:solidFill>
                  <a:srgbClr val="FFFFFF"/>
                </a:solidFill>
              </a:rPr>
              <a:t> </a:t>
            </a:r>
            <a:r>
              <a:rPr dirty="0" sz="6100" spc="-465">
                <a:solidFill>
                  <a:srgbClr val="FFFFFF"/>
                </a:solidFill>
              </a:rPr>
              <a:t>SHARE</a:t>
            </a:r>
            <a:r>
              <a:rPr dirty="0" sz="6100" spc="-505">
                <a:solidFill>
                  <a:srgbClr val="FFFFFF"/>
                </a:solidFill>
              </a:rPr>
              <a:t> </a:t>
            </a:r>
            <a:r>
              <a:rPr dirty="0" sz="6100" spc="-360">
                <a:solidFill>
                  <a:srgbClr val="FFFFFF"/>
                </a:solidFill>
              </a:rPr>
              <a:t>BY</a:t>
            </a:r>
            <a:r>
              <a:rPr dirty="0" sz="6100" spc="-505">
                <a:solidFill>
                  <a:srgbClr val="FFFFFF"/>
                </a:solidFill>
              </a:rPr>
              <a:t> </a:t>
            </a:r>
            <a:r>
              <a:rPr dirty="0" sz="6100" spc="-430">
                <a:solidFill>
                  <a:srgbClr val="FFFFFF"/>
                </a:solidFill>
              </a:rPr>
              <a:t>SEGMENTS</a:t>
            </a:r>
            <a:r>
              <a:rPr dirty="0" sz="6100" spc="-505">
                <a:solidFill>
                  <a:srgbClr val="FFFFFF"/>
                </a:solidFill>
              </a:rPr>
              <a:t> </a:t>
            </a:r>
            <a:r>
              <a:rPr dirty="0" sz="6100" spc="-330">
                <a:solidFill>
                  <a:srgbClr val="FFFFFF"/>
                </a:solidFill>
              </a:rPr>
              <a:t>2022</a:t>
            </a:r>
            <a:endParaRPr sz="6100"/>
          </a:p>
        </p:txBody>
      </p:sp>
      <p:grpSp>
        <p:nvGrpSpPr>
          <p:cNvPr id="4" name="object 4" descr=""/>
          <p:cNvGrpSpPr/>
          <p:nvPr/>
        </p:nvGrpSpPr>
        <p:grpSpPr>
          <a:xfrm>
            <a:off x="790955" y="3852671"/>
            <a:ext cx="5052060" cy="2552700"/>
            <a:chOff x="790955" y="3852671"/>
            <a:chExt cx="5052060" cy="2552700"/>
          </a:xfrm>
        </p:grpSpPr>
        <p:sp>
          <p:nvSpPr>
            <p:cNvPr id="5" name="object 5" descr=""/>
            <p:cNvSpPr/>
            <p:nvPr/>
          </p:nvSpPr>
          <p:spPr>
            <a:xfrm>
              <a:off x="790955" y="3852671"/>
              <a:ext cx="1789430" cy="1788160"/>
            </a:xfrm>
            <a:custGeom>
              <a:avLst/>
              <a:gdLst/>
              <a:ahLst/>
              <a:cxnLst/>
              <a:rect l="l" t="t" r="r" b="b"/>
              <a:pathLst>
                <a:path w="1789430" h="1788160">
                  <a:moveTo>
                    <a:pt x="1598549" y="0"/>
                  </a:moveTo>
                  <a:lnTo>
                    <a:pt x="190627" y="0"/>
                  </a:lnTo>
                  <a:lnTo>
                    <a:pt x="146917" y="5027"/>
                  </a:lnTo>
                  <a:lnTo>
                    <a:pt x="106792" y="19349"/>
                  </a:lnTo>
                  <a:lnTo>
                    <a:pt x="71398" y="41827"/>
                  </a:lnTo>
                  <a:lnTo>
                    <a:pt x="41877" y="71321"/>
                  </a:lnTo>
                  <a:lnTo>
                    <a:pt x="19375" y="106691"/>
                  </a:lnTo>
                  <a:lnTo>
                    <a:pt x="5034" y="146797"/>
                  </a:lnTo>
                  <a:lnTo>
                    <a:pt x="0" y="190500"/>
                  </a:lnTo>
                  <a:lnTo>
                    <a:pt x="0" y="1597152"/>
                  </a:lnTo>
                  <a:lnTo>
                    <a:pt x="5034" y="1640854"/>
                  </a:lnTo>
                  <a:lnTo>
                    <a:pt x="19375" y="1680960"/>
                  </a:lnTo>
                  <a:lnTo>
                    <a:pt x="41877" y="1716330"/>
                  </a:lnTo>
                  <a:lnTo>
                    <a:pt x="71398" y="1745824"/>
                  </a:lnTo>
                  <a:lnTo>
                    <a:pt x="106792" y="1768302"/>
                  </a:lnTo>
                  <a:lnTo>
                    <a:pt x="146917" y="1782624"/>
                  </a:lnTo>
                  <a:lnTo>
                    <a:pt x="190627" y="1787652"/>
                  </a:lnTo>
                  <a:lnTo>
                    <a:pt x="1598549" y="1787652"/>
                  </a:lnTo>
                  <a:lnTo>
                    <a:pt x="1642258" y="1782624"/>
                  </a:lnTo>
                  <a:lnTo>
                    <a:pt x="1682383" y="1768302"/>
                  </a:lnTo>
                  <a:lnTo>
                    <a:pt x="1717777" y="1745824"/>
                  </a:lnTo>
                  <a:lnTo>
                    <a:pt x="1747298" y="1716330"/>
                  </a:lnTo>
                  <a:lnTo>
                    <a:pt x="1769800" y="1680960"/>
                  </a:lnTo>
                  <a:lnTo>
                    <a:pt x="1784141" y="1640854"/>
                  </a:lnTo>
                  <a:lnTo>
                    <a:pt x="1789176" y="1597152"/>
                  </a:lnTo>
                  <a:lnTo>
                    <a:pt x="1789176" y="190500"/>
                  </a:lnTo>
                  <a:lnTo>
                    <a:pt x="1784141" y="146797"/>
                  </a:lnTo>
                  <a:lnTo>
                    <a:pt x="1769800" y="106691"/>
                  </a:lnTo>
                  <a:lnTo>
                    <a:pt x="1747298" y="71321"/>
                  </a:lnTo>
                  <a:lnTo>
                    <a:pt x="1717777" y="41827"/>
                  </a:lnTo>
                  <a:lnTo>
                    <a:pt x="1682383" y="19349"/>
                  </a:lnTo>
                  <a:lnTo>
                    <a:pt x="1642258" y="5027"/>
                  </a:lnTo>
                  <a:lnTo>
                    <a:pt x="1598549" y="0"/>
                  </a:lnTo>
                  <a:close/>
                </a:path>
              </a:pathLst>
            </a:custGeom>
            <a:solidFill>
              <a:srgbClr val="DC6B1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973073" y="4043933"/>
              <a:ext cx="4851400" cy="2342515"/>
            </a:xfrm>
            <a:custGeom>
              <a:avLst/>
              <a:gdLst/>
              <a:ahLst/>
              <a:cxnLst/>
              <a:rect l="l" t="t" r="r" b="b"/>
              <a:pathLst>
                <a:path w="4851400" h="2342515">
                  <a:moveTo>
                    <a:pt x="4746625" y="0"/>
                  </a:moveTo>
                  <a:lnTo>
                    <a:pt x="104317" y="0"/>
                  </a:lnTo>
                  <a:lnTo>
                    <a:pt x="83873" y="2032"/>
                  </a:lnTo>
                  <a:lnTo>
                    <a:pt x="46442" y="17573"/>
                  </a:lnTo>
                  <a:lnTo>
                    <a:pt x="17525" y="46491"/>
                  </a:lnTo>
                  <a:lnTo>
                    <a:pt x="2022" y="83881"/>
                  </a:lnTo>
                  <a:lnTo>
                    <a:pt x="0" y="104266"/>
                  </a:lnTo>
                  <a:lnTo>
                    <a:pt x="0" y="2238120"/>
                  </a:lnTo>
                  <a:lnTo>
                    <a:pt x="7939" y="2277951"/>
                  </a:lnTo>
                  <a:lnTo>
                    <a:pt x="30556" y="2311780"/>
                  </a:lnTo>
                  <a:lnTo>
                    <a:pt x="64398" y="2334418"/>
                  </a:lnTo>
                  <a:lnTo>
                    <a:pt x="104317" y="2342388"/>
                  </a:lnTo>
                  <a:lnTo>
                    <a:pt x="4746625" y="2342388"/>
                  </a:lnTo>
                  <a:lnTo>
                    <a:pt x="4786455" y="2334418"/>
                  </a:lnTo>
                  <a:lnTo>
                    <a:pt x="4820285" y="2311780"/>
                  </a:lnTo>
                  <a:lnTo>
                    <a:pt x="4842922" y="2277951"/>
                  </a:lnTo>
                  <a:lnTo>
                    <a:pt x="4850892" y="2238120"/>
                  </a:lnTo>
                  <a:lnTo>
                    <a:pt x="4850892" y="104266"/>
                  </a:lnTo>
                  <a:lnTo>
                    <a:pt x="4842922" y="64436"/>
                  </a:lnTo>
                  <a:lnTo>
                    <a:pt x="4820285" y="30606"/>
                  </a:lnTo>
                  <a:lnTo>
                    <a:pt x="4786455" y="7969"/>
                  </a:lnTo>
                  <a:lnTo>
                    <a:pt x="47466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973073" y="4043933"/>
              <a:ext cx="4851400" cy="2342515"/>
            </a:xfrm>
            <a:custGeom>
              <a:avLst/>
              <a:gdLst/>
              <a:ahLst/>
              <a:cxnLst/>
              <a:rect l="l" t="t" r="r" b="b"/>
              <a:pathLst>
                <a:path w="4851400" h="2342515">
                  <a:moveTo>
                    <a:pt x="104317" y="0"/>
                  </a:moveTo>
                  <a:lnTo>
                    <a:pt x="4746625" y="0"/>
                  </a:lnTo>
                  <a:lnTo>
                    <a:pt x="4767010" y="2032"/>
                  </a:lnTo>
                  <a:lnTo>
                    <a:pt x="4804400" y="17573"/>
                  </a:lnTo>
                  <a:lnTo>
                    <a:pt x="4833318" y="46491"/>
                  </a:lnTo>
                  <a:lnTo>
                    <a:pt x="4848859" y="83881"/>
                  </a:lnTo>
                  <a:lnTo>
                    <a:pt x="4850892" y="104266"/>
                  </a:lnTo>
                  <a:lnTo>
                    <a:pt x="4850892" y="2238120"/>
                  </a:lnTo>
                  <a:lnTo>
                    <a:pt x="4842922" y="2277951"/>
                  </a:lnTo>
                  <a:lnTo>
                    <a:pt x="4820285" y="2311780"/>
                  </a:lnTo>
                  <a:lnTo>
                    <a:pt x="4786455" y="2334418"/>
                  </a:lnTo>
                  <a:lnTo>
                    <a:pt x="4746625" y="2342388"/>
                  </a:lnTo>
                  <a:lnTo>
                    <a:pt x="104317" y="2342388"/>
                  </a:lnTo>
                  <a:lnTo>
                    <a:pt x="64398" y="2334418"/>
                  </a:lnTo>
                  <a:lnTo>
                    <a:pt x="30556" y="2311780"/>
                  </a:lnTo>
                  <a:lnTo>
                    <a:pt x="7939" y="2277951"/>
                  </a:lnTo>
                  <a:lnTo>
                    <a:pt x="0" y="2238120"/>
                  </a:lnTo>
                  <a:lnTo>
                    <a:pt x="0" y="104266"/>
                  </a:lnTo>
                  <a:lnTo>
                    <a:pt x="7939" y="64436"/>
                  </a:lnTo>
                  <a:lnTo>
                    <a:pt x="30556" y="30606"/>
                  </a:lnTo>
                  <a:lnTo>
                    <a:pt x="64398" y="7969"/>
                  </a:lnTo>
                  <a:lnTo>
                    <a:pt x="104317" y="0"/>
                  </a:lnTo>
                  <a:close/>
                </a:path>
              </a:pathLst>
            </a:custGeom>
            <a:ln w="38100">
              <a:solidFill>
                <a:srgbClr val="8DD44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 descr=""/>
          <p:cNvGrpSpPr/>
          <p:nvPr/>
        </p:nvGrpSpPr>
        <p:grpSpPr>
          <a:xfrm>
            <a:off x="6565392" y="3948684"/>
            <a:ext cx="5052060" cy="2456815"/>
            <a:chOff x="6565392" y="3948684"/>
            <a:chExt cx="5052060" cy="2456815"/>
          </a:xfrm>
        </p:grpSpPr>
        <p:sp>
          <p:nvSpPr>
            <p:cNvPr id="9" name="object 9" descr=""/>
            <p:cNvSpPr/>
            <p:nvPr/>
          </p:nvSpPr>
          <p:spPr>
            <a:xfrm>
              <a:off x="6565392" y="3948684"/>
              <a:ext cx="1788160" cy="1788160"/>
            </a:xfrm>
            <a:custGeom>
              <a:avLst/>
              <a:gdLst/>
              <a:ahLst/>
              <a:cxnLst/>
              <a:rect l="l" t="t" r="r" b="b"/>
              <a:pathLst>
                <a:path w="1788159" h="1788160">
                  <a:moveTo>
                    <a:pt x="1597152" y="0"/>
                  </a:moveTo>
                  <a:lnTo>
                    <a:pt x="190500" y="0"/>
                  </a:lnTo>
                  <a:lnTo>
                    <a:pt x="146797" y="5027"/>
                  </a:lnTo>
                  <a:lnTo>
                    <a:pt x="106691" y="19349"/>
                  </a:lnTo>
                  <a:lnTo>
                    <a:pt x="71321" y="41827"/>
                  </a:lnTo>
                  <a:lnTo>
                    <a:pt x="41827" y="71321"/>
                  </a:lnTo>
                  <a:lnTo>
                    <a:pt x="19349" y="106691"/>
                  </a:lnTo>
                  <a:lnTo>
                    <a:pt x="5027" y="146797"/>
                  </a:lnTo>
                  <a:lnTo>
                    <a:pt x="0" y="190500"/>
                  </a:lnTo>
                  <a:lnTo>
                    <a:pt x="0" y="1597152"/>
                  </a:lnTo>
                  <a:lnTo>
                    <a:pt x="5027" y="1640854"/>
                  </a:lnTo>
                  <a:lnTo>
                    <a:pt x="19349" y="1680960"/>
                  </a:lnTo>
                  <a:lnTo>
                    <a:pt x="41827" y="1716330"/>
                  </a:lnTo>
                  <a:lnTo>
                    <a:pt x="71321" y="1745824"/>
                  </a:lnTo>
                  <a:lnTo>
                    <a:pt x="106691" y="1768302"/>
                  </a:lnTo>
                  <a:lnTo>
                    <a:pt x="146797" y="1782624"/>
                  </a:lnTo>
                  <a:lnTo>
                    <a:pt x="190500" y="1787652"/>
                  </a:lnTo>
                  <a:lnTo>
                    <a:pt x="1597152" y="1787652"/>
                  </a:lnTo>
                  <a:lnTo>
                    <a:pt x="1640854" y="1782624"/>
                  </a:lnTo>
                  <a:lnTo>
                    <a:pt x="1680960" y="1768302"/>
                  </a:lnTo>
                  <a:lnTo>
                    <a:pt x="1716330" y="1745824"/>
                  </a:lnTo>
                  <a:lnTo>
                    <a:pt x="1745824" y="1716330"/>
                  </a:lnTo>
                  <a:lnTo>
                    <a:pt x="1768302" y="1680960"/>
                  </a:lnTo>
                  <a:lnTo>
                    <a:pt x="1782624" y="1640854"/>
                  </a:lnTo>
                  <a:lnTo>
                    <a:pt x="1787652" y="1597152"/>
                  </a:lnTo>
                  <a:lnTo>
                    <a:pt x="1787652" y="190500"/>
                  </a:lnTo>
                  <a:lnTo>
                    <a:pt x="1782624" y="146797"/>
                  </a:lnTo>
                  <a:lnTo>
                    <a:pt x="1768302" y="106691"/>
                  </a:lnTo>
                  <a:lnTo>
                    <a:pt x="1745824" y="71321"/>
                  </a:lnTo>
                  <a:lnTo>
                    <a:pt x="1716330" y="41827"/>
                  </a:lnTo>
                  <a:lnTo>
                    <a:pt x="1680960" y="19349"/>
                  </a:lnTo>
                  <a:lnTo>
                    <a:pt x="1640854" y="5027"/>
                  </a:lnTo>
                  <a:lnTo>
                    <a:pt x="1597152" y="0"/>
                  </a:lnTo>
                  <a:close/>
                </a:path>
              </a:pathLst>
            </a:custGeom>
            <a:solidFill>
              <a:srgbClr val="DC6B1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6745986" y="4139946"/>
              <a:ext cx="4852670" cy="2246630"/>
            </a:xfrm>
            <a:custGeom>
              <a:avLst/>
              <a:gdLst/>
              <a:ahLst/>
              <a:cxnLst/>
              <a:rect l="l" t="t" r="r" b="b"/>
              <a:pathLst>
                <a:path w="4852670" h="2246629">
                  <a:moveTo>
                    <a:pt x="4748022" y="0"/>
                  </a:moveTo>
                  <a:lnTo>
                    <a:pt x="104394" y="0"/>
                  </a:lnTo>
                  <a:lnTo>
                    <a:pt x="83935" y="2014"/>
                  </a:lnTo>
                  <a:lnTo>
                    <a:pt x="46493" y="17520"/>
                  </a:lnTo>
                  <a:lnTo>
                    <a:pt x="17573" y="46420"/>
                  </a:lnTo>
                  <a:lnTo>
                    <a:pt x="2031" y="83810"/>
                  </a:lnTo>
                  <a:lnTo>
                    <a:pt x="0" y="104266"/>
                  </a:lnTo>
                  <a:lnTo>
                    <a:pt x="0" y="2142108"/>
                  </a:lnTo>
                  <a:lnTo>
                    <a:pt x="7969" y="2182002"/>
                  </a:lnTo>
                  <a:lnTo>
                    <a:pt x="30607" y="2215895"/>
                  </a:lnTo>
                  <a:lnTo>
                    <a:pt x="64452" y="2238422"/>
                  </a:lnTo>
                  <a:lnTo>
                    <a:pt x="104394" y="2246376"/>
                  </a:lnTo>
                  <a:lnTo>
                    <a:pt x="4748022" y="2246376"/>
                  </a:lnTo>
                  <a:lnTo>
                    <a:pt x="4787963" y="2238422"/>
                  </a:lnTo>
                  <a:lnTo>
                    <a:pt x="4821809" y="2215895"/>
                  </a:lnTo>
                  <a:lnTo>
                    <a:pt x="4844446" y="2182002"/>
                  </a:lnTo>
                  <a:lnTo>
                    <a:pt x="4852416" y="2142108"/>
                  </a:lnTo>
                  <a:lnTo>
                    <a:pt x="4852416" y="104266"/>
                  </a:lnTo>
                  <a:lnTo>
                    <a:pt x="4844446" y="64341"/>
                  </a:lnTo>
                  <a:lnTo>
                    <a:pt x="4821809" y="30606"/>
                  </a:lnTo>
                  <a:lnTo>
                    <a:pt x="4787963" y="7921"/>
                  </a:lnTo>
                  <a:lnTo>
                    <a:pt x="47480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6745986" y="4139946"/>
              <a:ext cx="4852670" cy="2246630"/>
            </a:xfrm>
            <a:custGeom>
              <a:avLst/>
              <a:gdLst/>
              <a:ahLst/>
              <a:cxnLst/>
              <a:rect l="l" t="t" r="r" b="b"/>
              <a:pathLst>
                <a:path w="4852670" h="2246629">
                  <a:moveTo>
                    <a:pt x="104394" y="0"/>
                  </a:moveTo>
                  <a:lnTo>
                    <a:pt x="4748022" y="0"/>
                  </a:lnTo>
                  <a:lnTo>
                    <a:pt x="4768480" y="2014"/>
                  </a:lnTo>
                  <a:lnTo>
                    <a:pt x="4805922" y="17520"/>
                  </a:lnTo>
                  <a:lnTo>
                    <a:pt x="4834842" y="46420"/>
                  </a:lnTo>
                  <a:lnTo>
                    <a:pt x="4850384" y="83810"/>
                  </a:lnTo>
                  <a:lnTo>
                    <a:pt x="4852416" y="104266"/>
                  </a:lnTo>
                  <a:lnTo>
                    <a:pt x="4852416" y="2142108"/>
                  </a:lnTo>
                  <a:lnTo>
                    <a:pt x="4844446" y="2182002"/>
                  </a:lnTo>
                  <a:lnTo>
                    <a:pt x="4821809" y="2215895"/>
                  </a:lnTo>
                  <a:lnTo>
                    <a:pt x="4787963" y="2238422"/>
                  </a:lnTo>
                  <a:lnTo>
                    <a:pt x="4748022" y="2246376"/>
                  </a:lnTo>
                  <a:lnTo>
                    <a:pt x="104394" y="2246376"/>
                  </a:lnTo>
                  <a:lnTo>
                    <a:pt x="64452" y="2238422"/>
                  </a:lnTo>
                  <a:lnTo>
                    <a:pt x="30607" y="2215895"/>
                  </a:lnTo>
                  <a:lnTo>
                    <a:pt x="7969" y="2182002"/>
                  </a:lnTo>
                  <a:lnTo>
                    <a:pt x="0" y="2142108"/>
                  </a:lnTo>
                  <a:lnTo>
                    <a:pt x="0" y="104266"/>
                  </a:lnTo>
                  <a:lnTo>
                    <a:pt x="7969" y="64341"/>
                  </a:lnTo>
                  <a:lnTo>
                    <a:pt x="30607" y="30606"/>
                  </a:lnTo>
                  <a:lnTo>
                    <a:pt x="64452" y="7921"/>
                  </a:lnTo>
                  <a:lnTo>
                    <a:pt x="104394" y="0"/>
                  </a:lnTo>
                  <a:close/>
                </a:path>
              </a:pathLst>
            </a:custGeom>
            <a:ln w="38100">
              <a:solidFill>
                <a:srgbClr val="8DD44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6956297" y="4224273"/>
            <a:ext cx="4571365" cy="20135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650" b="1">
                <a:latin typeface="Trebuchet MS"/>
                <a:cs typeface="Trebuchet MS"/>
              </a:rPr>
              <a:t>Application</a:t>
            </a:r>
            <a:r>
              <a:rPr dirty="0" sz="3650" spc="35" b="1">
                <a:latin typeface="Trebuchet MS"/>
                <a:cs typeface="Trebuchet MS"/>
              </a:rPr>
              <a:t> </a:t>
            </a:r>
            <a:r>
              <a:rPr dirty="0" sz="3650" spc="55" b="1">
                <a:latin typeface="Trebuchet MS"/>
                <a:cs typeface="Trebuchet MS"/>
              </a:rPr>
              <a:t>Segment</a:t>
            </a:r>
            <a:endParaRPr sz="3650">
              <a:latin typeface="Trebuchet MS"/>
              <a:cs typeface="Trebuchet MS"/>
            </a:endParaRPr>
          </a:p>
          <a:p>
            <a:pPr algn="ctr" marR="150495">
              <a:lnSpc>
                <a:spcPct val="100000"/>
              </a:lnSpc>
              <a:spcBef>
                <a:spcPts val="2860"/>
              </a:spcBef>
            </a:pPr>
            <a:r>
              <a:rPr dirty="0" sz="3500" spc="-10" b="1">
                <a:latin typeface="Trebuchet MS"/>
                <a:cs typeface="Trebuchet MS"/>
              </a:rPr>
              <a:t>Household</a:t>
            </a:r>
            <a:endParaRPr sz="3500">
              <a:latin typeface="Trebuchet MS"/>
              <a:cs typeface="Trebuchet MS"/>
            </a:endParaRPr>
          </a:p>
          <a:p>
            <a:pPr algn="ctr" marR="156210">
              <a:lnSpc>
                <a:spcPct val="100000"/>
              </a:lnSpc>
            </a:pPr>
            <a:r>
              <a:rPr dirty="0" sz="3500" spc="70" b="1">
                <a:latin typeface="Trebuchet MS"/>
                <a:cs typeface="Trebuchet MS"/>
              </a:rPr>
              <a:t>USD</a:t>
            </a:r>
            <a:r>
              <a:rPr dirty="0" sz="3500" spc="-125" b="1">
                <a:latin typeface="Trebuchet MS"/>
                <a:cs typeface="Trebuchet MS"/>
              </a:rPr>
              <a:t> </a:t>
            </a:r>
            <a:r>
              <a:rPr dirty="0" sz="3500" spc="-215" b="1">
                <a:latin typeface="Trebuchet MS"/>
                <a:cs typeface="Trebuchet MS"/>
              </a:rPr>
              <a:t>1,064.73</a:t>
            </a:r>
            <a:r>
              <a:rPr dirty="0" sz="3500" spc="-120" b="1">
                <a:latin typeface="Trebuchet MS"/>
                <a:cs typeface="Trebuchet MS"/>
              </a:rPr>
              <a:t> </a:t>
            </a:r>
            <a:r>
              <a:rPr dirty="0" sz="3500" spc="-10" b="1">
                <a:latin typeface="Trebuchet MS"/>
                <a:cs typeface="Trebuchet MS"/>
              </a:rPr>
              <a:t>Million</a:t>
            </a:r>
            <a:endParaRPr sz="3500">
              <a:latin typeface="Trebuchet MS"/>
              <a:cs typeface="Trebuchet M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481074" y="3926833"/>
            <a:ext cx="3725545" cy="2249805"/>
          </a:xfrm>
          <a:prstGeom prst="rect">
            <a:avLst/>
          </a:prstGeom>
        </p:spPr>
        <p:txBody>
          <a:bodyPr wrap="square" lIns="0" tIns="320040" rIns="0" bIns="0" rtlCol="0" vert="horz">
            <a:spAutoFit/>
          </a:bodyPr>
          <a:lstStyle/>
          <a:p>
            <a:pPr marL="1077595">
              <a:lnSpc>
                <a:spcPct val="100000"/>
              </a:lnSpc>
              <a:spcBef>
                <a:spcPts val="2520"/>
              </a:spcBef>
            </a:pPr>
            <a:r>
              <a:rPr dirty="0" sz="3650" spc="-80" b="1">
                <a:latin typeface="Trebuchet MS"/>
                <a:cs typeface="Trebuchet MS"/>
              </a:rPr>
              <a:t>by</a:t>
            </a:r>
            <a:r>
              <a:rPr dirty="0" sz="3650" spc="-190" b="1">
                <a:latin typeface="Trebuchet MS"/>
                <a:cs typeface="Trebuchet MS"/>
              </a:rPr>
              <a:t> </a:t>
            </a:r>
            <a:r>
              <a:rPr dirty="0" sz="3650" spc="-20" b="1">
                <a:latin typeface="Trebuchet MS"/>
                <a:cs typeface="Trebuchet MS"/>
              </a:rPr>
              <a:t>type</a:t>
            </a:r>
            <a:endParaRPr sz="3650">
              <a:latin typeface="Trebuchet MS"/>
              <a:cs typeface="Trebuchet MS"/>
            </a:endParaRPr>
          </a:p>
          <a:p>
            <a:pPr marL="21590" marR="5080" indent="-9525">
              <a:lnSpc>
                <a:spcPct val="100000"/>
              </a:lnSpc>
              <a:spcBef>
                <a:spcPts val="2310"/>
              </a:spcBef>
            </a:pPr>
            <a:r>
              <a:rPr dirty="0" sz="3500" b="1">
                <a:latin typeface="Trebuchet MS"/>
                <a:cs typeface="Trebuchet MS"/>
              </a:rPr>
              <a:t>Vertical</a:t>
            </a:r>
            <a:r>
              <a:rPr dirty="0" sz="3500" spc="-170" b="1">
                <a:latin typeface="Trebuchet MS"/>
                <a:cs typeface="Trebuchet MS"/>
              </a:rPr>
              <a:t> </a:t>
            </a:r>
            <a:r>
              <a:rPr dirty="0" sz="3500" spc="-10" b="1">
                <a:latin typeface="Trebuchet MS"/>
                <a:cs typeface="Trebuchet MS"/>
              </a:rPr>
              <a:t>structure </a:t>
            </a:r>
            <a:r>
              <a:rPr dirty="0" sz="3500" spc="70" b="1">
                <a:latin typeface="Trebuchet MS"/>
                <a:cs typeface="Trebuchet MS"/>
              </a:rPr>
              <a:t>USD</a:t>
            </a:r>
            <a:r>
              <a:rPr dirty="0" sz="3500" spc="-114" b="1">
                <a:latin typeface="Trebuchet MS"/>
                <a:cs typeface="Trebuchet MS"/>
              </a:rPr>
              <a:t> </a:t>
            </a:r>
            <a:r>
              <a:rPr dirty="0" sz="3500" spc="-270" b="1">
                <a:latin typeface="Trebuchet MS"/>
                <a:cs typeface="Trebuchet MS"/>
              </a:rPr>
              <a:t>771.48</a:t>
            </a:r>
            <a:r>
              <a:rPr dirty="0" sz="3500" spc="-114" b="1">
                <a:latin typeface="Trebuchet MS"/>
                <a:cs typeface="Trebuchet MS"/>
              </a:rPr>
              <a:t> </a:t>
            </a:r>
            <a:r>
              <a:rPr dirty="0" sz="3500" spc="-40" b="1">
                <a:latin typeface="Trebuchet MS"/>
                <a:cs typeface="Trebuchet MS"/>
              </a:rPr>
              <a:t>Million</a:t>
            </a:r>
            <a:endParaRPr sz="3500">
              <a:latin typeface="Trebuchet MS"/>
              <a:cs typeface="Trebuchet MS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12464795" y="3995928"/>
            <a:ext cx="5052060" cy="2458720"/>
            <a:chOff x="12464795" y="3995928"/>
            <a:chExt cx="5052060" cy="2458720"/>
          </a:xfrm>
        </p:grpSpPr>
        <p:sp>
          <p:nvSpPr>
            <p:cNvPr id="15" name="object 15" descr=""/>
            <p:cNvSpPr/>
            <p:nvPr/>
          </p:nvSpPr>
          <p:spPr>
            <a:xfrm>
              <a:off x="12464795" y="3995928"/>
              <a:ext cx="1788160" cy="1788160"/>
            </a:xfrm>
            <a:custGeom>
              <a:avLst/>
              <a:gdLst/>
              <a:ahLst/>
              <a:cxnLst/>
              <a:rect l="l" t="t" r="r" b="b"/>
              <a:pathLst>
                <a:path w="1788159" h="1788160">
                  <a:moveTo>
                    <a:pt x="1597152" y="0"/>
                  </a:moveTo>
                  <a:lnTo>
                    <a:pt x="190500" y="0"/>
                  </a:lnTo>
                  <a:lnTo>
                    <a:pt x="146797" y="5027"/>
                  </a:lnTo>
                  <a:lnTo>
                    <a:pt x="106691" y="19349"/>
                  </a:lnTo>
                  <a:lnTo>
                    <a:pt x="71321" y="41827"/>
                  </a:lnTo>
                  <a:lnTo>
                    <a:pt x="41827" y="71321"/>
                  </a:lnTo>
                  <a:lnTo>
                    <a:pt x="19349" y="106691"/>
                  </a:lnTo>
                  <a:lnTo>
                    <a:pt x="5027" y="146797"/>
                  </a:lnTo>
                  <a:lnTo>
                    <a:pt x="0" y="190500"/>
                  </a:lnTo>
                  <a:lnTo>
                    <a:pt x="0" y="1597152"/>
                  </a:lnTo>
                  <a:lnTo>
                    <a:pt x="5027" y="1640854"/>
                  </a:lnTo>
                  <a:lnTo>
                    <a:pt x="19349" y="1680960"/>
                  </a:lnTo>
                  <a:lnTo>
                    <a:pt x="41827" y="1716330"/>
                  </a:lnTo>
                  <a:lnTo>
                    <a:pt x="71321" y="1745824"/>
                  </a:lnTo>
                  <a:lnTo>
                    <a:pt x="106691" y="1768302"/>
                  </a:lnTo>
                  <a:lnTo>
                    <a:pt x="146797" y="1782624"/>
                  </a:lnTo>
                  <a:lnTo>
                    <a:pt x="190500" y="1787652"/>
                  </a:lnTo>
                  <a:lnTo>
                    <a:pt x="1597152" y="1787652"/>
                  </a:lnTo>
                  <a:lnTo>
                    <a:pt x="1640854" y="1782624"/>
                  </a:lnTo>
                  <a:lnTo>
                    <a:pt x="1680960" y="1768302"/>
                  </a:lnTo>
                  <a:lnTo>
                    <a:pt x="1716330" y="1745824"/>
                  </a:lnTo>
                  <a:lnTo>
                    <a:pt x="1745824" y="1716330"/>
                  </a:lnTo>
                  <a:lnTo>
                    <a:pt x="1768302" y="1680960"/>
                  </a:lnTo>
                  <a:lnTo>
                    <a:pt x="1782624" y="1640854"/>
                  </a:lnTo>
                  <a:lnTo>
                    <a:pt x="1787652" y="1597152"/>
                  </a:lnTo>
                  <a:lnTo>
                    <a:pt x="1787652" y="190500"/>
                  </a:lnTo>
                  <a:lnTo>
                    <a:pt x="1782624" y="146797"/>
                  </a:lnTo>
                  <a:lnTo>
                    <a:pt x="1768302" y="106691"/>
                  </a:lnTo>
                  <a:lnTo>
                    <a:pt x="1745824" y="71321"/>
                  </a:lnTo>
                  <a:lnTo>
                    <a:pt x="1716330" y="41827"/>
                  </a:lnTo>
                  <a:lnTo>
                    <a:pt x="1680960" y="19349"/>
                  </a:lnTo>
                  <a:lnTo>
                    <a:pt x="1640854" y="5027"/>
                  </a:lnTo>
                  <a:lnTo>
                    <a:pt x="1597152" y="0"/>
                  </a:lnTo>
                  <a:close/>
                </a:path>
              </a:pathLst>
            </a:custGeom>
            <a:solidFill>
              <a:srgbClr val="DC6B1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2645389" y="4187190"/>
              <a:ext cx="4852670" cy="2247900"/>
            </a:xfrm>
            <a:custGeom>
              <a:avLst/>
              <a:gdLst/>
              <a:ahLst/>
              <a:cxnLst/>
              <a:rect l="l" t="t" r="r" b="b"/>
              <a:pathLst>
                <a:path w="4852669" h="2247900">
                  <a:moveTo>
                    <a:pt x="4748021" y="0"/>
                  </a:moveTo>
                  <a:lnTo>
                    <a:pt x="104393" y="0"/>
                  </a:lnTo>
                  <a:lnTo>
                    <a:pt x="83935" y="2031"/>
                  </a:lnTo>
                  <a:lnTo>
                    <a:pt x="46493" y="17573"/>
                  </a:lnTo>
                  <a:lnTo>
                    <a:pt x="17573" y="46493"/>
                  </a:lnTo>
                  <a:lnTo>
                    <a:pt x="2031" y="83935"/>
                  </a:lnTo>
                  <a:lnTo>
                    <a:pt x="0" y="104394"/>
                  </a:lnTo>
                  <a:lnTo>
                    <a:pt x="0" y="2143506"/>
                  </a:lnTo>
                  <a:lnTo>
                    <a:pt x="7969" y="2183447"/>
                  </a:lnTo>
                  <a:lnTo>
                    <a:pt x="30606" y="2217293"/>
                  </a:lnTo>
                  <a:lnTo>
                    <a:pt x="64452" y="2239930"/>
                  </a:lnTo>
                  <a:lnTo>
                    <a:pt x="104393" y="2247900"/>
                  </a:lnTo>
                  <a:lnTo>
                    <a:pt x="4748021" y="2247900"/>
                  </a:lnTo>
                  <a:lnTo>
                    <a:pt x="4787963" y="2239930"/>
                  </a:lnTo>
                  <a:lnTo>
                    <a:pt x="4821808" y="2217293"/>
                  </a:lnTo>
                  <a:lnTo>
                    <a:pt x="4844446" y="2183447"/>
                  </a:lnTo>
                  <a:lnTo>
                    <a:pt x="4852415" y="2143506"/>
                  </a:lnTo>
                  <a:lnTo>
                    <a:pt x="4852415" y="104394"/>
                  </a:lnTo>
                  <a:lnTo>
                    <a:pt x="4844446" y="64452"/>
                  </a:lnTo>
                  <a:lnTo>
                    <a:pt x="4821808" y="30607"/>
                  </a:lnTo>
                  <a:lnTo>
                    <a:pt x="4787963" y="7969"/>
                  </a:lnTo>
                  <a:lnTo>
                    <a:pt x="47480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2645389" y="4187190"/>
              <a:ext cx="4852670" cy="2247900"/>
            </a:xfrm>
            <a:custGeom>
              <a:avLst/>
              <a:gdLst/>
              <a:ahLst/>
              <a:cxnLst/>
              <a:rect l="l" t="t" r="r" b="b"/>
              <a:pathLst>
                <a:path w="4852669" h="2247900">
                  <a:moveTo>
                    <a:pt x="104393" y="0"/>
                  </a:moveTo>
                  <a:lnTo>
                    <a:pt x="4748021" y="0"/>
                  </a:lnTo>
                  <a:lnTo>
                    <a:pt x="4768480" y="2032"/>
                  </a:lnTo>
                  <a:lnTo>
                    <a:pt x="4805922" y="17573"/>
                  </a:lnTo>
                  <a:lnTo>
                    <a:pt x="4834842" y="46493"/>
                  </a:lnTo>
                  <a:lnTo>
                    <a:pt x="4850383" y="83935"/>
                  </a:lnTo>
                  <a:lnTo>
                    <a:pt x="4852415" y="104394"/>
                  </a:lnTo>
                  <a:lnTo>
                    <a:pt x="4852415" y="2143506"/>
                  </a:lnTo>
                  <a:lnTo>
                    <a:pt x="4844446" y="2183447"/>
                  </a:lnTo>
                  <a:lnTo>
                    <a:pt x="4821808" y="2217293"/>
                  </a:lnTo>
                  <a:lnTo>
                    <a:pt x="4787963" y="2239930"/>
                  </a:lnTo>
                  <a:lnTo>
                    <a:pt x="4748021" y="2247900"/>
                  </a:lnTo>
                  <a:lnTo>
                    <a:pt x="104393" y="2247900"/>
                  </a:lnTo>
                  <a:lnTo>
                    <a:pt x="64452" y="2239930"/>
                  </a:lnTo>
                  <a:lnTo>
                    <a:pt x="30606" y="2217293"/>
                  </a:lnTo>
                  <a:lnTo>
                    <a:pt x="7969" y="2183447"/>
                  </a:lnTo>
                  <a:lnTo>
                    <a:pt x="0" y="2143506"/>
                  </a:lnTo>
                  <a:lnTo>
                    <a:pt x="0" y="104394"/>
                  </a:lnTo>
                  <a:lnTo>
                    <a:pt x="7969" y="64452"/>
                  </a:lnTo>
                  <a:lnTo>
                    <a:pt x="30606" y="30607"/>
                  </a:lnTo>
                  <a:lnTo>
                    <a:pt x="64452" y="7969"/>
                  </a:lnTo>
                  <a:lnTo>
                    <a:pt x="104393" y="0"/>
                  </a:lnTo>
                  <a:close/>
                </a:path>
              </a:pathLst>
            </a:custGeom>
            <a:ln w="38100">
              <a:solidFill>
                <a:srgbClr val="8DD44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13148563" y="4271898"/>
            <a:ext cx="3900804" cy="20135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97790">
              <a:lnSpc>
                <a:spcPct val="100000"/>
              </a:lnSpc>
              <a:spcBef>
                <a:spcPts val="110"/>
              </a:spcBef>
            </a:pPr>
            <a:r>
              <a:rPr dirty="0" sz="3650" spc="-25" b="1">
                <a:latin typeface="Trebuchet MS"/>
                <a:cs typeface="Trebuchet MS"/>
              </a:rPr>
              <a:t>Channel</a:t>
            </a:r>
            <a:r>
              <a:rPr dirty="0" sz="3650" spc="-225" b="1">
                <a:latin typeface="Trebuchet MS"/>
                <a:cs typeface="Trebuchet MS"/>
              </a:rPr>
              <a:t> </a:t>
            </a:r>
            <a:r>
              <a:rPr dirty="0" sz="3650" spc="55" b="1">
                <a:latin typeface="Trebuchet MS"/>
                <a:cs typeface="Trebuchet MS"/>
              </a:rPr>
              <a:t>Segment</a:t>
            </a:r>
            <a:endParaRPr sz="3650">
              <a:latin typeface="Trebuchet MS"/>
              <a:cs typeface="Trebuchet MS"/>
            </a:endParaRPr>
          </a:p>
          <a:p>
            <a:pPr algn="ctr" marR="62865">
              <a:lnSpc>
                <a:spcPct val="100000"/>
              </a:lnSpc>
              <a:spcBef>
                <a:spcPts val="2855"/>
              </a:spcBef>
            </a:pPr>
            <a:r>
              <a:rPr dirty="0" sz="3500" spc="-10" b="1">
                <a:latin typeface="Trebuchet MS"/>
                <a:cs typeface="Trebuchet MS"/>
              </a:rPr>
              <a:t>Online</a:t>
            </a:r>
            <a:endParaRPr sz="3500">
              <a:latin typeface="Trebuchet MS"/>
              <a:cs typeface="Trebuchet MS"/>
            </a:endParaRPr>
          </a:p>
          <a:p>
            <a:pPr algn="ctr" marR="69215">
              <a:lnSpc>
                <a:spcPct val="100000"/>
              </a:lnSpc>
              <a:spcBef>
                <a:spcPts val="5"/>
              </a:spcBef>
              <a:tabLst>
                <a:tab pos="2470150" algn="l"/>
              </a:tabLst>
            </a:pPr>
            <a:r>
              <a:rPr dirty="0" sz="3500" spc="70" b="1">
                <a:latin typeface="Trebuchet MS"/>
                <a:cs typeface="Trebuchet MS"/>
              </a:rPr>
              <a:t>USD</a:t>
            </a:r>
            <a:r>
              <a:rPr dirty="0" sz="3500" spc="-140" b="1">
                <a:latin typeface="Trebuchet MS"/>
                <a:cs typeface="Trebuchet MS"/>
              </a:rPr>
              <a:t> </a:t>
            </a:r>
            <a:r>
              <a:rPr dirty="0" sz="3500" spc="-10" b="1">
                <a:latin typeface="Trebuchet MS"/>
                <a:cs typeface="Trebuchet MS"/>
              </a:rPr>
              <a:t>829.61</a:t>
            </a:r>
            <a:r>
              <a:rPr dirty="0" sz="3500" b="1">
                <a:latin typeface="Trebuchet MS"/>
                <a:cs typeface="Trebuchet MS"/>
              </a:rPr>
              <a:t>	</a:t>
            </a:r>
            <a:r>
              <a:rPr dirty="0" sz="3500" spc="-35" b="1">
                <a:latin typeface="Trebuchet MS"/>
                <a:cs typeface="Trebuchet MS"/>
              </a:rPr>
              <a:t>Million</a:t>
            </a:r>
            <a:endParaRPr sz="3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299" y="1194902"/>
            <a:ext cx="11667572" cy="887765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700" spc="75"/>
              <a:t>Global</a:t>
            </a:r>
            <a:r>
              <a:rPr dirty="0" sz="3700" spc="-100"/>
              <a:t> </a:t>
            </a:r>
            <a:r>
              <a:rPr dirty="0" sz="3700" spc="114"/>
              <a:t>Multifunctional</a:t>
            </a:r>
            <a:r>
              <a:rPr dirty="0" sz="3700" spc="-75"/>
              <a:t> </a:t>
            </a:r>
            <a:r>
              <a:rPr dirty="0" sz="3700"/>
              <a:t>Breakfast</a:t>
            </a:r>
            <a:r>
              <a:rPr dirty="0" sz="3700" spc="-125"/>
              <a:t> </a:t>
            </a:r>
            <a:r>
              <a:rPr dirty="0" sz="3700" spc="85"/>
              <a:t>Machine</a:t>
            </a:r>
            <a:r>
              <a:rPr dirty="0" sz="3700" spc="-105"/>
              <a:t> </a:t>
            </a:r>
            <a:r>
              <a:rPr dirty="0" sz="3700"/>
              <a:t>Market</a:t>
            </a:r>
            <a:r>
              <a:rPr dirty="0" sz="3700" spc="-125"/>
              <a:t> </a:t>
            </a:r>
            <a:r>
              <a:rPr dirty="0" sz="3700"/>
              <a:t>Revenue</a:t>
            </a:r>
            <a:r>
              <a:rPr dirty="0" sz="3700" spc="-110"/>
              <a:t> </a:t>
            </a:r>
            <a:r>
              <a:rPr dirty="0" sz="3700"/>
              <a:t>share</a:t>
            </a:r>
            <a:r>
              <a:rPr dirty="0" sz="3700" spc="-110"/>
              <a:t> </a:t>
            </a:r>
            <a:r>
              <a:rPr dirty="0" sz="3700" spc="105"/>
              <a:t>for</a:t>
            </a:r>
            <a:r>
              <a:rPr dirty="0" sz="3700" spc="-100"/>
              <a:t> </a:t>
            </a:r>
            <a:r>
              <a:rPr dirty="0" sz="3700" spc="-20"/>
              <a:t>2022</a:t>
            </a:r>
            <a:endParaRPr sz="3700"/>
          </a:p>
        </p:txBody>
      </p:sp>
      <p:sp>
        <p:nvSpPr>
          <p:cNvPr id="4" name="object 4" descr=""/>
          <p:cNvSpPr txBox="1"/>
          <p:nvPr/>
        </p:nvSpPr>
        <p:spPr>
          <a:xfrm>
            <a:off x="10861929" y="4803140"/>
            <a:ext cx="6343650" cy="1802764"/>
          </a:xfrm>
          <a:prstGeom prst="rect">
            <a:avLst/>
          </a:prstGeom>
        </p:spPr>
        <p:txBody>
          <a:bodyPr wrap="square" lIns="0" tIns="77470" rIns="0" bIns="0" rtlCol="0" vert="horz">
            <a:spAutoFit/>
          </a:bodyPr>
          <a:lstStyle/>
          <a:p>
            <a:pPr marL="12700" marR="5080" indent="572770">
              <a:lnSpc>
                <a:spcPts val="6790"/>
              </a:lnSpc>
              <a:spcBef>
                <a:spcPts val="610"/>
              </a:spcBef>
            </a:pPr>
            <a:r>
              <a:rPr dirty="0" sz="6000" b="1">
                <a:latin typeface="Trebuchet MS"/>
                <a:cs typeface="Trebuchet MS"/>
              </a:rPr>
              <a:t>North</a:t>
            </a:r>
            <a:r>
              <a:rPr dirty="0" sz="6000" spc="-395" b="1">
                <a:latin typeface="Trebuchet MS"/>
                <a:cs typeface="Trebuchet MS"/>
              </a:rPr>
              <a:t> </a:t>
            </a:r>
            <a:r>
              <a:rPr dirty="0" sz="6000" spc="-10" b="1">
                <a:latin typeface="Trebuchet MS"/>
                <a:cs typeface="Trebuchet MS"/>
              </a:rPr>
              <a:t>America </a:t>
            </a:r>
            <a:r>
              <a:rPr dirty="0" sz="6000" spc="130" b="1">
                <a:latin typeface="Trebuchet MS"/>
                <a:cs typeface="Trebuchet MS"/>
              </a:rPr>
              <a:t>USD</a:t>
            </a:r>
            <a:r>
              <a:rPr dirty="0" sz="6000" spc="-240" b="1">
                <a:latin typeface="Trebuchet MS"/>
                <a:cs typeface="Trebuchet MS"/>
              </a:rPr>
              <a:t> </a:t>
            </a:r>
            <a:r>
              <a:rPr dirty="0" sz="6000" spc="-434" b="1">
                <a:latin typeface="Trebuchet MS"/>
                <a:cs typeface="Trebuchet MS"/>
              </a:rPr>
              <a:t>715.82</a:t>
            </a:r>
            <a:r>
              <a:rPr dirty="0" sz="6000" spc="-270" b="1">
                <a:latin typeface="Trebuchet MS"/>
                <a:cs typeface="Trebuchet MS"/>
              </a:rPr>
              <a:t> </a:t>
            </a:r>
            <a:r>
              <a:rPr dirty="0" sz="6000" spc="-75" b="1">
                <a:latin typeface="Trebuchet MS"/>
                <a:cs typeface="Trebuchet MS"/>
              </a:rPr>
              <a:t>Million</a:t>
            </a:r>
            <a:endParaRPr sz="6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6160008" y="2017776"/>
            <a:ext cx="8130540" cy="2996565"/>
          </a:xfrm>
          <a:custGeom>
            <a:avLst/>
            <a:gdLst/>
            <a:ahLst/>
            <a:cxnLst/>
            <a:rect l="l" t="t" r="r" b="b"/>
            <a:pathLst>
              <a:path w="8130540" h="2996565">
                <a:moveTo>
                  <a:pt x="7982711" y="0"/>
                </a:moveTo>
                <a:lnTo>
                  <a:pt x="147827" y="0"/>
                </a:lnTo>
                <a:lnTo>
                  <a:pt x="101144" y="7545"/>
                </a:lnTo>
                <a:lnTo>
                  <a:pt x="60569" y="28545"/>
                </a:lnTo>
                <a:lnTo>
                  <a:pt x="28553" y="60542"/>
                </a:lnTo>
                <a:lnTo>
                  <a:pt x="7546" y="101079"/>
                </a:lnTo>
                <a:lnTo>
                  <a:pt x="0" y="147700"/>
                </a:lnTo>
                <a:lnTo>
                  <a:pt x="0" y="2848483"/>
                </a:lnTo>
                <a:lnTo>
                  <a:pt x="7546" y="2895104"/>
                </a:lnTo>
                <a:lnTo>
                  <a:pt x="28553" y="2935641"/>
                </a:lnTo>
                <a:lnTo>
                  <a:pt x="60569" y="2967638"/>
                </a:lnTo>
                <a:lnTo>
                  <a:pt x="101144" y="2988638"/>
                </a:lnTo>
                <a:lnTo>
                  <a:pt x="147827" y="2996184"/>
                </a:lnTo>
                <a:lnTo>
                  <a:pt x="7982711" y="2996184"/>
                </a:lnTo>
                <a:lnTo>
                  <a:pt x="8029395" y="2988638"/>
                </a:lnTo>
                <a:lnTo>
                  <a:pt x="8069970" y="2967638"/>
                </a:lnTo>
                <a:lnTo>
                  <a:pt x="8101986" y="2935641"/>
                </a:lnTo>
                <a:lnTo>
                  <a:pt x="8122993" y="2895104"/>
                </a:lnTo>
                <a:lnTo>
                  <a:pt x="8130540" y="2848483"/>
                </a:lnTo>
                <a:lnTo>
                  <a:pt x="8130540" y="147700"/>
                </a:lnTo>
                <a:lnTo>
                  <a:pt x="8122993" y="101079"/>
                </a:lnTo>
                <a:lnTo>
                  <a:pt x="8101986" y="60542"/>
                </a:lnTo>
                <a:lnTo>
                  <a:pt x="8069970" y="28545"/>
                </a:lnTo>
                <a:lnTo>
                  <a:pt x="8029395" y="7545"/>
                </a:lnTo>
                <a:lnTo>
                  <a:pt x="7982711" y="0"/>
                </a:lnTo>
                <a:close/>
              </a:path>
            </a:pathLst>
          </a:custGeom>
          <a:solidFill>
            <a:srgbClr val="1E2F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5401055" y="5343144"/>
            <a:ext cx="8890000" cy="3360420"/>
          </a:xfrm>
          <a:custGeom>
            <a:avLst/>
            <a:gdLst/>
            <a:ahLst/>
            <a:cxnLst/>
            <a:rect l="l" t="t" r="r" b="b"/>
            <a:pathLst>
              <a:path w="8890000" h="3360420">
                <a:moveTo>
                  <a:pt x="8741664" y="0"/>
                </a:moveTo>
                <a:lnTo>
                  <a:pt x="147828" y="0"/>
                </a:lnTo>
                <a:lnTo>
                  <a:pt x="101144" y="7545"/>
                </a:lnTo>
                <a:lnTo>
                  <a:pt x="60569" y="28545"/>
                </a:lnTo>
                <a:lnTo>
                  <a:pt x="28553" y="60542"/>
                </a:lnTo>
                <a:lnTo>
                  <a:pt x="7546" y="101079"/>
                </a:lnTo>
                <a:lnTo>
                  <a:pt x="0" y="147700"/>
                </a:lnTo>
                <a:lnTo>
                  <a:pt x="0" y="3212718"/>
                </a:lnTo>
                <a:lnTo>
                  <a:pt x="7546" y="3259340"/>
                </a:lnTo>
                <a:lnTo>
                  <a:pt x="28553" y="3299877"/>
                </a:lnTo>
                <a:lnTo>
                  <a:pt x="60569" y="3331874"/>
                </a:lnTo>
                <a:lnTo>
                  <a:pt x="101144" y="3352874"/>
                </a:lnTo>
                <a:lnTo>
                  <a:pt x="147828" y="3360419"/>
                </a:lnTo>
                <a:lnTo>
                  <a:pt x="8741664" y="3360419"/>
                </a:lnTo>
                <a:lnTo>
                  <a:pt x="8788347" y="3352874"/>
                </a:lnTo>
                <a:lnTo>
                  <a:pt x="8828922" y="3331874"/>
                </a:lnTo>
                <a:lnTo>
                  <a:pt x="8860938" y="3299877"/>
                </a:lnTo>
                <a:lnTo>
                  <a:pt x="8881945" y="3259340"/>
                </a:lnTo>
                <a:lnTo>
                  <a:pt x="8889492" y="3212718"/>
                </a:lnTo>
                <a:lnTo>
                  <a:pt x="8889492" y="147700"/>
                </a:lnTo>
                <a:lnTo>
                  <a:pt x="8881945" y="101079"/>
                </a:lnTo>
                <a:lnTo>
                  <a:pt x="8860938" y="60542"/>
                </a:lnTo>
                <a:lnTo>
                  <a:pt x="8828922" y="28545"/>
                </a:lnTo>
                <a:lnTo>
                  <a:pt x="8788347" y="7545"/>
                </a:lnTo>
                <a:lnTo>
                  <a:pt x="8741664" y="0"/>
                </a:lnTo>
                <a:close/>
              </a:path>
            </a:pathLst>
          </a:custGeom>
          <a:solidFill>
            <a:srgbClr val="170E13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4259579" y="2017776"/>
            <a:ext cx="10031095" cy="2996565"/>
            <a:chOff x="4259579" y="2017776"/>
            <a:chExt cx="10031095" cy="2996565"/>
          </a:xfrm>
        </p:grpSpPr>
        <p:sp>
          <p:nvSpPr>
            <p:cNvPr id="6" name="object 6" descr=""/>
            <p:cNvSpPr/>
            <p:nvPr/>
          </p:nvSpPr>
          <p:spPr>
            <a:xfrm>
              <a:off x="5401055" y="2017776"/>
              <a:ext cx="8890000" cy="2996565"/>
            </a:xfrm>
            <a:custGeom>
              <a:avLst/>
              <a:gdLst/>
              <a:ahLst/>
              <a:cxnLst/>
              <a:rect l="l" t="t" r="r" b="b"/>
              <a:pathLst>
                <a:path w="8890000" h="2996565">
                  <a:moveTo>
                    <a:pt x="8741664" y="0"/>
                  </a:moveTo>
                  <a:lnTo>
                    <a:pt x="147828" y="0"/>
                  </a:lnTo>
                  <a:lnTo>
                    <a:pt x="101144" y="7545"/>
                  </a:lnTo>
                  <a:lnTo>
                    <a:pt x="60569" y="28545"/>
                  </a:lnTo>
                  <a:lnTo>
                    <a:pt x="28553" y="60542"/>
                  </a:lnTo>
                  <a:lnTo>
                    <a:pt x="7546" y="101079"/>
                  </a:lnTo>
                  <a:lnTo>
                    <a:pt x="0" y="147700"/>
                  </a:lnTo>
                  <a:lnTo>
                    <a:pt x="0" y="2848483"/>
                  </a:lnTo>
                  <a:lnTo>
                    <a:pt x="7546" y="2895104"/>
                  </a:lnTo>
                  <a:lnTo>
                    <a:pt x="28553" y="2935641"/>
                  </a:lnTo>
                  <a:lnTo>
                    <a:pt x="60569" y="2967638"/>
                  </a:lnTo>
                  <a:lnTo>
                    <a:pt x="101144" y="2988638"/>
                  </a:lnTo>
                  <a:lnTo>
                    <a:pt x="147828" y="2996184"/>
                  </a:lnTo>
                  <a:lnTo>
                    <a:pt x="8741664" y="2996184"/>
                  </a:lnTo>
                  <a:lnTo>
                    <a:pt x="8788347" y="2988638"/>
                  </a:lnTo>
                  <a:lnTo>
                    <a:pt x="8828922" y="2967638"/>
                  </a:lnTo>
                  <a:lnTo>
                    <a:pt x="8860938" y="2935641"/>
                  </a:lnTo>
                  <a:lnTo>
                    <a:pt x="8881945" y="2895104"/>
                  </a:lnTo>
                  <a:lnTo>
                    <a:pt x="8889492" y="2848483"/>
                  </a:lnTo>
                  <a:lnTo>
                    <a:pt x="8889492" y="147700"/>
                  </a:lnTo>
                  <a:lnTo>
                    <a:pt x="8881945" y="101079"/>
                  </a:lnTo>
                  <a:lnTo>
                    <a:pt x="8860938" y="60542"/>
                  </a:lnTo>
                  <a:lnTo>
                    <a:pt x="8828922" y="28545"/>
                  </a:lnTo>
                  <a:lnTo>
                    <a:pt x="8788347" y="7545"/>
                  </a:lnTo>
                  <a:lnTo>
                    <a:pt x="8741664" y="0"/>
                  </a:lnTo>
                  <a:close/>
                </a:path>
              </a:pathLst>
            </a:custGeom>
            <a:solidFill>
              <a:srgbClr val="6D463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4259579" y="2481072"/>
              <a:ext cx="2283460" cy="2070100"/>
            </a:xfrm>
            <a:custGeom>
              <a:avLst/>
              <a:gdLst/>
              <a:ahLst/>
              <a:cxnLst/>
              <a:rect l="l" t="t" r="r" b="b"/>
              <a:pathLst>
                <a:path w="2283459" h="2070100">
                  <a:moveTo>
                    <a:pt x="2135251" y="0"/>
                  </a:moveTo>
                  <a:lnTo>
                    <a:pt x="147700" y="0"/>
                  </a:lnTo>
                  <a:lnTo>
                    <a:pt x="101079" y="7546"/>
                  </a:lnTo>
                  <a:lnTo>
                    <a:pt x="60542" y="28553"/>
                  </a:lnTo>
                  <a:lnTo>
                    <a:pt x="28545" y="60569"/>
                  </a:lnTo>
                  <a:lnTo>
                    <a:pt x="7545" y="101144"/>
                  </a:lnTo>
                  <a:lnTo>
                    <a:pt x="0" y="147827"/>
                  </a:lnTo>
                  <a:lnTo>
                    <a:pt x="0" y="1921764"/>
                  </a:lnTo>
                  <a:lnTo>
                    <a:pt x="7545" y="1968447"/>
                  </a:lnTo>
                  <a:lnTo>
                    <a:pt x="28545" y="2009022"/>
                  </a:lnTo>
                  <a:lnTo>
                    <a:pt x="60542" y="2041038"/>
                  </a:lnTo>
                  <a:lnTo>
                    <a:pt x="101079" y="2062045"/>
                  </a:lnTo>
                  <a:lnTo>
                    <a:pt x="147700" y="2069591"/>
                  </a:lnTo>
                  <a:lnTo>
                    <a:pt x="2135251" y="2069591"/>
                  </a:lnTo>
                  <a:lnTo>
                    <a:pt x="2181872" y="2062045"/>
                  </a:lnTo>
                  <a:lnTo>
                    <a:pt x="2222409" y="2041038"/>
                  </a:lnTo>
                  <a:lnTo>
                    <a:pt x="2254406" y="2009022"/>
                  </a:lnTo>
                  <a:lnTo>
                    <a:pt x="2275406" y="1968447"/>
                  </a:lnTo>
                  <a:lnTo>
                    <a:pt x="2282952" y="1921764"/>
                  </a:lnTo>
                  <a:lnTo>
                    <a:pt x="2282952" y="147827"/>
                  </a:lnTo>
                  <a:lnTo>
                    <a:pt x="2275406" y="101144"/>
                  </a:lnTo>
                  <a:lnTo>
                    <a:pt x="2254406" y="60569"/>
                  </a:lnTo>
                  <a:lnTo>
                    <a:pt x="2222409" y="28553"/>
                  </a:lnTo>
                  <a:lnTo>
                    <a:pt x="2181872" y="7546"/>
                  </a:lnTo>
                  <a:lnTo>
                    <a:pt x="2135251" y="0"/>
                  </a:lnTo>
                  <a:close/>
                </a:path>
              </a:pathLst>
            </a:custGeom>
            <a:solidFill>
              <a:srgbClr val="170E1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/>
          <p:nvPr/>
        </p:nvSpPr>
        <p:spPr>
          <a:xfrm>
            <a:off x="3997452" y="5806440"/>
            <a:ext cx="2545080" cy="2070100"/>
          </a:xfrm>
          <a:custGeom>
            <a:avLst/>
            <a:gdLst/>
            <a:ahLst/>
            <a:cxnLst/>
            <a:rect l="l" t="t" r="r" b="b"/>
            <a:pathLst>
              <a:path w="2545079" h="2070100">
                <a:moveTo>
                  <a:pt x="2397379" y="0"/>
                </a:moveTo>
                <a:lnTo>
                  <a:pt x="147700" y="0"/>
                </a:lnTo>
                <a:lnTo>
                  <a:pt x="101079" y="7546"/>
                </a:lnTo>
                <a:lnTo>
                  <a:pt x="60542" y="28553"/>
                </a:lnTo>
                <a:lnTo>
                  <a:pt x="28545" y="60569"/>
                </a:lnTo>
                <a:lnTo>
                  <a:pt x="7545" y="101144"/>
                </a:lnTo>
                <a:lnTo>
                  <a:pt x="0" y="147827"/>
                </a:lnTo>
                <a:lnTo>
                  <a:pt x="0" y="1921764"/>
                </a:lnTo>
                <a:lnTo>
                  <a:pt x="7545" y="1968447"/>
                </a:lnTo>
                <a:lnTo>
                  <a:pt x="28545" y="2009022"/>
                </a:lnTo>
                <a:lnTo>
                  <a:pt x="60542" y="2041038"/>
                </a:lnTo>
                <a:lnTo>
                  <a:pt x="101079" y="2062045"/>
                </a:lnTo>
                <a:lnTo>
                  <a:pt x="147700" y="2069592"/>
                </a:lnTo>
                <a:lnTo>
                  <a:pt x="2397379" y="2069592"/>
                </a:lnTo>
                <a:lnTo>
                  <a:pt x="2444000" y="2062045"/>
                </a:lnTo>
                <a:lnTo>
                  <a:pt x="2484537" y="2041038"/>
                </a:lnTo>
                <a:lnTo>
                  <a:pt x="2516534" y="2009022"/>
                </a:lnTo>
                <a:lnTo>
                  <a:pt x="2537534" y="1968447"/>
                </a:lnTo>
                <a:lnTo>
                  <a:pt x="2545079" y="1921764"/>
                </a:lnTo>
                <a:lnTo>
                  <a:pt x="2545079" y="147827"/>
                </a:lnTo>
                <a:lnTo>
                  <a:pt x="2537534" y="101144"/>
                </a:lnTo>
                <a:lnTo>
                  <a:pt x="2516534" y="60569"/>
                </a:lnTo>
                <a:lnTo>
                  <a:pt x="2484537" y="28553"/>
                </a:lnTo>
                <a:lnTo>
                  <a:pt x="2444000" y="7546"/>
                </a:lnTo>
                <a:lnTo>
                  <a:pt x="2397379" y="0"/>
                </a:lnTo>
                <a:close/>
              </a:path>
            </a:pathLst>
          </a:custGeom>
          <a:solidFill>
            <a:srgbClr val="6D46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6469379" y="3169920"/>
            <a:ext cx="599440" cy="692150"/>
          </a:xfrm>
          <a:custGeom>
            <a:avLst/>
            <a:gdLst/>
            <a:ahLst/>
            <a:cxnLst/>
            <a:rect l="l" t="t" r="r" b="b"/>
            <a:pathLst>
              <a:path w="599440" h="692150">
                <a:moveTo>
                  <a:pt x="0" y="0"/>
                </a:moveTo>
                <a:lnTo>
                  <a:pt x="0" y="691895"/>
                </a:lnTo>
                <a:lnTo>
                  <a:pt x="598931" y="345948"/>
                </a:lnTo>
                <a:lnTo>
                  <a:pt x="0" y="0"/>
                </a:lnTo>
                <a:close/>
              </a:path>
            </a:pathLst>
          </a:custGeom>
          <a:solidFill>
            <a:srgbClr val="170E1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6469379" y="6495288"/>
            <a:ext cx="599440" cy="692150"/>
          </a:xfrm>
          <a:custGeom>
            <a:avLst/>
            <a:gdLst/>
            <a:ahLst/>
            <a:cxnLst/>
            <a:rect l="l" t="t" r="r" b="b"/>
            <a:pathLst>
              <a:path w="599440" h="692150">
                <a:moveTo>
                  <a:pt x="0" y="0"/>
                </a:moveTo>
                <a:lnTo>
                  <a:pt x="0" y="691895"/>
                </a:lnTo>
                <a:lnTo>
                  <a:pt x="598931" y="345948"/>
                </a:lnTo>
                <a:lnTo>
                  <a:pt x="0" y="0"/>
                </a:lnTo>
                <a:close/>
              </a:path>
            </a:pathLst>
          </a:custGeom>
          <a:solidFill>
            <a:srgbClr val="6D4631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95495" y="3153791"/>
            <a:ext cx="1842770" cy="583692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45864" y="6529069"/>
            <a:ext cx="2543429" cy="583691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7055866" y="2482951"/>
            <a:ext cx="5252720" cy="180276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599"/>
              </a:lnSpc>
              <a:spcBef>
                <a:spcPts val="100"/>
              </a:spcBef>
            </a:pPr>
            <a:r>
              <a:rPr dirty="0" sz="5000" spc="95" b="1">
                <a:solidFill>
                  <a:srgbClr val="FFFFFF"/>
                </a:solidFill>
                <a:latin typeface="Trebuchet MS"/>
                <a:cs typeface="Trebuchet MS"/>
              </a:rPr>
              <a:t>Rising</a:t>
            </a:r>
            <a:r>
              <a:rPr dirty="0" sz="5000" spc="-17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5000" spc="60" b="1">
                <a:solidFill>
                  <a:srgbClr val="FFFFFF"/>
                </a:solidFill>
                <a:latin typeface="Trebuchet MS"/>
                <a:cs typeface="Trebuchet MS"/>
              </a:rPr>
              <a:t>Disposable </a:t>
            </a:r>
            <a:r>
              <a:rPr dirty="0" sz="5000" spc="-10" b="1">
                <a:solidFill>
                  <a:srgbClr val="FFFFFF"/>
                </a:solidFill>
                <a:latin typeface="Trebuchet MS"/>
                <a:cs typeface="Trebuchet MS"/>
              </a:rPr>
              <a:t>Income</a:t>
            </a:r>
            <a:endParaRPr sz="5000">
              <a:latin typeface="Trebuchet MS"/>
              <a:cs typeface="Trebuchet MS"/>
            </a:endParaRPr>
          </a:p>
        </p:txBody>
      </p:sp>
      <p:sp>
        <p:nvSpPr>
          <p:cNvPr id="14" name="object 14" descr=""/>
          <p:cNvSpPr txBox="1">
            <a:spLocks noGrp="1"/>
          </p:cNvSpPr>
          <p:nvPr>
            <p:ph type="subTitle" idx="4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599"/>
              </a:lnSpc>
              <a:spcBef>
                <a:spcPts val="100"/>
              </a:spcBef>
            </a:pPr>
            <a:r>
              <a:rPr dirty="0" sz="5000">
                <a:solidFill>
                  <a:srgbClr val="FFFFFF"/>
                </a:solidFill>
                <a:latin typeface="Trebuchet MS"/>
                <a:cs typeface="Trebuchet MS"/>
              </a:rPr>
              <a:t>Disruption</a:t>
            </a:r>
            <a:r>
              <a:rPr dirty="0" sz="5000" spc="-2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5000" spc="-125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dirty="0" sz="5000" spc="-2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5000" spc="-10">
                <a:solidFill>
                  <a:srgbClr val="FFFFFF"/>
                </a:solidFill>
                <a:latin typeface="Trebuchet MS"/>
                <a:cs typeface="Trebuchet MS"/>
              </a:rPr>
              <a:t>Supply Chain</a:t>
            </a:r>
            <a:endParaRPr sz="5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156716" y="1958339"/>
            <a:ext cx="15974694" cy="6370320"/>
          </a:xfrm>
          <a:custGeom>
            <a:avLst/>
            <a:gdLst/>
            <a:ahLst/>
            <a:cxnLst/>
            <a:rect l="l" t="t" r="r" b="b"/>
            <a:pathLst>
              <a:path w="15974694" h="6370320">
                <a:moveTo>
                  <a:pt x="15974567" y="0"/>
                </a:moveTo>
                <a:lnTo>
                  <a:pt x="0" y="0"/>
                </a:lnTo>
                <a:lnTo>
                  <a:pt x="0" y="6370320"/>
                </a:lnTo>
                <a:lnTo>
                  <a:pt x="15974567" y="6370320"/>
                </a:lnTo>
                <a:lnTo>
                  <a:pt x="15974567" y="0"/>
                </a:lnTo>
                <a:close/>
              </a:path>
            </a:pathLst>
          </a:custGeom>
          <a:solidFill>
            <a:srgbClr val="1C1E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492244" y="2057145"/>
            <a:ext cx="9611360" cy="11684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0" spc="-90">
                <a:solidFill>
                  <a:srgbClr val="FFFFFF"/>
                </a:solidFill>
              </a:rPr>
              <a:t>Author's</a:t>
            </a:r>
            <a:r>
              <a:rPr dirty="0" sz="7500" spc="-740">
                <a:solidFill>
                  <a:srgbClr val="FFFFFF"/>
                </a:solidFill>
              </a:rPr>
              <a:t> </a:t>
            </a:r>
            <a:r>
              <a:rPr dirty="0" sz="7500" spc="-10">
                <a:solidFill>
                  <a:srgbClr val="FFFFFF"/>
                </a:solidFill>
              </a:rPr>
              <a:t>Perspective</a:t>
            </a:r>
            <a:endParaRPr sz="7500"/>
          </a:p>
        </p:txBody>
      </p:sp>
      <p:sp>
        <p:nvSpPr>
          <p:cNvPr id="5" name="object 5" descr=""/>
          <p:cNvSpPr txBox="1"/>
          <p:nvPr/>
        </p:nvSpPr>
        <p:spPr>
          <a:xfrm>
            <a:off x="1830704" y="3589985"/>
            <a:ext cx="14800580" cy="450088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304800" marR="212090" indent="-292735">
              <a:lnSpc>
                <a:spcPts val="3190"/>
              </a:lnSpc>
              <a:spcBef>
                <a:spcPts val="250"/>
              </a:spcBef>
              <a:buFont typeface="Arial"/>
              <a:buChar char="•"/>
              <a:tabLst>
                <a:tab pos="304800" algn="l"/>
              </a:tabLst>
            </a:pPr>
            <a:r>
              <a:rPr dirty="0" sz="2700" spc="60">
                <a:solidFill>
                  <a:srgbClr val="FFFFFF"/>
                </a:solidFill>
                <a:latin typeface="Lato"/>
                <a:cs typeface="Lato"/>
              </a:rPr>
              <a:t>Global</a:t>
            </a:r>
            <a:r>
              <a:rPr dirty="0" sz="2700" spc="18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65">
                <a:solidFill>
                  <a:srgbClr val="FFFFFF"/>
                </a:solidFill>
                <a:latin typeface="Lato"/>
                <a:cs typeface="Lato"/>
              </a:rPr>
              <a:t>Multifunctional</a:t>
            </a:r>
            <a:r>
              <a:rPr dirty="0" sz="2700" spc="14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60">
                <a:solidFill>
                  <a:srgbClr val="FFFFFF"/>
                </a:solidFill>
                <a:latin typeface="Lato"/>
                <a:cs typeface="Lato"/>
              </a:rPr>
              <a:t>Breakfast</a:t>
            </a:r>
            <a:r>
              <a:rPr dirty="0" sz="2700" spc="20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55">
                <a:solidFill>
                  <a:srgbClr val="FFFFFF"/>
                </a:solidFill>
                <a:latin typeface="Lato"/>
                <a:cs typeface="Lato"/>
              </a:rPr>
              <a:t>Machine</a:t>
            </a:r>
            <a:r>
              <a:rPr dirty="0" sz="2700" spc="14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55">
                <a:solidFill>
                  <a:srgbClr val="FFFFFF"/>
                </a:solidFill>
                <a:latin typeface="Lato"/>
                <a:cs typeface="Lato"/>
              </a:rPr>
              <a:t>Market</a:t>
            </a:r>
            <a:r>
              <a:rPr dirty="0" sz="2700" spc="17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60">
                <a:solidFill>
                  <a:srgbClr val="FFFFFF"/>
                </a:solidFill>
                <a:latin typeface="Lato"/>
                <a:cs typeface="Lato"/>
              </a:rPr>
              <a:t>Report</a:t>
            </a:r>
            <a:r>
              <a:rPr dirty="0" sz="2700" spc="17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60">
                <a:solidFill>
                  <a:srgbClr val="FFFFFF"/>
                </a:solidFill>
                <a:latin typeface="Lato"/>
                <a:cs typeface="Lato"/>
              </a:rPr>
              <a:t>2023</a:t>
            </a:r>
            <a:r>
              <a:rPr dirty="0" sz="2700" spc="15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55">
                <a:solidFill>
                  <a:srgbClr val="FFFFFF"/>
                </a:solidFill>
                <a:latin typeface="Lato"/>
                <a:cs typeface="Lato"/>
              </a:rPr>
              <a:t>talks</a:t>
            </a:r>
            <a:r>
              <a:rPr dirty="0" sz="2700" spc="16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60">
                <a:solidFill>
                  <a:srgbClr val="FFFFFF"/>
                </a:solidFill>
                <a:latin typeface="Lato"/>
                <a:cs typeface="Lato"/>
              </a:rPr>
              <a:t>about</a:t>
            </a:r>
            <a:r>
              <a:rPr dirty="0" sz="2700" spc="17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60">
                <a:solidFill>
                  <a:srgbClr val="FFFFFF"/>
                </a:solidFill>
                <a:latin typeface="Lato"/>
                <a:cs typeface="Lato"/>
              </a:rPr>
              <a:t>crucial</a:t>
            </a:r>
            <a:r>
              <a:rPr dirty="0" sz="2700" spc="19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45">
                <a:solidFill>
                  <a:srgbClr val="FFFFFF"/>
                </a:solidFill>
                <a:latin typeface="Lato"/>
                <a:cs typeface="Lato"/>
              </a:rPr>
              <a:t>market </a:t>
            </a:r>
            <a:r>
              <a:rPr dirty="0" sz="2700" spc="60">
                <a:solidFill>
                  <a:srgbClr val="FFFFFF"/>
                </a:solidFill>
                <a:latin typeface="Lato"/>
                <a:cs typeface="Lato"/>
              </a:rPr>
              <a:t>insights</a:t>
            </a:r>
            <a:r>
              <a:rPr dirty="0" sz="2700" spc="17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50">
                <a:solidFill>
                  <a:srgbClr val="FFFFFF"/>
                </a:solidFill>
                <a:latin typeface="Lato"/>
                <a:cs typeface="Lato"/>
              </a:rPr>
              <a:t>with</a:t>
            </a:r>
            <a:r>
              <a:rPr dirty="0" sz="2700" spc="18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50">
                <a:solidFill>
                  <a:srgbClr val="FFFFFF"/>
                </a:solidFill>
                <a:latin typeface="Lato"/>
                <a:cs typeface="Lato"/>
              </a:rPr>
              <a:t>the</a:t>
            </a:r>
            <a:r>
              <a:rPr dirty="0" sz="2700" spc="18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55">
                <a:solidFill>
                  <a:srgbClr val="FFFFFF"/>
                </a:solidFill>
                <a:latin typeface="Lato"/>
                <a:cs typeface="Lato"/>
              </a:rPr>
              <a:t>help</a:t>
            </a:r>
            <a:r>
              <a:rPr dirty="0" sz="2700" spc="19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>
                <a:solidFill>
                  <a:srgbClr val="FFFFFF"/>
                </a:solidFill>
                <a:latin typeface="Lato"/>
                <a:cs typeface="Lato"/>
              </a:rPr>
              <a:t>of</a:t>
            </a:r>
            <a:r>
              <a:rPr dirty="0" sz="2700" spc="19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60">
                <a:solidFill>
                  <a:srgbClr val="FFFFFF"/>
                </a:solidFill>
                <a:latin typeface="Lato"/>
                <a:cs typeface="Lato"/>
              </a:rPr>
              <a:t>segments</a:t>
            </a:r>
            <a:r>
              <a:rPr dirty="0" sz="2700" spc="18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>
                <a:solidFill>
                  <a:srgbClr val="FFFFFF"/>
                </a:solidFill>
                <a:latin typeface="Lato"/>
                <a:cs typeface="Lato"/>
              </a:rPr>
              <a:t>and</a:t>
            </a:r>
            <a:r>
              <a:rPr dirty="0" sz="2700" spc="18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100">
                <a:solidFill>
                  <a:srgbClr val="FFFFFF"/>
                </a:solidFill>
                <a:latin typeface="Lato"/>
                <a:cs typeface="Lato"/>
              </a:rPr>
              <a:t>sub-</a:t>
            </a:r>
            <a:r>
              <a:rPr dirty="0" sz="2700" spc="60">
                <a:solidFill>
                  <a:srgbClr val="FFFFFF"/>
                </a:solidFill>
                <a:latin typeface="Lato"/>
                <a:cs typeface="Lato"/>
              </a:rPr>
              <a:t>segments</a:t>
            </a:r>
            <a:r>
              <a:rPr dirty="0" sz="2700" spc="17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50">
                <a:solidFill>
                  <a:srgbClr val="FFFFFF"/>
                </a:solidFill>
                <a:latin typeface="Lato"/>
                <a:cs typeface="Lato"/>
              </a:rPr>
              <a:t>analysis</a:t>
            </a:r>
            <a:endParaRPr sz="2700">
              <a:latin typeface="Lato"/>
              <a:cs typeface="Lato"/>
            </a:endParaRPr>
          </a:p>
          <a:p>
            <a:pPr marL="304800" marR="1097280" indent="-292735">
              <a:lnSpc>
                <a:spcPts val="3200"/>
              </a:lnSpc>
              <a:spcBef>
                <a:spcPts val="10"/>
              </a:spcBef>
              <a:buFont typeface="Arial"/>
              <a:buChar char="•"/>
              <a:tabLst>
                <a:tab pos="304800" algn="l"/>
              </a:tabLst>
            </a:pPr>
            <a:r>
              <a:rPr dirty="0" sz="2700">
                <a:solidFill>
                  <a:srgbClr val="FFFFFF"/>
                </a:solidFill>
                <a:latin typeface="Lato"/>
                <a:cs typeface="Lato"/>
              </a:rPr>
              <a:t>The</a:t>
            </a:r>
            <a:r>
              <a:rPr dirty="0" sz="2700" spc="19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65">
                <a:solidFill>
                  <a:srgbClr val="FFFFFF"/>
                </a:solidFill>
                <a:latin typeface="Lato"/>
                <a:cs typeface="Lato"/>
              </a:rPr>
              <a:t>cylindrical</a:t>
            </a:r>
            <a:r>
              <a:rPr dirty="0" sz="2700" spc="22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55">
                <a:solidFill>
                  <a:srgbClr val="FFFFFF"/>
                </a:solidFill>
                <a:latin typeface="Lato"/>
                <a:cs typeface="Lato"/>
              </a:rPr>
              <a:t>shape</a:t>
            </a:r>
            <a:r>
              <a:rPr dirty="0" sz="2700" spc="19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>
                <a:solidFill>
                  <a:srgbClr val="FFFFFF"/>
                </a:solidFill>
                <a:latin typeface="Lato"/>
                <a:cs typeface="Lato"/>
              </a:rPr>
              <a:t>is</a:t>
            </a:r>
            <a:r>
              <a:rPr dirty="0" sz="2700" spc="21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60">
                <a:solidFill>
                  <a:srgbClr val="FFFFFF"/>
                </a:solidFill>
                <a:latin typeface="Lato"/>
                <a:cs typeface="Lato"/>
              </a:rPr>
              <a:t>provided</a:t>
            </a:r>
            <a:r>
              <a:rPr dirty="0" sz="2700" spc="21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>
                <a:solidFill>
                  <a:srgbClr val="FFFFFF"/>
                </a:solidFill>
                <a:latin typeface="Lato"/>
                <a:cs typeface="Lato"/>
              </a:rPr>
              <a:t>by</a:t>
            </a:r>
            <a:r>
              <a:rPr dirty="0" sz="2700" spc="21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65">
                <a:solidFill>
                  <a:srgbClr val="FFFFFF"/>
                </a:solidFill>
                <a:latin typeface="Lato"/>
                <a:cs typeface="Lato"/>
              </a:rPr>
              <a:t>vertically</a:t>
            </a:r>
            <a:r>
              <a:rPr dirty="0" sz="2700" spc="21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65">
                <a:solidFill>
                  <a:srgbClr val="FFFFFF"/>
                </a:solidFill>
                <a:latin typeface="Lato"/>
                <a:cs typeface="Lato"/>
              </a:rPr>
              <a:t>constructed</a:t>
            </a:r>
            <a:r>
              <a:rPr dirty="0" sz="2700" spc="20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65">
                <a:solidFill>
                  <a:srgbClr val="FFFFFF"/>
                </a:solidFill>
                <a:latin typeface="Lato"/>
                <a:cs typeface="Lato"/>
              </a:rPr>
              <a:t>multifunctional</a:t>
            </a:r>
            <a:r>
              <a:rPr dirty="0" sz="2700" spc="19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50">
                <a:solidFill>
                  <a:srgbClr val="FFFFFF"/>
                </a:solidFill>
                <a:latin typeface="Lato"/>
                <a:cs typeface="Lato"/>
              </a:rPr>
              <a:t>breakfast machines.</a:t>
            </a:r>
            <a:endParaRPr sz="2700">
              <a:latin typeface="Lato"/>
              <a:cs typeface="Lato"/>
            </a:endParaRPr>
          </a:p>
          <a:p>
            <a:pPr marL="304800" indent="-292100">
              <a:lnSpc>
                <a:spcPts val="3080"/>
              </a:lnSpc>
              <a:buFont typeface="Arial"/>
              <a:buChar char="•"/>
              <a:tabLst>
                <a:tab pos="304800" algn="l"/>
              </a:tabLst>
            </a:pPr>
            <a:r>
              <a:rPr dirty="0" sz="2700" spc="65">
                <a:solidFill>
                  <a:srgbClr val="FFFFFF"/>
                </a:solidFill>
                <a:latin typeface="Lato"/>
                <a:cs typeface="Lato"/>
              </a:rPr>
              <a:t>Horizontal</a:t>
            </a:r>
            <a:r>
              <a:rPr dirty="0" sz="2700" spc="19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65">
                <a:solidFill>
                  <a:srgbClr val="FFFFFF"/>
                </a:solidFill>
                <a:latin typeface="Lato"/>
                <a:cs typeface="Lato"/>
              </a:rPr>
              <a:t>structured</a:t>
            </a:r>
            <a:r>
              <a:rPr dirty="0" sz="2700" spc="21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65">
                <a:solidFill>
                  <a:srgbClr val="FFFFFF"/>
                </a:solidFill>
                <a:latin typeface="Lato"/>
                <a:cs typeface="Lato"/>
              </a:rPr>
              <a:t>multifunctional</a:t>
            </a:r>
            <a:r>
              <a:rPr dirty="0" sz="2700" spc="19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60">
                <a:solidFill>
                  <a:srgbClr val="FFFFFF"/>
                </a:solidFill>
                <a:latin typeface="Lato"/>
                <a:cs typeface="Lato"/>
              </a:rPr>
              <a:t>breakfast</a:t>
            </a:r>
            <a:r>
              <a:rPr dirty="0" sz="2700" spc="22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60">
                <a:solidFill>
                  <a:srgbClr val="FFFFFF"/>
                </a:solidFill>
                <a:latin typeface="Lato"/>
                <a:cs typeface="Lato"/>
              </a:rPr>
              <a:t>machines</a:t>
            </a:r>
            <a:r>
              <a:rPr dirty="0" sz="2700" spc="19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>
                <a:solidFill>
                  <a:srgbClr val="FFFFFF"/>
                </a:solidFill>
                <a:latin typeface="Lato"/>
                <a:cs typeface="Lato"/>
              </a:rPr>
              <a:t>can</a:t>
            </a:r>
            <a:r>
              <a:rPr dirty="0" sz="2700" spc="20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>
                <a:solidFill>
                  <a:srgbClr val="FFFFFF"/>
                </a:solidFill>
                <a:latin typeface="Lato"/>
                <a:cs typeface="Lato"/>
              </a:rPr>
              <a:t>be</a:t>
            </a:r>
            <a:r>
              <a:rPr dirty="0" sz="2700" spc="22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65">
                <a:solidFill>
                  <a:srgbClr val="FFFFFF"/>
                </a:solidFill>
                <a:latin typeface="Lato"/>
                <a:cs typeface="Lato"/>
              </a:rPr>
              <a:t>operated</a:t>
            </a:r>
            <a:r>
              <a:rPr dirty="0" sz="2700" spc="19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60">
                <a:solidFill>
                  <a:srgbClr val="FFFFFF"/>
                </a:solidFill>
                <a:latin typeface="Lato"/>
                <a:cs typeface="Lato"/>
              </a:rPr>
              <a:t>easily</a:t>
            </a:r>
            <a:r>
              <a:rPr dirty="0" sz="2700" spc="21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>
                <a:solidFill>
                  <a:srgbClr val="FFFFFF"/>
                </a:solidFill>
                <a:latin typeface="Lato"/>
                <a:cs typeface="Lato"/>
              </a:rPr>
              <a:t>and</a:t>
            </a:r>
            <a:r>
              <a:rPr dirty="0" sz="2700" spc="19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Lato"/>
                <a:cs typeface="Lato"/>
              </a:rPr>
              <a:t>can</a:t>
            </a:r>
            <a:endParaRPr sz="2700">
              <a:latin typeface="Lato"/>
              <a:cs typeface="Lato"/>
            </a:endParaRPr>
          </a:p>
          <a:p>
            <a:pPr marL="304800">
              <a:lnSpc>
                <a:spcPts val="3204"/>
              </a:lnSpc>
            </a:pPr>
            <a:r>
              <a:rPr dirty="0" sz="2700">
                <a:solidFill>
                  <a:srgbClr val="FFFFFF"/>
                </a:solidFill>
                <a:latin typeface="Lato"/>
                <a:cs typeface="Lato"/>
              </a:rPr>
              <a:t>work</a:t>
            </a:r>
            <a:r>
              <a:rPr dirty="0" sz="2700" spc="254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65">
                <a:solidFill>
                  <a:srgbClr val="FFFFFF"/>
                </a:solidFill>
                <a:latin typeface="Lato"/>
                <a:cs typeface="Lato"/>
              </a:rPr>
              <a:t>simultaneously</a:t>
            </a:r>
            <a:r>
              <a:rPr dirty="0" sz="2700" spc="25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>
                <a:solidFill>
                  <a:srgbClr val="FFFFFF"/>
                </a:solidFill>
                <a:latin typeface="Lato"/>
                <a:cs typeface="Lato"/>
              </a:rPr>
              <a:t>or</a:t>
            </a:r>
            <a:r>
              <a:rPr dirty="0" sz="2700" spc="24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55">
                <a:solidFill>
                  <a:srgbClr val="FFFFFF"/>
                </a:solidFill>
                <a:latin typeface="Lato"/>
                <a:cs typeface="Lato"/>
              </a:rPr>
              <a:t>individually.</a:t>
            </a:r>
            <a:endParaRPr sz="2700">
              <a:latin typeface="Lato"/>
              <a:cs typeface="Lato"/>
            </a:endParaRPr>
          </a:p>
          <a:p>
            <a:pPr marL="304800" marR="171450" indent="-292735">
              <a:lnSpc>
                <a:spcPts val="3190"/>
              </a:lnSpc>
              <a:spcBef>
                <a:spcPts val="130"/>
              </a:spcBef>
              <a:buFont typeface="Arial"/>
              <a:buChar char="•"/>
              <a:tabLst>
                <a:tab pos="304800" algn="l"/>
              </a:tabLst>
            </a:pPr>
            <a:r>
              <a:rPr dirty="0" sz="2700">
                <a:solidFill>
                  <a:srgbClr val="FFFFFF"/>
                </a:solidFill>
                <a:latin typeface="Lato"/>
                <a:cs typeface="Lato"/>
              </a:rPr>
              <a:t>A</a:t>
            </a:r>
            <a:r>
              <a:rPr dirty="0" sz="2700" spc="19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65">
                <a:solidFill>
                  <a:srgbClr val="FFFFFF"/>
                </a:solidFill>
                <a:latin typeface="Lato"/>
                <a:cs typeface="Lato"/>
              </a:rPr>
              <a:t>multifunctional</a:t>
            </a:r>
            <a:r>
              <a:rPr dirty="0" sz="2700" spc="17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60">
                <a:solidFill>
                  <a:srgbClr val="FFFFFF"/>
                </a:solidFill>
                <a:latin typeface="Lato"/>
                <a:cs typeface="Lato"/>
              </a:rPr>
              <a:t>breakfast</a:t>
            </a:r>
            <a:r>
              <a:rPr dirty="0" sz="2700" spc="20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60">
                <a:solidFill>
                  <a:srgbClr val="FFFFFF"/>
                </a:solidFill>
                <a:latin typeface="Lato"/>
                <a:cs typeface="Lato"/>
              </a:rPr>
              <a:t>machine</a:t>
            </a:r>
            <a:r>
              <a:rPr dirty="0" sz="2700" spc="19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>
                <a:solidFill>
                  <a:srgbClr val="FFFFFF"/>
                </a:solidFill>
                <a:latin typeface="Lato"/>
                <a:cs typeface="Lato"/>
              </a:rPr>
              <a:t>is</a:t>
            </a:r>
            <a:r>
              <a:rPr dirty="0" sz="2700" spc="17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>
                <a:solidFill>
                  <a:srgbClr val="FFFFFF"/>
                </a:solidFill>
                <a:latin typeface="Lato"/>
                <a:cs typeface="Lato"/>
              </a:rPr>
              <a:t>a</a:t>
            </a:r>
            <a:r>
              <a:rPr dirty="0" sz="2700" spc="20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55">
                <a:solidFill>
                  <a:srgbClr val="FFFFFF"/>
                </a:solidFill>
                <a:latin typeface="Lato"/>
                <a:cs typeface="Lato"/>
              </a:rPr>
              <a:t>power</a:t>
            </a:r>
            <a:r>
              <a:rPr dirty="0" sz="2700" spc="18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60">
                <a:solidFill>
                  <a:srgbClr val="FFFFFF"/>
                </a:solidFill>
                <a:latin typeface="Lato"/>
                <a:cs typeface="Lato"/>
              </a:rPr>
              <a:t>supply</a:t>
            </a:r>
            <a:r>
              <a:rPr dirty="0" sz="2700" spc="20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60">
                <a:solidFill>
                  <a:srgbClr val="FFFFFF"/>
                </a:solidFill>
                <a:latin typeface="Lato"/>
                <a:cs typeface="Lato"/>
              </a:rPr>
              <a:t>machine</a:t>
            </a:r>
            <a:r>
              <a:rPr dirty="0" sz="2700" spc="18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>
                <a:solidFill>
                  <a:srgbClr val="FFFFFF"/>
                </a:solidFill>
                <a:latin typeface="Lato"/>
                <a:cs typeface="Lato"/>
              </a:rPr>
              <a:t>or</a:t>
            </a:r>
            <a:r>
              <a:rPr dirty="0" sz="2700" spc="18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60">
                <a:solidFill>
                  <a:srgbClr val="FFFFFF"/>
                </a:solidFill>
                <a:latin typeface="Lato"/>
                <a:cs typeface="Lato"/>
              </a:rPr>
              <a:t>device</a:t>
            </a:r>
            <a:r>
              <a:rPr dirty="0" sz="2700" spc="204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>
                <a:solidFill>
                  <a:srgbClr val="FFFFFF"/>
                </a:solidFill>
                <a:latin typeface="Lato"/>
                <a:cs typeface="Lato"/>
              </a:rPr>
              <a:t>for</a:t>
            </a:r>
            <a:r>
              <a:rPr dirty="0" sz="2700" spc="20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50">
                <a:solidFill>
                  <a:srgbClr val="FFFFFF"/>
                </a:solidFill>
                <a:latin typeface="Lato"/>
                <a:cs typeface="Lato"/>
              </a:rPr>
              <a:t>the</a:t>
            </a:r>
            <a:r>
              <a:rPr dirty="0" sz="2700" spc="17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55">
                <a:solidFill>
                  <a:srgbClr val="FFFFFF"/>
                </a:solidFill>
                <a:latin typeface="Lato"/>
                <a:cs typeface="Lato"/>
              </a:rPr>
              <a:t>usage</a:t>
            </a:r>
            <a:r>
              <a:rPr dirty="0" sz="2700" spc="18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Lato"/>
                <a:cs typeface="Lato"/>
              </a:rPr>
              <a:t>of </a:t>
            </a:r>
            <a:r>
              <a:rPr dirty="0" sz="2700" spc="65">
                <a:solidFill>
                  <a:srgbClr val="FFFFFF"/>
                </a:solidFill>
                <a:latin typeface="Lato"/>
                <a:cs typeface="Lato"/>
              </a:rPr>
              <a:t>individuals</a:t>
            </a:r>
            <a:r>
              <a:rPr dirty="0" sz="2700" spc="19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>
                <a:solidFill>
                  <a:srgbClr val="FFFFFF"/>
                </a:solidFill>
                <a:latin typeface="Lato"/>
                <a:cs typeface="Lato"/>
              </a:rPr>
              <a:t>and</a:t>
            </a:r>
            <a:r>
              <a:rPr dirty="0" sz="2700" spc="17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60">
                <a:solidFill>
                  <a:srgbClr val="FFFFFF"/>
                </a:solidFill>
                <a:latin typeface="Lato"/>
                <a:cs typeface="Lato"/>
              </a:rPr>
              <a:t>families</a:t>
            </a:r>
            <a:r>
              <a:rPr dirty="0" sz="2700" spc="204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60">
                <a:solidFill>
                  <a:srgbClr val="FFFFFF"/>
                </a:solidFill>
                <a:latin typeface="Lato"/>
                <a:cs typeface="Lato"/>
              </a:rPr>
              <a:t>every</a:t>
            </a:r>
            <a:r>
              <a:rPr dirty="0" sz="2700" spc="20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60">
                <a:solidFill>
                  <a:srgbClr val="FFFFFF"/>
                </a:solidFill>
                <a:latin typeface="Lato"/>
                <a:cs typeface="Lato"/>
              </a:rPr>
              <a:t>morning</a:t>
            </a:r>
            <a:r>
              <a:rPr dirty="0" sz="2700" spc="17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>
                <a:solidFill>
                  <a:srgbClr val="FFFFFF"/>
                </a:solidFill>
                <a:latin typeface="Lato"/>
                <a:cs typeface="Lato"/>
              </a:rPr>
              <a:t>so</a:t>
            </a:r>
            <a:r>
              <a:rPr dirty="0" sz="2700" spc="19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55">
                <a:solidFill>
                  <a:srgbClr val="FFFFFF"/>
                </a:solidFill>
                <a:latin typeface="Lato"/>
                <a:cs typeface="Lato"/>
              </a:rPr>
              <a:t>that</a:t>
            </a:r>
            <a:r>
              <a:rPr dirty="0" sz="2700" spc="17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55">
                <a:solidFill>
                  <a:srgbClr val="FFFFFF"/>
                </a:solidFill>
                <a:latin typeface="Lato"/>
                <a:cs typeface="Lato"/>
              </a:rPr>
              <a:t>they</a:t>
            </a:r>
            <a:r>
              <a:rPr dirty="0" sz="2700" spc="16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>
                <a:solidFill>
                  <a:srgbClr val="FFFFFF"/>
                </a:solidFill>
                <a:latin typeface="Lato"/>
                <a:cs typeface="Lato"/>
              </a:rPr>
              <a:t>can</a:t>
            </a:r>
            <a:r>
              <a:rPr dirty="0" sz="2700" spc="18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55">
                <a:solidFill>
                  <a:srgbClr val="FFFFFF"/>
                </a:solidFill>
                <a:latin typeface="Lato"/>
                <a:cs typeface="Lato"/>
              </a:rPr>
              <a:t>have</a:t>
            </a:r>
            <a:r>
              <a:rPr dirty="0" sz="2700" spc="18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>
                <a:solidFill>
                  <a:srgbClr val="FFFFFF"/>
                </a:solidFill>
                <a:latin typeface="Lato"/>
                <a:cs typeface="Lato"/>
              </a:rPr>
              <a:t>a</a:t>
            </a:r>
            <a:r>
              <a:rPr dirty="0" sz="2700" spc="19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60">
                <a:solidFill>
                  <a:srgbClr val="FFFFFF"/>
                </a:solidFill>
                <a:latin typeface="Lato"/>
                <a:cs typeface="Lato"/>
              </a:rPr>
              <a:t>great</a:t>
            </a:r>
            <a:r>
              <a:rPr dirty="0" sz="2700" spc="19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50">
                <a:solidFill>
                  <a:srgbClr val="FFFFFF"/>
                </a:solidFill>
                <a:latin typeface="Lato"/>
                <a:cs typeface="Lato"/>
              </a:rPr>
              <a:t>breakfast.</a:t>
            </a:r>
            <a:endParaRPr sz="2700">
              <a:latin typeface="Lato"/>
              <a:cs typeface="Lato"/>
            </a:endParaRPr>
          </a:p>
          <a:p>
            <a:pPr marL="304800" indent="-292100">
              <a:lnSpc>
                <a:spcPts val="3090"/>
              </a:lnSpc>
              <a:buFont typeface="Arial"/>
              <a:buChar char="•"/>
              <a:tabLst>
                <a:tab pos="304800" algn="l"/>
              </a:tabLst>
            </a:pPr>
            <a:r>
              <a:rPr dirty="0" sz="2700">
                <a:solidFill>
                  <a:srgbClr val="FFFFFF"/>
                </a:solidFill>
                <a:latin typeface="Lato"/>
                <a:cs typeface="Lato"/>
              </a:rPr>
              <a:t>The</a:t>
            </a:r>
            <a:r>
              <a:rPr dirty="0" sz="2700" spc="19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65">
                <a:solidFill>
                  <a:srgbClr val="FFFFFF"/>
                </a:solidFill>
                <a:latin typeface="Lato"/>
                <a:cs typeface="Lato"/>
              </a:rPr>
              <a:t>selection</a:t>
            </a:r>
            <a:r>
              <a:rPr dirty="0" sz="2700" spc="19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>
                <a:solidFill>
                  <a:srgbClr val="FFFFFF"/>
                </a:solidFill>
                <a:latin typeface="Lato"/>
                <a:cs typeface="Lato"/>
              </a:rPr>
              <a:t>of</a:t>
            </a:r>
            <a:r>
              <a:rPr dirty="0" sz="2700" spc="20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>
                <a:solidFill>
                  <a:srgbClr val="FFFFFF"/>
                </a:solidFill>
                <a:latin typeface="Lato"/>
                <a:cs typeface="Lato"/>
              </a:rPr>
              <a:t>an</a:t>
            </a:r>
            <a:r>
              <a:rPr dirty="0" sz="2700" spc="204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60">
                <a:solidFill>
                  <a:srgbClr val="FFFFFF"/>
                </a:solidFill>
                <a:latin typeface="Lato"/>
                <a:cs typeface="Lato"/>
              </a:rPr>
              <a:t>eCommerce</a:t>
            </a:r>
            <a:r>
              <a:rPr dirty="0" sz="2700" spc="21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60">
                <a:solidFill>
                  <a:srgbClr val="FFFFFF"/>
                </a:solidFill>
                <a:latin typeface="Lato"/>
                <a:cs typeface="Lato"/>
              </a:rPr>
              <a:t>channel</a:t>
            </a:r>
            <a:r>
              <a:rPr dirty="0" sz="2700" spc="17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>
                <a:solidFill>
                  <a:srgbClr val="FFFFFF"/>
                </a:solidFill>
                <a:latin typeface="Lato"/>
                <a:cs typeface="Lato"/>
              </a:rPr>
              <a:t>mix</a:t>
            </a:r>
            <a:r>
              <a:rPr dirty="0" sz="2700" spc="21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50">
                <a:solidFill>
                  <a:srgbClr val="FFFFFF"/>
                </a:solidFill>
                <a:latin typeface="Lato"/>
                <a:cs typeface="Lato"/>
              </a:rPr>
              <a:t>means</a:t>
            </a:r>
            <a:r>
              <a:rPr dirty="0" sz="2700" spc="19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50">
                <a:solidFill>
                  <a:srgbClr val="FFFFFF"/>
                </a:solidFill>
                <a:latin typeface="Lato"/>
                <a:cs typeface="Lato"/>
              </a:rPr>
              <a:t>the</a:t>
            </a:r>
            <a:r>
              <a:rPr dirty="0" sz="2700" spc="19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65">
                <a:solidFill>
                  <a:srgbClr val="FFFFFF"/>
                </a:solidFill>
                <a:latin typeface="Lato"/>
                <a:cs typeface="Lato"/>
              </a:rPr>
              <a:t>selection</a:t>
            </a:r>
            <a:r>
              <a:rPr dirty="0" sz="2700" spc="19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>
                <a:solidFill>
                  <a:srgbClr val="FFFFFF"/>
                </a:solidFill>
                <a:latin typeface="Lato"/>
                <a:cs typeface="Lato"/>
              </a:rPr>
              <a:t>of</a:t>
            </a:r>
            <a:r>
              <a:rPr dirty="0" sz="2700" spc="20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>
                <a:solidFill>
                  <a:srgbClr val="FFFFFF"/>
                </a:solidFill>
                <a:latin typeface="Lato"/>
                <a:cs typeface="Lato"/>
              </a:rPr>
              <a:t>a</a:t>
            </a:r>
            <a:r>
              <a:rPr dirty="0" sz="2700" spc="22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60">
                <a:solidFill>
                  <a:srgbClr val="FFFFFF"/>
                </a:solidFill>
                <a:latin typeface="Lato"/>
                <a:cs typeface="Lato"/>
              </a:rPr>
              <a:t>suitable</a:t>
            </a:r>
            <a:r>
              <a:rPr dirty="0" sz="2700" spc="20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55">
                <a:solidFill>
                  <a:srgbClr val="FFFFFF"/>
                </a:solidFill>
                <a:latin typeface="Lato"/>
                <a:cs typeface="Lato"/>
              </a:rPr>
              <a:t>combination</a:t>
            </a:r>
            <a:endParaRPr sz="2700">
              <a:latin typeface="Lato"/>
              <a:cs typeface="Lato"/>
            </a:endParaRPr>
          </a:p>
          <a:p>
            <a:pPr marL="304800" marR="467995">
              <a:lnSpc>
                <a:spcPts val="3190"/>
              </a:lnSpc>
              <a:spcBef>
                <a:spcPts val="130"/>
              </a:spcBef>
            </a:pPr>
            <a:r>
              <a:rPr dirty="0" sz="2700">
                <a:solidFill>
                  <a:srgbClr val="FFFFFF"/>
                </a:solidFill>
                <a:latin typeface="Lato"/>
                <a:cs typeface="Lato"/>
              </a:rPr>
              <a:t>of</a:t>
            </a:r>
            <a:r>
              <a:rPr dirty="0" sz="2700" spc="19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60">
                <a:solidFill>
                  <a:srgbClr val="FFFFFF"/>
                </a:solidFill>
                <a:latin typeface="Lato"/>
                <a:cs typeface="Lato"/>
              </a:rPr>
              <a:t>websites,</a:t>
            </a:r>
            <a:r>
              <a:rPr dirty="0" sz="2700" spc="20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60">
                <a:solidFill>
                  <a:srgbClr val="FFFFFF"/>
                </a:solidFill>
                <a:latin typeface="Lato"/>
                <a:cs typeface="Lato"/>
              </a:rPr>
              <a:t>social</a:t>
            </a:r>
            <a:r>
              <a:rPr dirty="0" sz="2700" spc="18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50">
                <a:solidFill>
                  <a:srgbClr val="FFFFFF"/>
                </a:solidFill>
                <a:latin typeface="Lato"/>
                <a:cs typeface="Lato"/>
              </a:rPr>
              <a:t>media</a:t>
            </a:r>
            <a:r>
              <a:rPr dirty="0" sz="2700" spc="21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65">
                <a:solidFill>
                  <a:srgbClr val="FFFFFF"/>
                </a:solidFill>
                <a:latin typeface="Lato"/>
                <a:cs typeface="Lato"/>
              </a:rPr>
              <a:t>communities,</a:t>
            </a:r>
            <a:r>
              <a:rPr dirty="0" sz="2700" spc="20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>
                <a:solidFill>
                  <a:srgbClr val="FFFFFF"/>
                </a:solidFill>
                <a:latin typeface="Lato"/>
                <a:cs typeface="Lato"/>
              </a:rPr>
              <a:t>and</a:t>
            </a:r>
            <a:r>
              <a:rPr dirty="0" sz="2700" spc="18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60">
                <a:solidFill>
                  <a:srgbClr val="FFFFFF"/>
                </a:solidFill>
                <a:latin typeface="Lato"/>
                <a:cs typeface="Lato"/>
              </a:rPr>
              <a:t>local</a:t>
            </a:r>
            <a:r>
              <a:rPr dirty="0" sz="2700" spc="19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60">
                <a:solidFill>
                  <a:srgbClr val="FFFFFF"/>
                </a:solidFill>
                <a:latin typeface="Lato"/>
                <a:cs typeface="Lato"/>
              </a:rPr>
              <a:t>partners</a:t>
            </a:r>
            <a:r>
              <a:rPr dirty="0" sz="2700" spc="18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55">
                <a:solidFill>
                  <a:srgbClr val="FFFFFF"/>
                </a:solidFill>
                <a:latin typeface="Lato"/>
                <a:cs typeface="Lato"/>
              </a:rPr>
              <a:t>become</a:t>
            </a:r>
            <a:r>
              <a:rPr dirty="0" sz="2700" spc="204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>
                <a:solidFill>
                  <a:srgbClr val="FFFFFF"/>
                </a:solidFill>
                <a:latin typeface="Lato"/>
                <a:cs typeface="Lato"/>
              </a:rPr>
              <a:t>an</a:t>
            </a:r>
            <a:r>
              <a:rPr dirty="0" sz="2700" spc="18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65">
                <a:solidFill>
                  <a:srgbClr val="FFFFFF"/>
                </a:solidFill>
                <a:latin typeface="Lato"/>
                <a:cs typeface="Lato"/>
              </a:rPr>
              <a:t>essential</a:t>
            </a:r>
            <a:r>
              <a:rPr dirty="0" sz="2700" spc="17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60">
                <a:solidFill>
                  <a:srgbClr val="FFFFFF"/>
                </a:solidFill>
                <a:latin typeface="Lato"/>
                <a:cs typeface="Lato"/>
              </a:rPr>
              <a:t>aspect</a:t>
            </a:r>
            <a:r>
              <a:rPr dirty="0" sz="2700" spc="19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Lato"/>
                <a:cs typeface="Lato"/>
              </a:rPr>
              <a:t>in </a:t>
            </a:r>
            <a:r>
              <a:rPr dirty="0" sz="2700" spc="50">
                <a:solidFill>
                  <a:srgbClr val="FFFFFF"/>
                </a:solidFill>
                <a:latin typeface="Lato"/>
                <a:cs typeface="Lato"/>
              </a:rPr>
              <a:t>the</a:t>
            </a:r>
            <a:r>
              <a:rPr dirty="0" sz="2700" spc="13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65">
                <a:solidFill>
                  <a:srgbClr val="FFFFFF"/>
                </a:solidFill>
                <a:latin typeface="Lato"/>
                <a:cs typeface="Lato"/>
              </a:rPr>
              <a:t>breakfast</a:t>
            </a:r>
            <a:r>
              <a:rPr dirty="0" sz="2700" spc="17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2700" spc="50">
                <a:solidFill>
                  <a:srgbClr val="FFFFFF"/>
                </a:solidFill>
                <a:latin typeface="Lato"/>
                <a:cs typeface="Lato"/>
              </a:rPr>
              <a:t>machines.</a:t>
            </a:r>
            <a:endParaRPr sz="27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3047" y="4086428"/>
            <a:ext cx="5790132" cy="951935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5777440" y="4049849"/>
            <a:ext cx="203835" cy="3130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850" spc="-50" b="1">
                <a:solidFill>
                  <a:srgbClr val="1A68BA"/>
                </a:solidFill>
                <a:latin typeface="Arial"/>
                <a:cs typeface="Arial"/>
              </a:rPr>
              <a:t>®</a:t>
            </a:r>
            <a:endParaRPr sz="1850">
              <a:latin typeface="Arial"/>
              <a:cs typeface="Arial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95031" y="3762755"/>
            <a:ext cx="4320539" cy="172974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905231" y="3762755"/>
            <a:ext cx="5382768" cy="172974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7160" y="6982968"/>
            <a:ext cx="5722620" cy="890016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495031" y="6263640"/>
            <a:ext cx="3822191" cy="1609344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905231" y="6734556"/>
            <a:ext cx="4969764" cy="1138428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519430">
              <a:lnSpc>
                <a:spcPct val="100000"/>
              </a:lnSpc>
              <a:spcBef>
                <a:spcPts val="105"/>
              </a:spcBef>
            </a:pPr>
            <a:r>
              <a:rPr dirty="0" spc="-235"/>
              <a:t>KEY</a:t>
            </a:r>
            <a:r>
              <a:rPr dirty="0" spc="-740"/>
              <a:t> </a:t>
            </a:r>
            <a:r>
              <a:rPr dirty="0" spc="-9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190613" y="544449"/>
            <a:ext cx="3614420" cy="5670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50" b="1">
                <a:latin typeface="Georgia"/>
                <a:cs typeface="Georgia"/>
              </a:rPr>
              <a:t>For</a:t>
            </a:r>
            <a:r>
              <a:rPr dirty="0" sz="3550" spc="-80" b="1">
                <a:latin typeface="Georgia"/>
                <a:cs typeface="Georgia"/>
              </a:rPr>
              <a:t> </a:t>
            </a:r>
            <a:r>
              <a:rPr dirty="0" sz="3550" b="1">
                <a:latin typeface="Georgia"/>
                <a:cs typeface="Georgia"/>
              </a:rPr>
              <a:t>Full</a:t>
            </a:r>
            <a:r>
              <a:rPr dirty="0" sz="3550" spc="-70" b="1">
                <a:latin typeface="Georgia"/>
                <a:cs typeface="Georgia"/>
              </a:rPr>
              <a:t> </a:t>
            </a:r>
            <a:r>
              <a:rPr dirty="0" sz="3550" spc="-10" b="1">
                <a:latin typeface="Georgia"/>
                <a:cs typeface="Georgia"/>
              </a:rPr>
              <a:t>Report</a:t>
            </a:r>
            <a:endParaRPr sz="355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931789" y="913891"/>
            <a:ext cx="6282690" cy="14503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350" spc="-585">
                <a:latin typeface="Arial Black"/>
                <a:cs typeface="Arial Black"/>
              </a:rPr>
              <a:t>Contact</a:t>
            </a:r>
            <a:r>
              <a:rPr dirty="0" sz="9350" spc="-910">
                <a:latin typeface="Arial Black"/>
                <a:cs typeface="Arial Black"/>
              </a:rPr>
              <a:t> </a:t>
            </a:r>
            <a:r>
              <a:rPr dirty="0" sz="9350" spc="-815">
                <a:latin typeface="Arial Black"/>
                <a:cs typeface="Arial Black"/>
              </a:rPr>
              <a:t>us</a:t>
            </a:r>
            <a:endParaRPr sz="935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73111" y="2292095"/>
            <a:ext cx="3464052" cy="2202179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256540" rIns="0" bIns="0" rtlCol="0" vert="horz">
            <a:spAutoFit/>
          </a:bodyPr>
          <a:lstStyle/>
          <a:p>
            <a:pPr algn="ctr" marR="540385">
              <a:lnSpc>
                <a:spcPct val="100000"/>
              </a:lnSpc>
              <a:spcBef>
                <a:spcPts val="2020"/>
              </a:spcBef>
            </a:pPr>
            <a:r>
              <a:rPr dirty="0"/>
              <a:t>COGNITIVE</a:t>
            </a:r>
            <a:r>
              <a:rPr dirty="0" spc="110"/>
              <a:t> </a:t>
            </a:r>
            <a:r>
              <a:rPr dirty="0"/>
              <a:t>MARKET</a:t>
            </a:r>
            <a:r>
              <a:rPr dirty="0" spc="125"/>
              <a:t> </a:t>
            </a:r>
            <a:r>
              <a:rPr dirty="0" spc="-10"/>
              <a:t>RESEARCH</a:t>
            </a:r>
          </a:p>
          <a:p>
            <a:pPr algn="ctr" marR="462280">
              <a:lnSpc>
                <a:spcPct val="100000"/>
              </a:lnSpc>
              <a:spcBef>
                <a:spcPts val="994"/>
              </a:spcBef>
              <a:tabLst>
                <a:tab pos="1025525" algn="l"/>
                <a:tab pos="1769745" algn="l"/>
                <a:tab pos="5295900" algn="l"/>
                <a:tab pos="5601970" algn="l"/>
                <a:tab pos="6642734" algn="l"/>
              </a:tabLst>
            </a:pPr>
            <a:r>
              <a:rPr dirty="0" sz="3400" spc="235" b="0">
                <a:latin typeface="Lato"/>
                <a:cs typeface="Lato"/>
              </a:rPr>
              <a:t>Tel:</a:t>
            </a:r>
            <a:r>
              <a:rPr dirty="0" sz="3400" b="0">
                <a:latin typeface="Lato"/>
                <a:cs typeface="Lato"/>
              </a:rPr>
              <a:t>	+</a:t>
            </a:r>
            <a:r>
              <a:rPr dirty="0" sz="3400" spc="-525" b="0">
                <a:latin typeface="Lato"/>
                <a:cs typeface="Lato"/>
              </a:rPr>
              <a:t> </a:t>
            </a:r>
            <a:r>
              <a:rPr dirty="0" sz="3400" spc="-50" b="0">
                <a:latin typeface="Lato"/>
                <a:cs typeface="Lato"/>
              </a:rPr>
              <a:t>1</a:t>
            </a:r>
            <a:r>
              <a:rPr dirty="0" sz="3400" b="0">
                <a:latin typeface="Lato"/>
                <a:cs typeface="Lato"/>
              </a:rPr>
              <a:t>	</a:t>
            </a:r>
            <a:r>
              <a:rPr dirty="0" sz="3400" spc="229" b="0">
                <a:latin typeface="Lato"/>
                <a:cs typeface="Lato"/>
              </a:rPr>
              <a:t>312</a:t>
            </a:r>
            <a:r>
              <a:rPr dirty="0" sz="3400" spc="-484" b="0">
                <a:latin typeface="Lato"/>
                <a:cs typeface="Lato"/>
              </a:rPr>
              <a:t> </a:t>
            </a:r>
            <a:r>
              <a:rPr dirty="0" sz="3400" b="0">
                <a:latin typeface="Lato"/>
                <a:cs typeface="Lato"/>
              </a:rPr>
              <a:t>-</a:t>
            </a:r>
            <a:r>
              <a:rPr dirty="0" sz="3400" spc="-530" b="0">
                <a:latin typeface="Lato"/>
                <a:cs typeface="Lato"/>
              </a:rPr>
              <a:t> </a:t>
            </a:r>
            <a:r>
              <a:rPr dirty="0" sz="3400" spc="225" b="0">
                <a:latin typeface="Lato"/>
                <a:cs typeface="Lato"/>
              </a:rPr>
              <a:t>376</a:t>
            </a:r>
            <a:r>
              <a:rPr dirty="0" sz="3400" spc="-530" b="0">
                <a:latin typeface="Lato"/>
                <a:cs typeface="Lato"/>
              </a:rPr>
              <a:t> </a:t>
            </a:r>
            <a:r>
              <a:rPr dirty="0" sz="3400" b="0">
                <a:latin typeface="Lato"/>
                <a:cs typeface="Lato"/>
              </a:rPr>
              <a:t>-</a:t>
            </a:r>
            <a:r>
              <a:rPr dirty="0" sz="3400" spc="-530" b="0">
                <a:latin typeface="Lato"/>
                <a:cs typeface="Lato"/>
              </a:rPr>
              <a:t> </a:t>
            </a:r>
            <a:r>
              <a:rPr dirty="0" sz="3400" spc="225" b="0">
                <a:latin typeface="Lato"/>
                <a:cs typeface="Lato"/>
              </a:rPr>
              <a:t>8303</a:t>
            </a:r>
            <a:r>
              <a:rPr dirty="0" sz="3400" b="0">
                <a:latin typeface="Lato"/>
                <a:cs typeface="Lato"/>
              </a:rPr>
              <a:t>	</a:t>
            </a:r>
            <a:r>
              <a:rPr dirty="0" sz="3400" spc="-50" b="0">
                <a:latin typeface="Lato"/>
                <a:cs typeface="Lato"/>
              </a:rPr>
              <a:t>|</a:t>
            </a:r>
            <a:r>
              <a:rPr dirty="0" sz="3400" b="0">
                <a:latin typeface="Lato"/>
                <a:cs typeface="Lato"/>
              </a:rPr>
              <a:t>	+</a:t>
            </a:r>
            <a:r>
              <a:rPr dirty="0" sz="3400" spc="-535" b="0">
                <a:latin typeface="Lato"/>
                <a:cs typeface="Lato"/>
              </a:rPr>
              <a:t> </a:t>
            </a:r>
            <a:r>
              <a:rPr dirty="0" sz="3400" spc="145" b="0">
                <a:latin typeface="Lato"/>
                <a:cs typeface="Lato"/>
              </a:rPr>
              <a:t>44</a:t>
            </a:r>
            <a:r>
              <a:rPr dirty="0" sz="3400" b="0">
                <a:latin typeface="Lato"/>
                <a:cs typeface="Lato"/>
              </a:rPr>
              <a:t>	</a:t>
            </a:r>
            <a:r>
              <a:rPr dirty="0" sz="3400" spc="229" b="0">
                <a:latin typeface="Lato"/>
                <a:cs typeface="Lato"/>
              </a:rPr>
              <a:t>020</a:t>
            </a:r>
            <a:r>
              <a:rPr dirty="0" sz="3400" spc="-475" b="0">
                <a:latin typeface="Lato"/>
                <a:cs typeface="Lato"/>
              </a:rPr>
              <a:t> </a:t>
            </a:r>
            <a:r>
              <a:rPr dirty="0" sz="3400" b="0">
                <a:latin typeface="Lato"/>
                <a:cs typeface="Lato"/>
              </a:rPr>
              <a:t>-</a:t>
            </a:r>
            <a:r>
              <a:rPr dirty="0" sz="3400" spc="-530" b="0">
                <a:latin typeface="Lato"/>
                <a:cs typeface="Lato"/>
              </a:rPr>
              <a:t> </a:t>
            </a:r>
            <a:r>
              <a:rPr dirty="0" sz="3400" spc="250" b="0">
                <a:latin typeface="Lato"/>
                <a:cs typeface="Lato"/>
              </a:rPr>
              <a:t>8123</a:t>
            </a:r>
            <a:r>
              <a:rPr dirty="0" sz="3400" spc="-525" b="0">
                <a:latin typeface="Lato"/>
                <a:cs typeface="Lato"/>
              </a:rPr>
              <a:t> </a:t>
            </a:r>
            <a:r>
              <a:rPr dirty="0" sz="3400" b="0">
                <a:latin typeface="Lato"/>
                <a:cs typeface="Lato"/>
              </a:rPr>
              <a:t>-</a:t>
            </a:r>
            <a:r>
              <a:rPr dirty="0" sz="3400" spc="-525" b="0">
                <a:latin typeface="Lato"/>
                <a:cs typeface="Lato"/>
              </a:rPr>
              <a:t> </a:t>
            </a:r>
            <a:r>
              <a:rPr dirty="0" sz="3400" spc="235" b="0">
                <a:latin typeface="Lato"/>
                <a:cs typeface="Lato"/>
              </a:rPr>
              <a:t>0732 </a:t>
            </a:r>
            <a:endParaRPr sz="3400">
              <a:latin typeface="Lato"/>
              <a:cs typeface="Lato"/>
            </a:endParaRPr>
          </a:p>
          <a:p>
            <a:pPr algn="ctr" marR="465455">
              <a:lnSpc>
                <a:spcPct val="100000"/>
              </a:lnSpc>
              <a:spcBef>
                <a:spcPts val="720"/>
              </a:spcBef>
              <a:tabLst>
                <a:tab pos="1450975" algn="l"/>
                <a:tab pos="2809240" algn="l"/>
              </a:tabLst>
            </a:pPr>
            <a:r>
              <a:rPr dirty="0" sz="3400" spc="285" b="0">
                <a:latin typeface="Lato"/>
                <a:cs typeface="Lato"/>
              </a:rPr>
              <a:t>India:</a:t>
            </a:r>
            <a:r>
              <a:rPr dirty="0" sz="3400" b="0">
                <a:latin typeface="Lato"/>
                <a:cs typeface="Lato"/>
              </a:rPr>
              <a:t>	(</a:t>
            </a:r>
            <a:r>
              <a:rPr dirty="0" sz="3400" spc="-545" b="0">
                <a:latin typeface="Lato"/>
                <a:cs typeface="Lato"/>
              </a:rPr>
              <a:t> </a:t>
            </a:r>
            <a:r>
              <a:rPr dirty="0" sz="3400" b="0">
                <a:latin typeface="Lato"/>
                <a:cs typeface="Lato"/>
              </a:rPr>
              <a:t>+</a:t>
            </a:r>
            <a:r>
              <a:rPr dirty="0" sz="3400" spc="-530" b="0">
                <a:latin typeface="Lato"/>
                <a:cs typeface="Lato"/>
              </a:rPr>
              <a:t> </a:t>
            </a:r>
            <a:r>
              <a:rPr dirty="0" sz="3400" spc="170" b="0">
                <a:latin typeface="Lato"/>
                <a:cs typeface="Lato"/>
              </a:rPr>
              <a:t>91</a:t>
            </a:r>
            <a:r>
              <a:rPr dirty="0" sz="3400" spc="-530" b="0">
                <a:latin typeface="Lato"/>
                <a:cs typeface="Lato"/>
              </a:rPr>
              <a:t> </a:t>
            </a:r>
            <a:r>
              <a:rPr dirty="0" sz="3400" spc="-50" b="0">
                <a:latin typeface="Lato"/>
                <a:cs typeface="Lato"/>
              </a:rPr>
              <a:t>)</a:t>
            </a:r>
            <a:r>
              <a:rPr dirty="0" sz="3400" b="0">
                <a:latin typeface="Lato"/>
                <a:cs typeface="Lato"/>
              </a:rPr>
              <a:t>	</a:t>
            </a:r>
            <a:r>
              <a:rPr dirty="0" sz="3400" spc="225" b="0">
                <a:latin typeface="Lato"/>
                <a:cs typeface="Lato"/>
              </a:rPr>
              <a:t>983</a:t>
            </a:r>
            <a:r>
              <a:rPr dirty="0" sz="3400" spc="-450" b="0">
                <a:latin typeface="Lato"/>
                <a:cs typeface="Lato"/>
              </a:rPr>
              <a:t> </a:t>
            </a:r>
            <a:r>
              <a:rPr dirty="0" sz="3400" b="0">
                <a:latin typeface="Lato"/>
                <a:cs typeface="Lato"/>
              </a:rPr>
              <a:t>-</a:t>
            </a:r>
            <a:r>
              <a:rPr dirty="0" sz="3400" spc="-515" b="0">
                <a:latin typeface="Lato"/>
                <a:cs typeface="Lato"/>
              </a:rPr>
              <a:t> </a:t>
            </a:r>
            <a:r>
              <a:rPr dirty="0" sz="3400" spc="220" b="0">
                <a:latin typeface="Lato"/>
                <a:cs typeface="Lato"/>
              </a:rPr>
              <a:t>496</a:t>
            </a:r>
            <a:r>
              <a:rPr dirty="0" sz="3400" spc="-525" b="0">
                <a:latin typeface="Lato"/>
                <a:cs typeface="Lato"/>
              </a:rPr>
              <a:t> </a:t>
            </a:r>
            <a:r>
              <a:rPr dirty="0" sz="3400" b="0">
                <a:latin typeface="Lato"/>
                <a:cs typeface="Lato"/>
              </a:rPr>
              <a:t>-</a:t>
            </a:r>
            <a:r>
              <a:rPr dirty="0" sz="3400" spc="-520" b="0">
                <a:latin typeface="Lato"/>
                <a:cs typeface="Lato"/>
              </a:rPr>
              <a:t> </a:t>
            </a:r>
            <a:r>
              <a:rPr dirty="0" sz="3400" spc="229" b="0">
                <a:latin typeface="Lato"/>
                <a:cs typeface="Lato"/>
              </a:rPr>
              <a:t>8611 </a:t>
            </a:r>
            <a:endParaRPr sz="3400">
              <a:latin typeface="Lato"/>
              <a:cs typeface="Lato"/>
            </a:endParaRPr>
          </a:p>
          <a:p>
            <a:pPr algn="ctr" marR="810260">
              <a:lnSpc>
                <a:spcPct val="100000"/>
              </a:lnSpc>
              <a:spcBef>
                <a:spcPts val="1760"/>
              </a:spcBef>
            </a:pPr>
            <a:r>
              <a:rPr dirty="0" sz="3400" spc="280" b="0">
                <a:latin typeface="Lato"/>
                <a:cs typeface="Lato"/>
              </a:rPr>
              <a:t>sales@</a:t>
            </a:r>
            <a:r>
              <a:rPr dirty="0" sz="3400" spc="-520" b="0">
                <a:latin typeface="Lato"/>
                <a:cs typeface="Lato"/>
              </a:rPr>
              <a:t> </a:t>
            </a:r>
            <a:r>
              <a:rPr dirty="0" sz="3400" spc="330" b="0">
                <a:latin typeface="Lato"/>
                <a:cs typeface="Lato"/>
              </a:rPr>
              <a:t>cognitivemarketresearch.</a:t>
            </a:r>
            <a:r>
              <a:rPr dirty="0" sz="3400" spc="-509" b="0">
                <a:latin typeface="Lato"/>
                <a:cs typeface="Lato"/>
              </a:rPr>
              <a:t> </a:t>
            </a:r>
            <a:r>
              <a:rPr dirty="0" sz="3400" spc="200" b="0">
                <a:latin typeface="Lato"/>
                <a:cs typeface="Lato"/>
              </a:rPr>
              <a:t>com</a:t>
            </a:r>
            <a:endParaRPr sz="3400"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2405"/>
              </a:spcBef>
              <a:tabLst>
                <a:tab pos="2175510" algn="l"/>
                <a:tab pos="3315970" algn="l"/>
                <a:tab pos="4591685" algn="l"/>
                <a:tab pos="6744334" algn="l"/>
              </a:tabLst>
            </a:pPr>
            <a:r>
              <a:rPr dirty="0" sz="4250" spc="350" b="0">
                <a:latin typeface="Lato"/>
                <a:cs typeface="Lato"/>
              </a:rPr>
              <a:t>Access</a:t>
            </a:r>
            <a:r>
              <a:rPr dirty="0" sz="4250" b="0">
                <a:latin typeface="Lato"/>
                <a:cs typeface="Lato"/>
              </a:rPr>
              <a:t>	</a:t>
            </a:r>
            <a:r>
              <a:rPr dirty="0" sz="4250" spc="254" b="0">
                <a:latin typeface="Lato"/>
                <a:cs typeface="Lato"/>
              </a:rPr>
              <a:t>the</a:t>
            </a:r>
            <a:r>
              <a:rPr dirty="0" sz="4250" b="0">
                <a:latin typeface="Lato"/>
                <a:cs typeface="Lato"/>
              </a:rPr>
              <a:t>	</a:t>
            </a:r>
            <a:r>
              <a:rPr dirty="0" sz="4250" spc="300" b="0">
                <a:latin typeface="Lato"/>
                <a:cs typeface="Lato"/>
              </a:rPr>
              <a:t>Full</a:t>
            </a:r>
            <a:r>
              <a:rPr dirty="0" sz="4250" b="0">
                <a:latin typeface="Lato"/>
                <a:cs typeface="Lato"/>
              </a:rPr>
              <a:t>	</a:t>
            </a:r>
            <a:r>
              <a:rPr dirty="0" sz="4250" spc="345" b="0">
                <a:latin typeface="Lato"/>
                <a:cs typeface="Lato"/>
              </a:rPr>
              <a:t>Report</a:t>
            </a:r>
            <a:r>
              <a:rPr dirty="0" sz="4250" b="0">
                <a:latin typeface="Lato"/>
                <a:cs typeface="Lato"/>
              </a:rPr>
              <a:t>	:</a:t>
            </a:r>
            <a:r>
              <a:rPr dirty="0" sz="4250" spc="-550" b="0">
                <a:latin typeface="Lato"/>
                <a:cs typeface="Lato"/>
              </a:rPr>
              <a:t> </a:t>
            </a:r>
            <a:r>
              <a:rPr dirty="0" u="sng" sz="4250" spc="39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https://tinyurl.com/5fux54pc </a:t>
            </a:r>
            <a:endParaRPr sz="4250">
              <a:latin typeface="Lato"/>
              <a:cs typeface="Lato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520309" y="9372396"/>
            <a:ext cx="8193405" cy="8382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ctr" marL="3810">
              <a:lnSpc>
                <a:spcPts val="3180"/>
              </a:lnSpc>
              <a:spcBef>
                <a:spcPts val="130"/>
              </a:spcBef>
              <a:tabLst>
                <a:tab pos="1359535" algn="l"/>
                <a:tab pos="2306955" algn="l"/>
                <a:tab pos="3076575" algn="l"/>
              </a:tabLst>
            </a:pPr>
            <a:r>
              <a:rPr dirty="0" sz="2800" spc="235">
                <a:latin typeface="Lato"/>
                <a:cs typeface="Lato"/>
              </a:rPr>
              <a:t>Please</a:t>
            </a:r>
            <a:r>
              <a:rPr dirty="0" sz="2800">
                <a:latin typeface="Lato"/>
                <a:cs typeface="Lato"/>
              </a:rPr>
              <a:t>	</a:t>
            </a:r>
            <a:r>
              <a:rPr dirty="0" sz="2800" spc="220">
                <a:latin typeface="Lato"/>
                <a:cs typeface="Lato"/>
              </a:rPr>
              <a:t>visit</a:t>
            </a:r>
            <a:r>
              <a:rPr dirty="0" sz="2800">
                <a:latin typeface="Lato"/>
                <a:cs typeface="Lato"/>
              </a:rPr>
              <a:t>	</a:t>
            </a:r>
            <a:r>
              <a:rPr dirty="0" sz="2800" spc="175">
                <a:latin typeface="Lato"/>
                <a:cs typeface="Lato"/>
              </a:rPr>
              <a:t>our</a:t>
            </a:r>
            <a:r>
              <a:rPr dirty="0" sz="2800">
                <a:latin typeface="Lato"/>
                <a:cs typeface="Lato"/>
              </a:rPr>
              <a:t>	</a:t>
            </a:r>
            <a:r>
              <a:rPr dirty="0" sz="2800" spc="245">
                <a:latin typeface="Lato"/>
                <a:cs typeface="Lato"/>
              </a:rPr>
              <a:t>website:</a:t>
            </a:r>
            <a:endParaRPr sz="2800">
              <a:latin typeface="Lato"/>
              <a:cs typeface="Lato"/>
            </a:endParaRPr>
          </a:p>
          <a:p>
            <a:pPr algn="ctr">
              <a:lnSpc>
                <a:spcPts val="3180"/>
              </a:lnSpc>
            </a:pPr>
            <a:r>
              <a:rPr dirty="0" u="sng" sz="2800" spc="27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28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2024-02-14T11:09:16Z</dcterms:created>
  <dcterms:modified xsi:type="dcterms:W3CDTF">2024-02-14T11:09:16Z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2024-02-14T00:00:00Z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2024-02-14T00:00:00Z</vt:filetime>
  </property>
  <property fmtid="{D5CDD505-2E9C-101B-9397-08002B2CF9AE}" pid="5" name="Producer">
    <vt:lpwstr>3-Heights(TM) PDF Security Shell 4.8.25.2 (http://www.pdf-tools.com)</vt:lpwstr>
  </property>
</Properties>
</file>