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Bold" panose="00000800000000000000" charset="0"/>
      <p:regular r:id="rId21"/>
    </p:embeddedFont>
    <p:embeddedFont>
      <p:font typeface="Montserrat Classic" panose="020B0604020202020204" charset="0"/>
      <p:regular r:id="rId22"/>
    </p:embeddedFont>
    <p:embeddedFont>
      <p:font typeface="Poppins" panose="00000500000000000000" pitchFamily="2" charset="0"/>
      <p:regular r:id="rId23"/>
    </p:embeddedFont>
    <p:embeddedFont>
      <p:font typeface="Poppins Bold" panose="00000800000000000000" charset="0"/>
      <p:regular r:id="rId24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font" Target="fonts/font13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11" Type="http://schemas.openxmlformats.org/officeDocument/2006/relationships/image" Target="../media/image18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hyperlink" Target="https://tinyurl.com/yke9a8v6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269483" y="2525095"/>
            <a:ext cx="15749036" cy="5236810"/>
            <a:chExt cx="5745291" cy="19104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45290" cy="1910403"/>
            </a:xfrm>
            <a:custGeom>
              <a:rect l="l" t="t" r="r" b="b"/>
              <a:pathLst>
                <a:path w="5745290" h="1910403">
                  <a:moveTo>
                    <a:pt x="0" y="0"/>
                  </a:moveTo>
                  <a:lnTo>
                    <a:pt x="5745290" y="0"/>
                  </a:lnTo>
                  <a:lnTo>
                    <a:pt x="5745290" y="1910403"/>
                  </a:lnTo>
                  <a:lnTo>
                    <a:pt x="0" y="1910403"/>
                  </a:lnTo>
                  <a:close/>
                </a:path>
              </a:pathLst>
            </a:custGeom>
            <a:solidFill>
              <a:srgbClr val="191217">
                <a:alpha val="89804"/>
              </a:srgbClr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1470314" y="3250242"/>
            <a:ext cx="15334383" cy="3696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594"/>
              </a:lnSpc>
            </a:pPr>
            <a:r>
              <a:rPr lang="en-US" sz="9499">
                <a:solidFill>
                  <a:srgbClr val="FFFFFF"/>
                </a:solidFill>
                <a:latin typeface="Barlow"/>
              </a:rPr>
              <a:t>GLOBAL </a:t>
            </a:r>
          </a:p>
          <a:p>
            <a:pPr algn="just">
              <a:lnSpc>
                <a:spcPts val="9594"/>
              </a:lnSpc>
            </a:pPr>
            <a:r>
              <a:rPr lang="en-US" sz="9499">
                <a:solidFill>
                  <a:srgbClr val="FFFFFF"/>
                </a:solidFill>
                <a:latin typeface="Barlow"/>
              </a:rPr>
              <a:t>MOBILE PHONE CONNECTOR </a:t>
            </a:r>
          </a:p>
          <a:p>
            <a:pPr algn="just">
              <a:lnSpc>
                <a:spcPts val="9594"/>
              </a:lnSpc>
            </a:pPr>
            <a:r>
              <a:rPr lang="en-US" sz="9499">
                <a:solidFill>
                  <a:srgbClr val="FFFFFF"/>
                </a:solidFill>
                <a:latin typeface="Barlow"/>
              </a:rPr>
              <a:t>MARKET REPORT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5909" y="7072931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548245" y="2353541"/>
            <a:ext cx="15191508" cy="5579918"/>
            <a:chExt cx="4001056" cy="14696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1056" cy="1469608"/>
            </a:xfrm>
            <a:custGeom>
              <a:rect l="l" t="t" r="r" b="b"/>
              <a:pathLst>
                <a:path w="4001056" h="1469608">
                  <a:moveTo>
                    <a:pt x="25991" y="0"/>
                  </a:moveTo>
                  <a:lnTo>
                    <a:pt x="3975065" y="0"/>
                  </a:lnTo>
                  <a:cubicBezTo>
                    <a:pt x="3981958" y="0"/>
                    <a:pt x="3988569" y="2738"/>
                    <a:pt x="3993443" y="7612"/>
                  </a:cubicBezTo>
                  <a:cubicBezTo>
                    <a:pt x="3998318" y="12487"/>
                    <a:pt x="4001056" y="19098"/>
                    <a:pt x="4001056" y="25991"/>
                  </a:cubicBezTo>
                  <a:lnTo>
                    <a:pt x="4001056" y="1443617"/>
                  </a:lnTo>
                  <a:cubicBezTo>
                    <a:pt x="4001056" y="1457972"/>
                    <a:pt x="3989419" y="1469608"/>
                    <a:pt x="3975065" y="1469608"/>
                  </a:cubicBezTo>
                  <a:lnTo>
                    <a:pt x="25991" y="1469608"/>
                  </a:lnTo>
                  <a:cubicBezTo>
                    <a:pt x="11636" y="1469608"/>
                    <a:pt x="0" y="1457972"/>
                    <a:pt x="0" y="1443617"/>
                  </a:cubicBezTo>
                  <a:lnTo>
                    <a:pt x="0" y="25991"/>
                  </a:lnTo>
                  <a:cubicBezTo>
                    <a:pt x="0" y="11636"/>
                    <a:pt x="11636" y="0"/>
                    <a:pt x="25991" y="0"/>
                  </a:cubicBezTo>
                  <a:close/>
                </a:path>
              </a:pathLst>
            </a:custGeom>
            <a:solidFill>
              <a:srgbClr val="221D1B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01056" cy="1507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79206" y="2699647"/>
            <a:ext cx="7929589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08018" y="3823855"/>
            <a:ext cx="14645987" cy="368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Canva Sans"/>
              </a:rPr>
              <a:t>Mobile Phone Connector plays a role in connecting the various components inside the phone. A phone connector, also known as phone jack, audio jack, headphone jack, or jack plug, is a family of electrical connectors typically used for analog audio signals. The standard is that a plug (described as the male connector) will connect with a jack (described as female).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58386" y="6156205"/>
            <a:ext cx="8825985" cy="2672059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7717" y="0"/>
                  </a:moveTo>
                  <a:lnTo>
                    <a:pt x="772690" y="0"/>
                  </a:lnTo>
                  <a:cubicBezTo>
                    <a:pt x="821135" y="0"/>
                    <a:pt x="860407" y="39272"/>
                    <a:pt x="860407" y="87717"/>
                  </a:cubicBezTo>
                  <a:lnTo>
                    <a:pt x="860407" y="172770"/>
                  </a:lnTo>
                  <a:cubicBezTo>
                    <a:pt x="860407" y="221215"/>
                    <a:pt x="821135" y="260488"/>
                    <a:pt x="772690" y="260488"/>
                  </a:cubicBezTo>
                  <a:lnTo>
                    <a:pt x="87717" y="260488"/>
                  </a:lnTo>
                  <a:cubicBezTo>
                    <a:pt x="39272" y="260488"/>
                    <a:pt x="0" y="221215"/>
                    <a:pt x="0" y="172770"/>
                  </a:cubicBezTo>
                  <a:lnTo>
                    <a:pt x="0" y="87717"/>
                  </a:lnTo>
                  <a:cubicBezTo>
                    <a:pt x="0" y="39272"/>
                    <a:pt x="39272" y="0"/>
                    <a:pt x="87717" y="0"/>
                  </a:cubicBezTo>
                  <a:close/>
                </a:path>
              </a:pathLst>
            </a:custGeom>
            <a:solidFill>
              <a:srgbClr val="574839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21713" y="6484513"/>
            <a:ext cx="2155766" cy="2153071"/>
          </a:xfrm>
          <a:custGeom>
            <a:rect l="l" t="t" r="r" b="b"/>
            <a:pathLst>
              <a:path w="2155766" h="2153071">
                <a:moveTo>
                  <a:pt x="0" y="0"/>
                </a:moveTo>
                <a:lnTo>
                  <a:pt x="2155765" y="0"/>
                </a:lnTo>
                <a:lnTo>
                  <a:pt x="2155765" y="2153071"/>
                </a:lnTo>
                <a:lnTo>
                  <a:pt x="0" y="2153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871452" y="6398352"/>
            <a:ext cx="2124017" cy="2124017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58386" y="3075707"/>
            <a:ext cx="8825985" cy="2672059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7717" y="0"/>
                  </a:moveTo>
                  <a:lnTo>
                    <a:pt x="772690" y="0"/>
                  </a:lnTo>
                  <a:cubicBezTo>
                    <a:pt x="821135" y="0"/>
                    <a:pt x="860407" y="39272"/>
                    <a:pt x="860407" y="87717"/>
                  </a:cubicBezTo>
                  <a:lnTo>
                    <a:pt x="860407" y="172770"/>
                  </a:lnTo>
                  <a:cubicBezTo>
                    <a:pt x="860407" y="221215"/>
                    <a:pt x="821135" y="260488"/>
                    <a:pt x="772690" y="260488"/>
                  </a:cubicBezTo>
                  <a:lnTo>
                    <a:pt x="87717" y="260488"/>
                  </a:lnTo>
                  <a:cubicBezTo>
                    <a:pt x="39272" y="260488"/>
                    <a:pt x="0" y="221215"/>
                    <a:pt x="0" y="172770"/>
                  </a:cubicBezTo>
                  <a:lnTo>
                    <a:pt x="0" y="87717"/>
                  </a:lnTo>
                  <a:cubicBezTo>
                    <a:pt x="0" y="39272"/>
                    <a:pt x="39272" y="0"/>
                    <a:pt x="87717" y="0"/>
                  </a:cubicBezTo>
                  <a:close/>
                </a:path>
              </a:pathLst>
            </a:custGeom>
            <a:solidFill>
              <a:srgbClr val="574839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921713" y="3404015"/>
            <a:ext cx="2155766" cy="2153071"/>
          </a:xfrm>
          <a:custGeom>
            <a:rect l="l" t="t" r="r" b="b"/>
            <a:pathLst>
              <a:path w="2155766" h="2153071">
                <a:moveTo>
                  <a:pt x="0" y="0"/>
                </a:moveTo>
                <a:lnTo>
                  <a:pt x="2155765" y="0"/>
                </a:lnTo>
                <a:lnTo>
                  <a:pt x="2155765" y="2153071"/>
                </a:lnTo>
                <a:lnTo>
                  <a:pt x="0" y="2153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871452" y="3317853"/>
            <a:ext cx="2124017" cy="2124017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55493" y="6905305"/>
            <a:ext cx="1555935" cy="1460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5"/>
              </a:lnSpc>
            </a:pPr>
            <a:r>
              <a:rPr lang="en-US" sz="4581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880330" y="6569341"/>
            <a:ext cx="5930119" cy="177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0"/>
              </a:lnSpc>
            </a:pPr>
            <a:r>
              <a:rPr lang="en-US" sz="4950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930"/>
              </a:lnSpc>
              <a:spcBef>
                <a:spcPct val="0"/>
              </a:spcBef>
            </a:pPr>
            <a:r>
              <a:rPr lang="en-US" sz="4950">
                <a:solidFill>
                  <a:srgbClr val="FFFFFF"/>
                </a:solidFill>
                <a:latin typeface="Poppins"/>
              </a:rPr>
              <a:t>6.04%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62248" y="936046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55493" y="4174319"/>
            <a:ext cx="1555935" cy="546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65"/>
              </a:lnSpc>
              <a:spcBef>
                <a:spcPct val="0"/>
              </a:spcBef>
            </a:pPr>
            <a:r>
              <a:rPr lang="en-US" sz="4581" u="none" strike="noStrike">
                <a:solidFill>
                  <a:srgbClr val="1E3048"/>
                </a:solidFill>
                <a:latin typeface="Poppins Bold"/>
              </a:rPr>
              <a:t>2028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95468" y="3516642"/>
            <a:ext cx="6232244" cy="1706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3"/>
              </a:lnSpc>
            </a:pPr>
            <a:r>
              <a:rPr lang="en-US" sz="4802">
                <a:solidFill>
                  <a:srgbClr val="FFFFFF"/>
                </a:solidFill>
                <a:latin typeface="Poppins"/>
              </a:rPr>
              <a:t>MARKET SIZE </a:t>
            </a:r>
          </a:p>
          <a:p>
            <a:pPr algn="ctr">
              <a:lnSpc>
                <a:spcPts val="6723"/>
              </a:lnSpc>
              <a:spcBef>
                <a:spcPct val="0"/>
              </a:spcBef>
            </a:pPr>
            <a:r>
              <a:rPr lang="en-US" sz="4802">
                <a:solidFill>
                  <a:srgbClr val="FFFFFF"/>
                </a:solidFill>
                <a:latin typeface="Poppins"/>
              </a:rPr>
              <a:t>USD 4,570.26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1488" b="-148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541892" y="3112520"/>
            <a:ext cx="8527510" cy="1740621"/>
            <a:chExt cx="9376373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716250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2102496" y="1236353"/>
            <a:ext cx="1287965" cy="5492957"/>
            <a:chExt cx="3130550" cy="133512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541892" y="5153824"/>
            <a:ext cx="8527510" cy="1740621"/>
            <a:chExt cx="9376373" cy="1913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1C1917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2197136" y="3183016"/>
            <a:ext cx="1287965" cy="5682238"/>
            <a:chExt cx="3130550" cy="138113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0550" cy="13811340"/>
            </a:xfrm>
            <a:custGeom>
              <a:rect l="l" t="t" r="r" b="b"/>
              <a:pathLst>
                <a:path w="3130550" h="13811340">
                  <a:moveTo>
                    <a:pt x="0" y="1123950"/>
                  </a:moveTo>
                  <a:lnTo>
                    <a:pt x="0" y="13811340"/>
                  </a:lnTo>
                  <a:lnTo>
                    <a:pt x="3130550" y="1381134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0" y="0"/>
            <a:ext cx="18288000" cy="1407896"/>
            <a:chExt cx="4816593" cy="37080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370804"/>
            </a:xfrm>
            <a:custGeom>
              <a:rect l="l" t="t" r="r" b="b"/>
              <a:pathLst>
                <a:path w="4816592" h="370804">
                  <a:moveTo>
                    <a:pt x="0" y="0"/>
                  </a:moveTo>
                  <a:lnTo>
                    <a:pt x="4816592" y="0"/>
                  </a:lnTo>
                  <a:lnTo>
                    <a:pt x="4816592" y="370804"/>
                  </a:lnTo>
                  <a:lnTo>
                    <a:pt x="0" y="370804"/>
                  </a:lnTo>
                  <a:close/>
                </a:path>
              </a:pathLst>
            </a:custGeom>
            <a:solidFill>
              <a:srgbClr val="000000">
                <a:alpha val="49804"/>
              </a:srgbClr>
            </a:solidFill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816593" cy="408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541892" y="7142148"/>
            <a:ext cx="8527510" cy="1740621"/>
            <a:chExt cx="9376373" cy="19138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716250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2102496" y="5265981"/>
            <a:ext cx="1287965" cy="5492957"/>
            <a:chExt cx="3130550" cy="133512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8" name="TextBox 18"/>
          <p:cNvSpPr txBox="1"/>
          <p:nvPr/>
        </p:nvSpPr>
        <p:spPr>
          <a:xfrm>
            <a:off x="493200" y="146734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5395" y="3750424"/>
            <a:ext cx="4712819" cy="53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Type segment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78993" y="3341220"/>
            <a:ext cx="6590409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FPC Connector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USD </a:t>
            </a:r>
            <a:r>
              <a:rPr lang="en-US" sz="3500">
                <a:solidFill>
                  <a:srgbClr val="FFFFFF"/>
                </a:solidFill>
                <a:latin typeface="Montserrat Bold"/>
              </a:rPr>
              <a:t>500.05</a:t>
            </a:r>
            <a:r>
              <a:rPr lang="en-US" sz="3500">
                <a:solidFill>
                  <a:srgbClr val="FFFFFF"/>
                </a:solidFill>
                <a:latin typeface="Montserrat"/>
              </a:rPr>
              <a:t> Million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-13144" y="5791727"/>
            <a:ext cx="5492137" cy="53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Application segment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682238" y="5292909"/>
            <a:ext cx="6183919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Feature Phone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USD </a:t>
            </a:r>
            <a:r>
              <a:rPr lang="en-US" sz="3500">
                <a:solidFill>
                  <a:srgbClr val="FFFFFF"/>
                </a:solidFill>
                <a:latin typeface="Montserrat Bold"/>
              </a:rPr>
              <a:t>1,430.40</a:t>
            </a:r>
            <a:r>
              <a:rPr lang="en-US" sz="3500">
                <a:solidFill>
                  <a:srgbClr val="FFFFFF"/>
                </a:solidFill>
                <a:latin typeface="Montserrat"/>
              </a:rPr>
              <a:t> Million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45395" y="7562753"/>
            <a:ext cx="4712819" cy="103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Distribution channel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478993" y="7370848"/>
            <a:ext cx="6590409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Online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USD </a:t>
            </a:r>
            <a:r>
              <a:rPr lang="en-US" sz="3500">
                <a:solidFill>
                  <a:srgbClr val="FFFFFF"/>
                </a:solidFill>
                <a:latin typeface="Montserrat Bold"/>
              </a:rPr>
              <a:t>1,322.01</a:t>
            </a:r>
            <a:r>
              <a:rPr lang="en-US" sz="3500">
                <a:solidFill>
                  <a:srgbClr val="FFFFFF"/>
                </a:solidFill>
                <a:latin typeface="Montserrat"/>
              </a:rPr>
              <a:t> Million 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r="-223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144000" y="4303480"/>
            <a:ext cx="8549106" cy="173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7"/>
              </a:lnSpc>
            </a:pPr>
            <a:r>
              <a:rPr lang="en-US" sz="6142">
                <a:solidFill>
                  <a:srgbClr val="000000"/>
                </a:solidFill>
                <a:latin typeface="Canva Sans"/>
              </a:rPr>
              <a:t>Asia Pacific</a:t>
            </a:r>
          </a:p>
          <a:p>
            <a:pPr algn="ctr">
              <a:lnSpc>
                <a:spcPts val="6757"/>
              </a:lnSpc>
            </a:pPr>
            <a:r>
              <a:rPr lang="en-US" sz="6142">
                <a:solidFill>
                  <a:srgbClr val="000000"/>
                </a:solidFill>
                <a:latin typeface="Canva Sans"/>
              </a:rPr>
              <a:t>USD 1,872.44 Million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349249"/>
            <a:ext cx="18016034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000000"/>
                </a:solidFill>
                <a:latin typeface="Canva Sans"/>
              </a:rPr>
              <a:t>Global Mobile Phone Connector Market Revenue share for 2022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6145416" y="1950452"/>
            <a:ext cx="8170709" cy="3011506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383000" y="5291404"/>
            <a:ext cx="8933125" cy="3045144"/>
            <a:chExt cx="7487197" cy="2552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1F314B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383000" y="1950452"/>
            <a:ext cx="8933125" cy="3011506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2B1011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971875" y="2416375"/>
            <a:ext cx="2558571" cy="2079659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1F314B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71875" y="5700524"/>
            <a:ext cx="2558571" cy="2079659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2B1011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409298" y="3155237"/>
            <a:ext cx="695076" cy="601936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F314B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6409298" y="6351002"/>
            <a:ext cx="695076" cy="601936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B1011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4160976" y="3076273"/>
            <a:ext cx="2294892" cy="52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7"/>
              </a:lnSpc>
              <a:spcBef>
                <a:spcPct val="0"/>
              </a:spcBef>
            </a:pPr>
            <a:r>
              <a:rPr lang="en-US" sz="3184" spc="101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71875" y="6365700"/>
            <a:ext cx="2822250" cy="52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7"/>
              </a:lnSpc>
              <a:spcBef>
                <a:spcPct val="0"/>
              </a:spcBef>
            </a:pPr>
            <a:r>
              <a:rPr lang="en-US" sz="3184" spc="101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72450" y="2808505"/>
            <a:ext cx="6783170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Growing adoption of smartphones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172450" y="6166276"/>
            <a:ext cx="6987812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Emergence of wireless technologies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604435" y="1913781"/>
            <a:ext cx="15079129" cy="6485414"/>
            <a:chExt cx="4321383" cy="1858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1384" cy="1858593"/>
            </a:xfrm>
            <a:custGeom>
              <a:rect l="l" t="t" r="r" b="b"/>
              <a:pathLst>
                <a:path w="4321384" h="1858593">
                  <a:moveTo>
                    <a:pt x="26184" y="0"/>
                  </a:moveTo>
                  <a:lnTo>
                    <a:pt x="4295199" y="0"/>
                  </a:lnTo>
                  <a:cubicBezTo>
                    <a:pt x="4302144" y="0"/>
                    <a:pt x="4308804" y="2759"/>
                    <a:pt x="4313714" y="7669"/>
                  </a:cubicBezTo>
                  <a:cubicBezTo>
                    <a:pt x="4318625" y="12580"/>
                    <a:pt x="4321384" y="19240"/>
                    <a:pt x="4321384" y="26184"/>
                  </a:cubicBezTo>
                  <a:lnTo>
                    <a:pt x="4321384" y="1832409"/>
                  </a:lnTo>
                  <a:cubicBezTo>
                    <a:pt x="4321384" y="1846870"/>
                    <a:pt x="4309660" y="1858593"/>
                    <a:pt x="4295199" y="1858593"/>
                  </a:cubicBezTo>
                  <a:lnTo>
                    <a:pt x="26184" y="1858593"/>
                  </a:lnTo>
                  <a:cubicBezTo>
                    <a:pt x="11723" y="1858593"/>
                    <a:pt x="0" y="1846870"/>
                    <a:pt x="0" y="1832409"/>
                  </a:cubicBezTo>
                  <a:lnTo>
                    <a:pt x="0" y="26184"/>
                  </a:lnTo>
                  <a:cubicBezTo>
                    <a:pt x="0" y="11723"/>
                    <a:pt x="11723" y="0"/>
                    <a:pt x="26184" y="0"/>
                  </a:cubicBezTo>
                  <a:close/>
                </a:path>
              </a:pathLst>
            </a:custGeom>
            <a:solidFill>
              <a:srgbClr val="1F1E25">
                <a:alpha val="89804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321383" cy="1896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90069" y="3145836"/>
            <a:ext cx="14507862" cy="4751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396" lvl="1" indent="-291198">
              <a:lnSpc>
                <a:spcPts val="3776"/>
              </a:lnSpc>
              <a:buFont typeface="Arial"/>
              <a:buChar char="•"/>
            </a:pPr>
            <a:r>
              <a:rPr lang="en-US" sz="2697">
                <a:solidFill>
                  <a:srgbClr val="FFFFFF"/>
                </a:solidFill>
                <a:latin typeface="Canva Sans"/>
              </a:rPr>
              <a:t>Global Mobile Phone Connector Market Report 2023 talks about crucial market insights with the help of segments and sub-segments analysis.</a:t>
            </a:r>
          </a:p>
          <a:p>
            <a:pPr marL="582396" lvl="1" indent="-291198">
              <a:lnSpc>
                <a:spcPts val="3776"/>
              </a:lnSpc>
              <a:buFont typeface="Arial"/>
              <a:buChar char="•"/>
            </a:pPr>
            <a:r>
              <a:rPr lang="en-US" sz="2697">
                <a:solidFill>
                  <a:srgbClr val="FFFFFF"/>
                </a:solidFill>
                <a:latin typeface="Canva Sans"/>
              </a:rPr>
              <a:t>FPC Connectors offers multiple configuration options. Flexible printed cables (FPC) are appropriate for applications where bulkier wire-to-board solutions are unfeasible due to tiny centerline spacing.</a:t>
            </a:r>
          </a:p>
          <a:p>
            <a:pPr marL="582396" lvl="1" indent="-291198">
              <a:lnSpc>
                <a:spcPts val="3776"/>
              </a:lnSpc>
              <a:buFont typeface="Arial"/>
              <a:buChar char="•"/>
            </a:pPr>
            <a:r>
              <a:rPr lang="en-US" sz="2697">
                <a:solidFill>
                  <a:srgbClr val="FFFFFF"/>
                </a:solidFill>
                <a:latin typeface="Canva Sans"/>
              </a:rPr>
              <a:t>Feature phones are phones that have more functions than basic phones but are not as sophisticated as smartphones.</a:t>
            </a:r>
          </a:p>
          <a:p>
            <a:pPr marL="582396" lvl="1" indent="-291198">
              <a:lnSpc>
                <a:spcPts val="3776"/>
              </a:lnSpc>
              <a:buFont typeface="Arial"/>
              <a:buChar char="•"/>
            </a:pPr>
            <a:r>
              <a:rPr lang="en-US" sz="2697">
                <a:solidFill>
                  <a:srgbClr val="FFFFFF"/>
                </a:solidFill>
                <a:latin typeface="Canva Sans"/>
              </a:rPr>
              <a:t>Distribution refers to the advertisement, presentation, and/or sale of products in a physical store setting and/or any other setting in which the people participating in the commercial activity contact face to face.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12790" y="2113035"/>
            <a:ext cx="9030353" cy="768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0"/>
              </a:lnSpc>
            </a:pPr>
            <a:r>
              <a:rPr lang="en-US" sz="5514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7474" b="-30303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028700" y="2666143"/>
            <a:ext cx="2806355" cy="1513093"/>
          </a:xfrm>
          <a:custGeom>
            <a:rect l="l" t="t" r="r" b="b"/>
            <a:pathLst>
              <a:path w="2806355" h="1513093">
                <a:moveTo>
                  <a:pt x="0" y="0"/>
                </a:moveTo>
                <a:lnTo>
                  <a:pt x="2806355" y="0"/>
                </a:lnTo>
                <a:lnTo>
                  <a:pt x="2806355" y="1513093"/>
                </a:lnTo>
                <a:lnTo>
                  <a:pt x="0" y="15130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4430525" y="2852196"/>
            <a:ext cx="5905380" cy="1140987"/>
          </a:xfrm>
          <a:custGeom>
            <a:rect l="l" t="t" r="r" b="b"/>
            <a:pathLst>
              <a:path w="5905380" h="1140987">
                <a:moveTo>
                  <a:pt x="0" y="0"/>
                </a:moveTo>
                <a:lnTo>
                  <a:pt x="5905380" y="0"/>
                </a:lnTo>
                <a:lnTo>
                  <a:pt x="5905380" y="1140987"/>
                </a:lnTo>
                <a:lnTo>
                  <a:pt x="0" y="11409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7297" r="-261" b="-94594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1295057" y="1928976"/>
            <a:ext cx="3093052" cy="2327522"/>
          </a:xfrm>
          <a:custGeom>
            <a:rect l="l" t="t" r="r" b="b"/>
            <a:pathLst>
              <a:path w="3093052" h="2327522">
                <a:moveTo>
                  <a:pt x="0" y="0"/>
                </a:moveTo>
                <a:lnTo>
                  <a:pt x="3093052" y="0"/>
                </a:lnTo>
                <a:lnTo>
                  <a:pt x="3093052" y="2327522"/>
                </a:lnTo>
                <a:lnTo>
                  <a:pt x="0" y="23275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4900895" y="5125495"/>
            <a:ext cx="6808330" cy="1076666"/>
          </a:xfrm>
          <a:custGeom>
            <a:rect l="l" t="t" r="r" b="b"/>
            <a:pathLst>
              <a:path w="6808330" h="1076666">
                <a:moveTo>
                  <a:pt x="0" y="0"/>
                </a:moveTo>
                <a:lnTo>
                  <a:pt x="6808330" y="0"/>
                </a:lnTo>
                <a:lnTo>
                  <a:pt x="6808330" y="1076666"/>
                </a:lnTo>
                <a:lnTo>
                  <a:pt x="0" y="10766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1937866" y="4628137"/>
            <a:ext cx="5612457" cy="1660106"/>
          </a:xfrm>
          <a:custGeom>
            <a:rect l="l" t="t" r="r" b="b"/>
            <a:pathLst>
              <a:path w="5612457" h="1660105">
                <a:moveTo>
                  <a:pt x="0" y="0"/>
                </a:moveTo>
                <a:lnTo>
                  <a:pt x="5612457" y="0"/>
                </a:lnTo>
                <a:lnTo>
                  <a:pt x="5612457" y="1660106"/>
                </a:lnTo>
                <a:lnTo>
                  <a:pt x="0" y="16601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783129" y="6677386"/>
            <a:ext cx="5202607" cy="1320161"/>
          </a:xfrm>
          <a:custGeom>
            <a:rect l="l" t="t" r="r" b="b"/>
            <a:pathLst>
              <a:path w="5202607" h="1320161">
                <a:moveTo>
                  <a:pt x="0" y="0"/>
                </a:moveTo>
                <a:lnTo>
                  <a:pt x="5202607" y="0"/>
                </a:lnTo>
                <a:lnTo>
                  <a:pt x="5202607" y="1320161"/>
                </a:lnTo>
                <a:lnTo>
                  <a:pt x="0" y="13201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6478292" y="6491596"/>
            <a:ext cx="4455090" cy="1744385"/>
          </a:xfrm>
          <a:custGeom>
            <a:rect l="l" t="t" r="r" b="b"/>
            <a:pathLst>
              <a:path w="4455090" h="1744385">
                <a:moveTo>
                  <a:pt x="0" y="0"/>
                </a:moveTo>
                <a:lnTo>
                  <a:pt x="4455090" y="0"/>
                </a:lnTo>
                <a:lnTo>
                  <a:pt x="4455090" y="1744385"/>
                </a:lnTo>
                <a:lnTo>
                  <a:pt x="0" y="17443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69126" b="-86269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1709225" y="6736590"/>
            <a:ext cx="6201182" cy="1339222"/>
          </a:xfrm>
          <a:custGeom>
            <a:rect l="l" t="t" r="r" b="b"/>
            <a:pathLst>
              <a:path w="6201182" h="1339222">
                <a:moveTo>
                  <a:pt x="0" y="0"/>
                </a:moveTo>
                <a:lnTo>
                  <a:pt x="6201182" y="0"/>
                </a:lnTo>
                <a:lnTo>
                  <a:pt x="6201182" y="1339222"/>
                </a:lnTo>
                <a:lnTo>
                  <a:pt x="0" y="13392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04" t="-11956" r="-469" b="-15217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4292885" y="8643974"/>
            <a:ext cx="5375382" cy="1428956"/>
          </a:xfrm>
          <a:custGeom>
            <a:rect l="l" t="t" r="r" b="b"/>
            <a:pathLst>
              <a:path w="5375382" h="1428956">
                <a:moveTo>
                  <a:pt x="0" y="0"/>
                </a:moveTo>
                <a:lnTo>
                  <a:pt x="5375382" y="0"/>
                </a:lnTo>
                <a:lnTo>
                  <a:pt x="5375382" y="1428956"/>
                </a:lnTo>
                <a:lnTo>
                  <a:pt x="0" y="142895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5238599" y="700088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4587" y="7948191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yke9a8v6"/>
              </a:rPr>
              <a:t>https://tinyurl.com/yke9a8v6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45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Mobile Phone Connector Market Report 2023</dc:title>
  <cp:lastModifiedBy>decipher market</cp:lastModifiedBy>
  <cp:revision>2</cp:revision>
  <dcterms:created xsi:type="dcterms:W3CDTF">2006-08-16T00:00:00Z</dcterms:created>
  <dcterms:modified xsi:type="dcterms:W3CDTF">2024-02-20T10:29:21Z</dcterms:modified>
</cp:coreProperties>
</file>