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1"/>
    </p:embeddedFont>
    <p:embeddedFont>
      <p:font typeface="Canva Sans" panose="020B0604020202020204" charset="0"/>
      <p:regular r:id="rId12"/>
    </p:embeddedFont>
    <p:embeddedFont>
      <p:font typeface="Canva Sans Bold" panose="020B0604020202020204" charset="0"/>
      <p:regular r:id="rId13"/>
    </p:embeddedFont>
    <p:embeddedFont>
      <p:font typeface="Garet Bold" panose="020B0604020202020204" charset="0"/>
      <p:regular r:id="rId14"/>
    </p:embeddedFont>
    <p:embeddedFont>
      <p:font typeface="Georgia Pro Bold" panose="020B0604020202020204" charset="0"/>
      <p:regular r:id="rId15"/>
    </p:embeddedFont>
    <p:embeddedFont>
      <p:font typeface="Lato" panose="020F0502020204030203" pitchFamily="34" charset="0"/>
      <p:regular r:id="rId16"/>
    </p:embeddedFont>
    <p:embeddedFont>
      <p:font typeface="Lato Bold" panose="020F0502020204030203" charset="0"/>
      <p:regular r:id="rId17"/>
    </p:embeddedFont>
    <p:embeddedFont>
      <p:font typeface="Poppins" panose="00000500000000000000" pitchFamily="2"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hyperlink" Target="https://www.cognitivemarketresearch.com" TargetMode="External"/><Relationship Id="rId4" Type="http://schemas.openxmlformats.org/officeDocument/2006/relationships/hyperlink" Target="https://tinyurl.com/476mfaf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grpSp>
        <p:nvGrpSpPr>
          <p:cNvPr id="3" name="Group 3"/>
          <p:cNvGrpSpPr/>
          <p:nvPr/>
        </p:nvGrpSpPr>
        <p:grpSpPr>
          <a:xfrm>
            <a:off x="7079965" y="0"/>
            <a:ext cx="11440391" cy="10287000"/>
            <a:chOff x="0" y="0"/>
            <a:chExt cx="3013107" cy="2709333"/>
          </a:xfrm>
        </p:grpSpPr>
        <p:sp>
          <p:nvSpPr>
            <p:cNvPr id="4" name="Freeform 4"/>
            <p:cNvSpPr/>
            <p:nvPr/>
          </p:nvSpPr>
          <p:spPr>
            <a:xfrm>
              <a:off x="0" y="0"/>
              <a:ext cx="3013107" cy="2709333"/>
            </a:xfrm>
            <a:custGeom>
              <a:avLst/>
              <a:gdLst/>
              <a:ahLst/>
              <a:cxnLst/>
              <a:rect l="l" t="t" r="r" b="b"/>
              <a:pathLst>
                <a:path w="3013107" h="2709333">
                  <a:moveTo>
                    <a:pt x="34513" y="0"/>
                  </a:moveTo>
                  <a:lnTo>
                    <a:pt x="2978595" y="0"/>
                  </a:lnTo>
                  <a:cubicBezTo>
                    <a:pt x="2997655" y="0"/>
                    <a:pt x="3013107" y="15452"/>
                    <a:pt x="3013107" y="34513"/>
                  </a:cubicBezTo>
                  <a:lnTo>
                    <a:pt x="3013107" y="2674821"/>
                  </a:lnTo>
                  <a:cubicBezTo>
                    <a:pt x="3013107" y="2683974"/>
                    <a:pt x="3009471" y="2692752"/>
                    <a:pt x="3002999" y="2699225"/>
                  </a:cubicBezTo>
                  <a:cubicBezTo>
                    <a:pt x="2996526" y="2705697"/>
                    <a:pt x="2987748" y="2709333"/>
                    <a:pt x="2978595" y="2709333"/>
                  </a:cubicBezTo>
                  <a:lnTo>
                    <a:pt x="34513" y="2709333"/>
                  </a:lnTo>
                  <a:cubicBezTo>
                    <a:pt x="15452" y="2709333"/>
                    <a:pt x="0" y="2693881"/>
                    <a:pt x="0" y="2674821"/>
                  </a:cubicBezTo>
                  <a:lnTo>
                    <a:pt x="0" y="34513"/>
                  </a:lnTo>
                  <a:cubicBezTo>
                    <a:pt x="0" y="15452"/>
                    <a:pt x="15452" y="0"/>
                    <a:pt x="34513" y="0"/>
                  </a:cubicBezTo>
                  <a:close/>
                </a:path>
              </a:pathLst>
            </a:custGeom>
            <a:solidFill>
              <a:srgbClr val="FFFFFF">
                <a:alpha val="84706"/>
              </a:srgbClr>
            </a:solidFill>
          </p:spPr>
        </p:sp>
        <p:sp>
          <p:nvSpPr>
            <p:cNvPr id="5" name="TextBox 5"/>
            <p:cNvSpPr txBox="1"/>
            <p:nvPr/>
          </p:nvSpPr>
          <p:spPr>
            <a:xfrm>
              <a:off x="0" y="-38100"/>
              <a:ext cx="3013107" cy="2747433"/>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7923506" y="937780"/>
            <a:ext cx="9985664" cy="7242926"/>
          </a:xfrm>
          <a:prstGeom prst="rect">
            <a:avLst/>
          </a:prstGeom>
        </p:spPr>
        <p:txBody>
          <a:bodyPr lIns="0" tIns="0" rIns="0" bIns="0" rtlCol="0" anchor="t">
            <a:spAutoFit/>
          </a:bodyPr>
          <a:lstStyle/>
          <a:p>
            <a:pPr>
              <a:lnSpc>
                <a:spcPts val="9463"/>
              </a:lnSpc>
            </a:pPr>
            <a:r>
              <a:rPr lang="en-US" sz="9099" dirty="0">
                <a:solidFill>
                  <a:srgbClr val="000000"/>
                </a:solidFill>
                <a:latin typeface="Canva Sans"/>
              </a:rPr>
              <a:t>GLOBAL MEETING MANAGEMENT SOFTWARE </a:t>
            </a:r>
          </a:p>
          <a:p>
            <a:pPr>
              <a:lnSpc>
                <a:spcPts val="9463"/>
              </a:lnSpc>
            </a:pPr>
            <a:r>
              <a:rPr lang="en-US" sz="9099">
                <a:solidFill>
                  <a:srgbClr val="000000"/>
                </a:solidFill>
                <a:latin typeface="Canva Sans"/>
              </a:rPr>
              <a:t>MARKET REPORT 2024</a:t>
            </a:r>
          </a:p>
        </p:txBody>
      </p:sp>
      <p:sp>
        <p:nvSpPr>
          <p:cNvPr id="7" name="TextBox 7"/>
          <p:cNvSpPr txBox="1"/>
          <p:nvPr/>
        </p:nvSpPr>
        <p:spPr>
          <a:xfrm>
            <a:off x="7312321" y="9348152"/>
            <a:ext cx="11208035" cy="771525"/>
          </a:xfrm>
          <a:prstGeom prst="rect">
            <a:avLst/>
          </a:prstGeom>
        </p:spPr>
        <p:txBody>
          <a:bodyPr lIns="0" tIns="0" rIns="0" bIns="0" rtlCol="0" anchor="t">
            <a:spAutoFit/>
          </a:bodyPr>
          <a:lstStyle/>
          <a:p>
            <a:pPr algn="ctr">
              <a:lnSpc>
                <a:spcPts val="6300"/>
              </a:lnSpc>
            </a:pPr>
            <a:r>
              <a:rPr lang="en-US" sz="4500">
                <a:solidFill>
                  <a:srgbClr val="000000"/>
                </a:solidFill>
                <a:latin typeface="Canva Sans"/>
              </a:rPr>
              <a:t>Global,Regional,CountryAnalysis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grpSp>
        <p:nvGrpSpPr>
          <p:cNvPr id="3" name="Group 3"/>
          <p:cNvGrpSpPr/>
          <p:nvPr/>
        </p:nvGrpSpPr>
        <p:grpSpPr>
          <a:xfrm>
            <a:off x="2989984" y="2392507"/>
            <a:ext cx="12308032" cy="5501986"/>
            <a:chOff x="0" y="0"/>
            <a:chExt cx="3241622" cy="1449083"/>
          </a:xfrm>
        </p:grpSpPr>
        <p:sp>
          <p:nvSpPr>
            <p:cNvPr id="4" name="Freeform 4"/>
            <p:cNvSpPr/>
            <p:nvPr/>
          </p:nvSpPr>
          <p:spPr>
            <a:xfrm>
              <a:off x="0" y="0"/>
              <a:ext cx="3241622" cy="1449083"/>
            </a:xfrm>
            <a:custGeom>
              <a:avLst/>
              <a:gdLst/>
              <a:ahLst/>
              <a:cxnLst/>
              <a:rect l="l" t="t" r="r" b="b"/>
              <a:pathLst>
                <a:path w="3241622" h="1449083">
                  <a:moveTo>
                    <a:pt x="0" y="0"/>
                  </a:moveTo>
                  <a:lnTo>
                    <a:pt x="3241622" y="0"/>
                  </a:lnTo>
                  <a:lnTo>
                    <a:pt x="3241622" y="1449083"/>
                  </a:lnTo>
                  <a:lnTo>
                    <a:pt x="0" y="1449083"/>
                  </a:lnTo>
                  <a:close/>
                </a:path>
              </a:pathLst>
            </a:custGeom>
            <a:solidFill>
              <a:srgbClr val="000000">
                <a:alpha val="69804"/>
              </a:srgbClr>
            </a:solidFill>
          </p:spPr>
        </p:sp>
        <p:sp>
          <p:nvSpPr>
            <p:cNvPr id="5" name="TextBox 5"/>
            <p:cNvSpPr txBox="1"/>
            <p:nvPr/>
          </p:nvSpPr>
          <p:spPr>
            <a:xfrm>
              <a:off x="0" y="-38100"/>
              <a:ext cx="3241622" cy="148718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87264" y="2712027"/>
            <a:ext cx="8801745"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3247159" y="3872345"/>
            <a:ext cx="12050857" cy="3830827"/>
          </a:xfrm>
          <a:prstGeom prst="rect">
            <a:avLst/>
          </a:prstGeom>
        </p:spPr>
        <p:txBody>
          <a:bodyPr lIns="0" tIns="0" rIns="0" bIns="0" rtlCol="0" anchor="t">
            <a:spAutoFit/>
          </a:bodyPr>
          <a:lstStyle/>
          <a:p>
            <a:pPr>
              <a:lnSpc>
                <a:spcPts val="3015"/>
              </a:lnSpc>
              <a:spcBef>
                <a:spcPct val="0"/>
              </a:spcBef>
            </a:pPr>
            <a:r>
              <a:rPr lang="en-US" sz="2899">
                <a:solidFill>
                  <a:srgbClr val="FFFFFF"/>
                </a:solidFill>
                <a:latin typeface="Canva Sans"/>
              </a:rPr>
              <a:t>Meeting management software helps individuals or groups arrange, organize and conduct meetings, and save recordings for future reference. It increases productivity by offering features like quick action items, scheduling, reminders, and document presenter. The right software can help manage minutes and keep everyone up-to-date. Meeting management software is essential in today's virtual world. The global market is segmented by deployment, enterprise type, and application, serving industries like corporate, government, and education. The market is driven by increasing internet services, smart gadgets, and digitalization.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 r="-20"/>
            </a:stretch>
          </a:blipFill>
        </p:spPr>
      </p:sp>
      <p:sp>
        <p:nvSpPr>
          <p:cNvPr id="3" name="TextBox 3"/>
          <p:cNvSpPr txBox="1"/>
          <p:nvPr/>
        </p:nvSpPr>
        <p:spPr>
          <a:xfrm>
            <a:off x="5162248" y="642938"/>
            <a:ext cx="7963503" cy="914399"/>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grpSp>
        <p:nvGrpSpPr>
          <p:cNvPr id="4" name="Group 4"/>
          <p:cNvGrpSpPr/>
          <p:nvPr/>
        </p:nvGrpSpPr>
        <p:grpSpPr>
          <a:xfrm>
            <a:off x="5006385" y="6827302"/>
            <a:ext cx="8275231" cy="1646366"/>
            <a:chOff x="0" y="0"/>
            <a:chExt cx="2156186" cy="428975"/>
          </a:xfrm>
        </p:grpSpPr>
        <p:sp>
          <p:nvSpPr>
            <p:cNvPr id="5" name="Freeform 5"/>
            <p:cNvSpPr/>
            <p:nvPr/>
          </p:nvSpPr>
          <p:spPr>
            <a:xfrm>
              <a:off x="0" y="0"/>
              <a:ext cx="2156186" cy="428975"/>
            </a:xfrm>
            <a:custGeom>
              <a:avLst/>
              <a:gdLst/>
              <a:ahLst/>
              <a:cxnLst/>
              <a:rect l="l" t="t" r="r" b="b"/>
              <a:pathLst>
                <a:path w="2156186" h="428975">
                  <a:moveTo>
                    <a:pt x="28067" y="0"/>
                  </a:moveTo>
                  <a:lnTo>
                    <a:pt x="2128120" y="0"/>
                  </a:lnTo>
                  <a:cubicBezTo>
                    <a:pt x="2143620" y="0"/>
                    <a:pt x="2156186" y="12566"/>
                    <a:pt x="2156186" y="28067"/>
                  </a:cubicBezTo>
                  <a:lnTo>
                    <a:pt x="2156186" y="400909"/>
                  </a:lnTo>
                  <a:cubicBezTo>
                    <a:pt x="2156186" y="408353"/>
                    <a:pt x="2153229" y="415491"/>
                    <a:pt x="2147966" y="420755"/>
                  </a:cubicBezTo>
                  <a:cubicBezTo>
                    <a:pt x="2142702" y="426018"/>
                    <a:pt x="2135563" y="428975"/>
                    <a:pt x="2128120" y="428975"/>
                  </a:cubicBezTo>
                  <a:lnTo>
                    <a:pt x="28067" y="428975"/>
                  </a:lnTo>
                  <a:cubicBezTo>
                    <a:pt x="20623" y="428975"/>
                    <a:pt x="13484" y="426018"/>
                    <a:pt x="8221" y="420755"/>
                  </a:cubicBezTo>
                  <a:cubicBezTo>
                    <a:pt x="2957" y="415491"/>
                    <a:pt x="0" y="408353"/>
                    <a:pt x="0" y="400909"/>
                  </a:cubicBezTo>
                  <a:lnTo>
                    <a:pt x="0" y="28067"/>
                  </a:lnTo>
                  <a:cubicBezTo>
                    <a:pt x="0" y="20623"/>
                    <a:pt x="2957" y="13484"/>
                    <a:pt x="8221" y="8221"/>
                  </a:cubicBezTo>
                  <a:cubicBezTo>
                    <a:pt x="13484" y="2957"/>
                    <a:pt x="20623" y="0"/>
                    <a:pt x="28067" y="0"/>
                  </a:cubicBezTo>
                  <a:close/>
                </a:path>
              </a:pathLst>
            </a:custGeom>
            <a:solidFill>
              <a:srgbClr val="445976"/>
            </a:solidFill>
          </p:spPr>
        </p:sp>
        <p:sp>
          <p:nvSpPr>
            <p:cNvPr id="6" name="TextBox 6"/>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7" name="Freeform 7"/>
          <p:cNvSpPr/>
          <p:nvPr/>
        </p:nvSpPr>
        <p:spPr>
          <a:xfrm>
            <a:off x="5243614" y="4980960"/>
            <a:ext cx="7800773" cy="2420759"/>
          </a:xfrm>
          <a:custGeom>
            <a:avLst/>
            <a:gdLst/>
            <a:ahLst/>
            <a:cxnLst/>
            <a:rect l="l" t="t" r="r" b="b"/>
            <a:pathLst>
              <a:path w="7800773" h="2420759">
                <a:moveTo>
                  <a:pt x="0" y="0"/>
                </a:moveTo>
                <a:lnTo>
                  <a:pt x="7800772" y="0"/>
                </a:lnTo>
                <a:lnTo>
                  <a:pt x="7800772" y="2420759"/>
                </a:lnTo>
                <a:lnTo>
                  <a:pt x="0" y="2420759"/>
                </a:lnTo>
                <a:lnTo>
                  <a:pt x="0" y="0"/>
                </a:lnTo>
                <a:close/>
              </a:path>
            </a:pathLst>
          </a:custGeom>
          <a:blipFill>
            <a:blip r:embed="rId3">
              <a:extLst>
                <a:ext uri="{96DAC541-7B7A-43D3-8B79-37D633B846F1}">
                  <asvg:svgBlip xmlns:asvg="http://schemas.microsoft.com/office/drawing/2016/SVG/main" r:embed="rId4"/>
                </a:ext>
              </a:extLst>
            </a:blip>
            <a:stretch>
              <a:fillRect t="-154842"/>
            </a:stretch>
          </a:blipFill>
        </p:spPr>
      </p:sp>
      <p:grpSp>
        <p:nvGrpSpPr>
          <p:cNvPr id="8" name="Group 8"/>
          <p:cNvGrpSpPr/>
          <p:nvPr/>
        </p:nvGrpSpPr>
        <p:grpSpPr>
          <a:xfrm>
            <a:off x="5006385" y="4731625"/>
            <a:ext cx="8275231" cy="1646366"/>
            <a:chOff x="0" y="0"/>
            <a:chExt cx="2156186" cy="428975"/>
          </a:xfrm>
        </p:grpSpPr>
        <p:sp>
          <p:nvSpPr>
            <p:cNvPr id="9" name="Freeform 9"/>
            <p:cNvSpPr/>
            <p:nvPr/>
          </p:nvSpPr>
          <p:spPr>
            <a:xfrm>
              <a:off x="0" y="0"/>
              <a:ext cx="2156186" cy="428975"/>
            </a:xfrm>
            <a:custGeom>
              <a:avLst/>
              <a:gdLst/>
              <a:ahLst/>
              <a:cxnLst/>
              <a:rect l="l" t="t" r="r" b="b"/>
              <a:pathLst>
                <a:path w="2156186" h="428975">
                  <a:moveTo>
                    <a:pt x="28067" y="0"/>
                  </a:moveTo>
                  <a:lnTo>
                    <a:pt x="2128120" y="0"/>
                  </a:lnTo>
                  <a:cubicBezTo>
                    <a:pt x="2143620" y="0"/>
                    <a:pt x="2156186" y="12566"/>
                    <a:pt x="2156186" y="28067"/>
                  </a:cubicBezTo>
                  <a:lnTo>
                    <a:pt x="2156186" y="400909"/>
                  </a:lnTo>
                  <a:cubicBezTo>
                    <a:pt x="2156186" y="408353"/>
                    <a:pt x="2153229" y="415491"/>
                    <a:pt x="2147966" y="420755"/>
                  </a:cubicBezTo>
                  <a:cubicBezTo>
                    <a:pt x="2142702" y="426018"/>
                    <a:pt x="2135563" y="428975"/>
                    <a:pt x="2128120" y="428975"/>
                  </a:cubicBezTo>
                  <a:lnTo>
                    <a:pt x="28067" y="428975"/>
                  </a:lnTo>
                  <a:cubicBezTo>
                    <a:pt x="20623" y="428975"/>
                    <a:pt x="13484" y="426018"/>
                    <a:pt x="8221" y="420755"/>
                  </a:cubicBezTo>
                  <a:cubicBezTo>
                    <a:pt x="2957" y="415491"/>
                    <a:pt x="0" y="408353"/>
                    <a:pt x="0" y="400909"/>
                  </a:cubicBezTo>
                  <a:lnTo>
                    <a:pt x="0" y="28067"/>
                  </a:lnTo>
                  <a:cubicBezTo>
                    <a:pt x="0" y="20623"/>
                    <a:pt x="2957" y="13484"/>
                    <a:pt x="8221" y="8221"/>
                  </a:cubicBezTo>
                  <a:cubicBezTo>
                    <a:pt x="13484" y="2957"/>
                    <a:pt x="20623" y="0"/>
                    <a:pt x="28067" y="0"/>
                  </a:cubicBezTo>
                  <a:close/>
                </a:path>
              </a:pathLst>
            </a:custGeom>
            <a:solidFill>
              <a:srgbClr val="445976"/>
            </a:solidFill>
          </p:spPr>
        </p:sp>
        <p:sp>
          <p:nvSpPr>
            <p:cNvPr id="10" name="TextBox 10"/>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1" name="Freeform 11"/>
          <p:cNvSpPr/>
          <p:nvPr/>
        </p:nvSpPr>
        <p:spPr>
          <a:xfrm>
            <a:off x="5243614" y="2886077"/>
            <a:ext cx="7800773" cy="2420759"/>
          </a:xfrm>
          <a:custGeom>
            <a:avLst/>
            <a:gdLst/>
            <a:ahLst/>
            <a:cxnLst/>
            <a:rect l="l" t="t" r="r" b="b"/>
            <a:pathLst>
              <a:path w="7800773" h="2420759">
                <a:moveTo>
                  <a:pt x="0" y="0"/>
                </a:moveTo>
                <a:lnTo>
                  <a:pt x="7800772" y="0"/>
                </a:lnTo>
                <a:lnTo>
                  <a:pt x="7800772" y="2420759"/>
                </a:lnTo>
                <a:lnTo>
                  <a:pt x="0" y="2420759"/>
                </a:lnTo>
                <a:lnTo>
                  <a:pt x="0" y="0"/>
                </a:lnTo>
                <a:close/>
              </a:path>
            </a:pathLst>
          </a:custGeom>
          <a:blipFill>
            <a:blip r:embed="rId3">
              <a:extLst>
                <a:ext uri="{96DAC541-7B7A-43D3-8B79-37D633B846F1}">
                  <asvg:svgBlip xmlns:asvg="http://schemas.microsoft.com/office/drawing/2016/SVG/main" r:embed="rId4"/>
                </a:ext>
              </a:extLst>
            </a:blip>
            <a:stretch>
              <a:fillRect t="-154842"/>
            </a:stretch>
          </a:blipFill>
        </p:spPr>
      </p:sp>
      <p:grpSp>
        <p:nvGrpSpPr>
          <p:cNvPr id="12" name="Group 12"/>
          <p:cNvGrpSpPr/>
          <p:nvPr/>
        </p:nvGrpSpPr>
        <p:grpSpPr>
          <a:xfrm>
            <a:off x="5006385" y="2635949"/>
            <a:ext cx="8275231" cy="1646366"/>
            <a:chOff x="0" y="0"/>
            <a:chExt cx="2156186" cy="428975"/>
          </a:xfrm>
        </p:grpSpPr>
        <p:sp>
          <p:nvSpPr>
            <p:cNvPr id="13" name="Freeform 13"/>
            <p:cNvSpPr/>
            <p:nvPr/>
          </p:nvSpPr>
          <p:spPr>
            <a:xfrm>
              <a:off x="0" y="0"/>
              <a:ext cx="2156186" cy="428975"/>
            </a:xfrm>
            <a:custGeom>
              <a:avLst/>
              <a:gdLst/>
              <a:ahLst/>
              <a:cxnLst/>
              <a:rect l="l" t="t" r="r" b="b"/>
              <a:pathLst>
                <a:path w="2156186" h="428975">
                  <a:moveTo>
                    <a:pt x="28067" y="0"/>
                  </a:moveTo>
                  <a:lnTo>
                    <a:pt x="2128120" y="0"/>
                  </a:lnTo>
                  <a:cubicBezTo>
                    <a:pt x="2143620" y="0"/>
                    <a:pt x="2156186" y="12566"/>
                    <a:pt x="2156186" y="28067"/>
                  </a:cubicBezTo>
                  <a:lnTo>
                    <a:pt x="2156186" y="400909"/>
                  </a:lnTo>
                  <a:cubicBezTo>
                    <a:pt x="2156186" y="408353"/>
                    <a:pt x="2153229" y="415491"/>
                    <a:pt x="2147966" y="420755"/>
                  </a:cubicBezTo>
                  <a:cubicBezTo>
                    <a:pt x="2142702" y="426018"/>
                    <a:pt x="2135563" y="428975"/>
                    <a:pt x="2128120" y="428975"/>
                  </a:cubicBezTo>
                  <a:lnTo>
                    <a:pt x="28067" y="428975"/>
                  </a:lnTo>
                  <a:cubicBezTo>
                    <a:pt x="20623" y="428975"/>
                    <a:pt x="13484" y="426018"/>
                    <a:pt x="8221" y="420755"/>
                  </a:cubicBezTo>
                  <a:cubicBezTo>
                    <a:pt x="2957" y="415491"/>
                    <a:pt x="0" y="408353"/>
                    <a:pt x="0" y="400909"/>
                  </a:cubicBezTo>
                  <a:lnTo>
                    <a:pt x="0" y="28067"/>
                  </a:lnTo>
                  <a:cubicBezTo>
                    <a:pt x="0" y="20623"/>
                    <a:pt x="2957" y="13484"/>
                    <a:pt x="8221" y="8221"/>
                  </a:cubicBezTo>
                  <a:cubicBezTo>
                    <a:pt x="13484" y="2957"/>
                    <a:pt x="20623" y="0"/>
                    <a:pt x="28067" y="0"/>
                  </a:cubicBezTo>
                  <a:close/>
                </a:path>
              </a:pathLst>
            </a:custGeom>
            <a:solidFill>
              <a:srgbClr val="445976"/>
            </a:solidFill>
          </p:spPr>
        </p:sp>
        <p:sp>
          <p:nvSpPr>
            <p:cNvPr id="14" name="TextBox 14"/>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5" name="AutoShape 15"/>
          <p:cNvSpPr/>
          <p:nvPr/>
        </p:nvSpPr>
        <p:spPr>
          <a:xfrm flipV="1">
            <a:off x="6722619" y="3026479"/>
            <a:ext cx="0" cy="865305"/>
          </a:xfrm>
          <a:prstGeom prst="line">
            <a:avLst/>
          </a:prstGeom>
          <a:ln w="28575" cap="flat">
            <a:solidFill>
              <a:srgbClr val="FFFFFF"/>
            </a:solidFill>
            <a:prstDash val="solid"/>
            <a:headEnd type="none" w="sm" len="sm"/>
            <a:tailEnd type="none" w="sm" len="sm"/>
          </a:ln>
        </p:spPr>
      </p:sp>
      <p:sp>
        <p:nvSpPr>
          <p:cNvPr id="16" name="AutoShape 16"/>
          <p:cNvSpPr/>
          <p:nvPr/>
        </p:nvSpPr>
        <p:spPr>
          <a:xfrm flipV="1">
            <a:off x="6722619" y="5122156"/>
            <a:ext cx="0" cy="865305"/>
          </a:xfrm>
          <a:prstGeom prst="line">
            <a:avLst/>
          </a:prstGeom>
          <a:ln w="28575" cap="flat">
            <a:solidFill>
              <a:srgbClr val="FFFFFF"/>
            </a:solidFill>
            <a:prstDash val="solid"/>
            <a:headEnd type="none" w="sm" len="sm"/>
            <a:tailEnd type="none" w="sm" len="sm"/>
          </a:ln>
        </p:spPr>
      </p:sp>
      <p:sp>
        <p:nvSpPr>
          <p:cNvPr id="17" name="AutoShape 17"/>
          <p:cNvSpPr/>
          <p:nvPr/>
        </p:nvSpPr>
        <p:spPr>
          <a:xfrm flipV="1">
            <a:off x="6722619" y="7217832"/>
            <a:ext cx="0" cy="865305"/>
          </a:xfrm>
          <a:prstGeom prst="line">
            <a:avLst/>
          </a:prstGeom>
          <a:ln w="28575" cap="flat">
            <a:solidFill>
              <a:srgbClr val="FFFFFF"/>
            </a:solidFill>
            <a:prstDash val="solid"/>
            <a:headEnd type="none" w="sm" len="sm"/>
            <a:tailEnd type="none" w="sm" len="sm"/>
          </a:ln>
        </p:spPr>
      </p:sp>
      <p:sp>
        <p:nvSpPr>
          <p:cNvPr id="18" name="TextBox 18"/>
          <p:cNvSpPr txBox="1"/>
          <p:nvPr/>
        </p:nvSpPr>
        <p:spPr>
          <a:xfrm>
            <a:off x="6890838" y="2784691"/>
            <a:ext cx="6022116" cy="1243713"/>
          </a:xfrm>
          <a:prstGeom prst="rect">
            <a:avLst/>
          </a:prstGeom>
        </p:spPr>
        <p:txBody>
          <a:bodyPr lIns="0" tIns="0" rIns="0" bIns="0" rtlCol="0" anchor="t">
            <a:spAutoFit/>
          </a:bodyPr>
          <a:lstStyle/>
          <a:p>
            <a:pPr algn="ctr">
              <a:lnSpc>
                <a:spcPts val="4990"/>
              </a:lnSpc>
            </a:pPr>
            <a:r>
              <a:rPr lang="en-US" sz="3564" spc="114">
                <a:solidFill>
                  <a:srgbClr val="FFFFFF"/>
                </a:solidFill>
                <a:latin typeface="Barlow Semi-Bold"/>
              </a:rPr>
              <a:t>MARKET SIZE</a:t>
            </a:r>
          </a:p>
          <a:p>
            <a:pPr algn="ctr">
              <a:lnSpc>
                <a:spcPts val="4990"/>
              </a:lnSpc>
              <a:spcBef>
                <a:spcPct val="0"/>
              </a:spcBef>
            </a:pPr>
            <a:r>
              <a:rPr lang="en-US" sz="3564" spc="114">
                <a:solidFill>
                  <a:srgbClr val="FFFFFF"/>
                </a:solidFill>
                <a:latin typeface="Barlow Semi-Bold"/>
              </a:rPr>
              <a:t>$17.98 Billion</a:t>
            </a:r>
          </a:p>
        </p:txBody>
      </p:sp>
      <p:sp>
        <p:nvSpPr>
          <p:cNvPr id="19" name="TextBox 19"/>
          <p:cNvSpPr txBox="1"/>
          <p:nvPr/>
        </p:nvSpPr>
        <p:spPr>
          <a:xfrm>
            <a:off x="6890838" y="4899614"/>
            <a:ext cx="6022116" cy="1243713"/>
          </a:xfrm>
          <a:prstGeom prst="rect">
            <a:avLst/>
          </a:prstGeom>
        </p:spPr>
        <p:txBody>
          <a:bodyPr lIns="0" tIns="0" rIns="0" bIns="0" rtlCol="0" anchor="t">
            <a:spAutoFit/>
          </a:bodyPr>
          <a:lstStyle/>
          <a:p>
            <a:pPr algn="ctr">
              <a:lnSpc>
                <a:spcPts val="4990"/>
              </a:lnSpc>
            </a:pPr>
            <a:r>
              <a:rPr lang="en-US" sz="3564" spc="114">
                <a:solidFill>
                  <a:srgbClr val="FFFFFF"/>
                </a:solidFill>
                <a:latin typeface="Barlow Semi-Bold"/>
              </a:rPr>
              <a:t>FORECAST</a:t>
            </a:r>
          </a:p>
          <a:p>
            <a:pPr algn="ctr">
              <a:lnSpc>
                <a:spcPts val="4990"/>
              </a:lnSpc>
              <a:spcBef>
                <a:spcPct val="0"/>
              </a:spcBef>
            </a:pPr>
            <a:r>
              <a:rPr lang="en-US" sz="3564" spc="114">
                <a:solidFill>
                  <a:srgbClr val="FFFFFF"/>
                </a:solidFill>
                <a:latin typeface="Barlow Semi-Bold"/>
              </a:rPr>
              <a:t>$25.64 Billion</a:t>
            </a:r>
          </a:p>
        </p:txBody>
      </p:sp>
      <p:sp>
        <p:nvSpPr>
          <p:cNvPr id="20" name="TextBox 20"/>
          <p:cNvSpPr txBox="1"/>
          <p:nvPr/>
        </p:nvSpPr>
        <p:spPr>
          <a:xfrm>
            <a:off x="6890838" y="7012574"/>
            <a:ext cx="6022116" cy="1243713"/>
          </a:xfrm>
          <a:prstGeom prst="rect">
            <a:avLst/>
          </a:prstGeom>
        </p:spPr>
        <p:txBody>
          <a:bodyPr lIns="0" tIns="0" rIns="0" bIns="0" rtlCol="0" anchor="t">
            <a:spAutoFit/>
          </a:bodyPr>
          <a:lstStyle/>
          <a:p>
            <a:pPr algn="ctr">
              <a:lnSpc>
                <a:spcPts val="4990"/>
              </a:lnSpc>
            </a:pPr>
            <a:r>
              <a:rPr lang="en-US" sz="3564" spc="114">
                <a:solidFill>
                  <a:srgbClr val="FFFFFF"/>
                </a:solidFill>
                <a:latin typeface="Barlow Semi-Bold"/>
              </a:rPr>
              <a:t>CAGR</a:t>
            </a:r>
          </a:p>
          <a:p>
            <a:pPr algn="ctr">
              <a:lnSpc>
                <a:spcPts val="4990"/>
              </a:lnSpc>
              <a:spcBef>
                <a:spcPct val="0"/>
              </a:spcBef>
            </a:pPr>
            <a:r>
              <a:rPr lang="en-US" sz="3564" spc="114">
                <a:solidFill>
                  <a:srgbClr val="FFFFFF"/>
                </a:solidFill>
                <a:latin typeface="Barlow Semi-Bold"/>
              </a:rPr>
              <a:t>5.2%</a:t>
            </a:r>
          </a:p>
        </p:txBody>
      </p:sp>
      <p:sp>
        <p:nvSpPr>
          <p:cNvPr id="21" name="TextBox 21"/>
          <p:cNvSpPr txBox="1"/>
          <p:nvPr/>
        </p:nvSpPr>
        <p:spPr>
          <a:xfrm>
            <a:off x="5138984" y="3169638"/>
            <a:ext cx="1497112" cy="609923"/>
          </a:xfrm>
          <a:prstGeom prst="rect">
            <a:avLst/>
          </a:prstGeom>
        </p:spPr>
        <p:txBody>
          <a:bodyPr lIns="0" tIns="0" rIns="0" bIns="0" rtlCol="0" anchor="t">
            <a:spAutoFit/>
          </a:bodyPr>
          <a:lstStyle/>
          <a:p>
            <a:pPr algn="ctr">
              <a:lnSpc>
                <a:spcPts val="4990"/>
              </a:lnSpc>
              <a:spcBef>
                <a:spcPct val="0"/>
              </a:spcBef>
            </a:pPr>
            <a:r>
              <a:rPr lang="en-US" sz="3564" spc="114">
                <a:solidFill>
                  <a:srgbClr val="FFFFFF"/>
                </a:solidFill>
                <a:latin typeface="Barlow Semi-Bold"/>
              </a:rPr>
              <a:t>2021</a:t>
            </a:r>
          </a:p>
        </p:txBody>
      </p:sp>
      <p:sp>
        <p:nvSpPr>
          <p:cNvPr id="22" name="TextBox 22"/>
          <p:cNvSpPr txBox="1"/>
          <p:nvPr/>
        </p:nvSpPr>
        <p:spPr>
          <a:xfrm>
            <a:off x="5208531" y="5240161"/>
            <a:ext cx="1497112" cy="609923"/>
          </a:xfrm>
          <a:prstGeom prst="rect">
            <a:avLst/>
          </a:prstGeom>
        </p:spPr>
        <p:txBody>
          <a:bodyPr lIns="0" tIns="0" rIns="0" bIns="0" rtlCol="0" anchor="t">
            <a:spAutoFit/>
          </a:bodyPr>
          <a:lstStyle/>
          <a:p>
            <a:pPr algn="ctr">
              <a:lnSpc>
                <a:spcPts val="4990"/>
              </a:lnSpc>
              <a:spcBef>
                <a:spcPct val="0"/>
              </a:spcBef>
            </a:pPr>
            <a:r>
              <a:rPr lang="en-US" sz="3564" spc="114">
                <a:solidFill>
                  <a:srgbClr val="FFFFFF"/>
                </a:solidFill>
                <a:latin typeface="Barlow Semi-Bold"/>
              </a:rPr>
              <a:t>2029</a:t>
            </a:r>
          </a:p>
        </p:txBody>
      </p:sp>
      <p:sp>
        <p:nvSpPr>
          <p:cNvPr id="23" name="TextBox 23"/>
          <p:cNvSpPr txBox="1"/>
          <p:nvPr/>
        </p:nvSpPr>
        <p:spPr>
          <a:xfrm>
            <a:off x="5138984" y="6995291"/>
            <a:ext cx="1497112" cy="1243713"/>
          </a:xfrm>
          <a:prstGeom prst="rect">
            <a:avLst/>
          </a:prstGeom>
        </p:spPr>
        <p:txBody>
          <a:bodyPr lIns="0" tIns="0" rIns="0" bIns="0" rtlCol="0" anchor="t">
            <a:spAutoFit/>
          </a:bodyPr>
          <a:lstStyle/>
          <a:p>
            <a:pPr algn="ctr">
              <a:lnSpc>
                <a:spcPts val="4990"/>
              </a:lnSpc>
            </a:pPr>
            <a:r>
              <a:rPr lang="en-US" sz="3564" spc="114">
                <a:solidFill>
                  <a:srgbClr val="FFFFFF"/>
                </a:solidFill>
                <a:latin typeface="Barlow Semi-Bold"/>
              </a:rPr>
              <a:t>2023-</a:t>
            </a:r>
          </a:p>
          <a:p>
            <a:pPr algn="ctr">
              <a:lnSpc>
                <a:spcPts val="4990"/>
              </a:lnSpc>
              <a:spcBef>
                <a:spcPct val="0"/>
              </a:spcBef>
            </a:pPr>
            <a:r>
              <a:rPr lang="en-US" sz="3564" spc="114">
                <a:solidFill>
                  <a:srgbClr val="FFFFFF"/>
                </a:solidFill>
                <a:latin typeface="Barlow Semi-Bold"/>
              </a:rPr>
              <a:t>2030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grpSp>
        <p:nvGrpSpPr>
          <p:cNvPr id="3" name="Group 3"/>
          <p:cNvGrpSpPr/>
          <p:nvPr/>
        </p:nvGrpSpPr>
        <p:grpSpPr>
          <a:xfrm>
            <a:off x="0" y="0"/>
            <a:ext cx="18288000" cy="1590382"/>
            <a:chOff x="0" y="0"/>
            <a:chExt cx="4816593" cy="418866"/>
          </a:xfrm>
        </p:grpSpPr>
        <p:sp>
          <p:nvSpPr>
            <p:cNvPr id="4" name="Freeform 4"/>
            <p:cNvSpPr/>
            <p:nvPr/>
          </p:nvSpPr>
          <p:spPr>
            <a:xfrm>
              <a:off x="0" y="0"/>
              <a:ext cx="4816592" cy="418866"/>
            </a:xfrm>
            <a:custGeom>
              <a:avLst/>
              <a:gdLst/>
              <a:ahLst/>
              <a:cxnLst/>
              <a:rect l="l" t="t" r="r" b="b"/>
              <a:pathLst>
                <a:path w="4816592" h="418866">
                  <a:moveTo>
                    <a:pt x="0" y="0"/>
                  </a:moveTo>
                  <a:lnTo>
                    <a:pt x="4816592" y="0"/>
                  </a:lnTo>
                  <a:lnTo>
                    <a:pt x="4816592" y="418866"/>
                  </a:lnTo>
                  <a:lnTo>
                    <a:pt x="0" y="418866"/>
                  </a:lnTo>
                  <a:close/>
                </a:path>
              </a:pathLst>
            </a:custGeom>
            <a:solidFill>
              <a:srgbClr val="000000">
                <a:alpha val="60000"/>
              </a:srgbClr>
            </a:solidFill>
          </p:spPr>
        </p:sp>
        <p:sp>
          <p:nvSpPr>
            <p:cNvPr id="5" name="TextBox 5"/>
            <p:cNvSpPr txBox="1"/>
            <p:nvPr/>
          </p:nvSpPr>
          <p:spPr>
            <a:xfrm>
              <a:off x="0" y="-38100"/>
              <a:ext cx="4816593" cy="456966"/>
            </a:xfrm>
            <a:prstGeom prst="rect">
              <a:avLst/>
            </a:prstGeom>
          </p:spPr>
          <p:txBody>
            <a:bodyPr lIns="50800" tIns="50800" rIns="50800" bIns="50800" rtlCol="0" anchor="ctr"/>
            <a:lstStyle/>
            <a:p>
              <a:pPr algn="ctr">
                <a:lnSpc>
                  <a:spcPts val="2823"/>
                </a:lnSpc>
              </a:pPr>
              <a:endParaRPr/>
            </a:p>
          </p:txBody>
        </p:sp>
      </p:grpSp>
      <p:sp>
        <p:nvSpPr>
          <p:cNvPr id="6" name="TextBox 6"/>
          <p:cNvSpPr txBox="1"/>
          <p:nvPr/>
        </p:nvSpPr>
        <p:spPr>
          <a:xfrm>
            <a:off x="1028700" y="303928"/>
            <a:ext cx="16678145"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2022</a:t>
            </a:r>
          </a:p>
        </p:txBody>
      </p:sp>
      <p:grpSp>
        <p:nvGrpSpPr>
          <p:cNvPr id="7" name="Group 7"/>
          <p:cNvGrpSpPr/>
          <p:nvPr/>
        </p:nvGrpSpPr>
        <p:grpSpPr>
          <a:xfrm>
            <a:off x="1028700" y="6162800"/>
            <a:ext cx="1943554" cy="1943554"/>
            <a:chOff x="0" y="0"/>
            <a:chExt cx="812800" cy="812800"/>
          </a:xfrm>
        </p:grpSpPr>
        <p:sp>
          <p:nvSpPr>
            <p:cNvPr id="8" name="Freeform 8"/>
            <p:cNvSpPr/>
            <p:nvPr/>
          </p:nvSpPr>
          <p:spPr>
            <a:xfrm>
              <a:off x="0" y="0"/>
              <a:ext cx="812800" cy="812800"/>
            </a:xfrm>
            <a:custGeom>
              <a:avLst/>
              <a:gdLst/>
              <a:ahLst/>
              <a:cxnLst/>
              <a:rect l="l" t="t" r="r" b="b"/>
              <a:pathLst>
                <a:path w="812800" h="812800">
                  <a:moveTo>
                    <a:pt x="79668" y="0"/>
                  </a:moveTo>
                  <a:lnTo>
                    <a:pt x="733132" y="0"/>
                  </a:lnTo>
                  <a:cubicBezTo>
                    <a:pt x="754262" y="0"/>
                    <a:pt x="774525" y="8394"/>
                    <a:pt x="789466" y="23334"/>
                  </a:cubicBezTo>
                  <a:cubicBezTo>
                    <a:pt x="804406" y="38275"/>
                    <a:pt x="812800" y="58538"/>
                    <a:pt x="812800" y="79668"/>
                  </a:cubicBezTo>
                  <a:lnTo>
                    <a:pt x="812800" y="733132"/>
                  </a:lnTo>
                  <a:cubicBezTo>
                    <a:pt x="812800" y="754262"/>
                    <a:pt x="804406" y="774525"/>
                    <a:pt x="789466" y="789466"/>
                  </a:cubicBezTo>
                  <a:cubicBezTo>
                    <a:pt x="774525" y="804406"/>
                    <a:pt x="754262" y="812800"/>
                    <a:pt x="733132" y="812800"/>
                  </a:cubicBezTo>
                  <a:lnTo>
                    <a:pt x="79668" y="812800"/>
                  </a:lnTo>
                  <a:cubicBezTo>
                    <a:pt x="58538" y="812800"/>
                    <a:pt x="38275" y="804406"/>
                    <a:pt x="23334" y="789466"/>
                  </a:cubicBezTo>
                  <a:cubicBezTo>
                    <a:pt x="8394" y="774525"/>
                    <a:pt x="0" y="754262"/>
                    <a:pt x="0" y="733132"/>
                  </a:cubicBezTo>
                  <a:lnTo>
                    <a:pt x="0" y="79668"/>
                  </a:lnTo>
                  <a:cubicBezTo>
                    <a:pt x="0" y="58538"/>
                    <a:pt x="8394" y="38275"/>
                    <a:pt x="23334" y="23334"/>
                  </a:cubicBezTo>
                  <a:cubicBezTo>
                    <a:pt x="38275" y="8394"/>
                    <a:pt x="58538" y="0"/>
                    <a:pt x="79668" y="0"/>
                  </a:cubicBezTo>
                  <a:close/>
                </a:path>
              </a:pathLst>
            </a:custGeom>
            <a:solidFill>
              <a:srgbClr val="DC6B19"/>
            </a:solidFill>
          </p:spPr>
        </p:sp>
        <p:sp>
          <p:nvSpPr>
            <p:cNvPr id="9" name="TextBox 9"/>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1225088" y="6369857"/>
            <a:ext cx="5273824" cy="2888443"/>
            <a:chOff x="0" y="0"/>
            <a:chExt cx="1484040" cy="812800"/>
          </a:xfrm>
        </p:grpSpPr>
        <p:sp>
          <p:nvSpPr>
            <p:cNvPr id="11" name="Freeform 11"/>
            <p:cNvSpPr/>
            <p:nvPr/>
          </p:nvSpPr>
          <p:spPr>
            <a:xfrm>
              <a:off x="0" y="0"/>
              <a:ext cx="1484040" cy="812800"/>
            </a:xfrm>
            <a:custGeom>
              <a:avLst/>
              <a:gdLst/>
              <a:ahLst/>
              <a:cxnLst/>
              <a:rect l="l" t="t" r="r" b="b"/>
              <a:pathLst>
                <a:path w="1484040" h="812800">
                  <a:moveTo>
                    <a:pt x="29360" y="0"/>
                  </a:moveTo>
                  <a:lnTo>
                    <a:pt x="1454680" y="0"/>
                  </a:lnTo>
                  <a:cubicBezTo>
                    <a:pt x="1462466" y="0"/>
                    <a:pt x="1469934" y="3093"/>
                    <a:pt x="1475440" y="8599"/>
                  </a:cubicBezTo>
                  <a:cubicBezTo>
                    <a:pt x="1480946" y="14105"/>
                    <a:pt x="1484040" y="21573"/>
                    <a:pt x="1484040" y="29360"/>
                  </a:cubicBezTo>
                  <a:lnTo>
                    <a:pt x="1484040" y="783440"/>
                  </a:lnTo>
                  <a:cubicBezTo>
                    <a:pt x="1484040" y="791227"/>
                    <a:pt x="1480946" y="798695"/>
                    <a:pt x="1475440" y="804201"/>
                  </a:cubicBezTo>
                  <a:cubicBezTo>
                    <a:pt x="1469934" y="809707"/>
                    <a:pt x="1462466" y="812800"/>
                    <a:pt x="1454680" y="812800"/>
                  </a:cubicBezTo>
                  <a:lnTo>
                    <a:pt x="29360" y="812800"/>
                  </a:lnTo>
                  <a:cubicBezTo>
                    <a:pt x="21573" y="812800"/>
                    <a:pt x="14105" y="809707"/>
                    <a:pt x="8599" y="804201"/>
                  </a:cubicBezTo>
                  <a:cubicBezTo>
                    <a:pt x="3093" y="798695"/>
                    <a:pt x="0" y="791227"/>
                    <a:pt x="0" y="783440"/>
                  </a:cubicBezTo>
                  <a:lnTo>
                    <a:pt x="0" y="29360"/>
                  </a:lnTo>
                  <a:cubicBezTo>
                    <a:pt x="0" y="21573"/>
                    <a:pt x="3093" y="14105"/>
                    <a:pt x="8599" y="8599"/>
                  </a:cubicBezTo>
                  <a:cubicBezTo>
                    <a:pt x="14105" y="3093"/>
                    <a:pt x="21573" y="0"/>
                    <a:pt x="29360" y="0"/>
                  </a:cubicBezTo>
                  <a:close/>
                </a:path>
              </a:pathLst>
            </a:custGeom>
            <a:solidFill>
              <a:srgbClr val="FFFFFF"/>
            </a:solidFill>
            <a:ln w="38100" cap="sq">
              <a:solidFill>
                <a:srgbClr val="8DD540"/>
              </a:solidFill>
              <a:prstDash val="solid"/>
              <a:miter/>
            </a:ln>
          </p:spPr>
        </p:sp>
        <p:sp>
          <p:nvSpPr>
            <p:cNvPr id="12" name="TextBox 12"/>
            <p:cNvSpPr txBox="1"/>
            <p:nvPr/>
          </p:nvSpPr>
          <p:spPr>
            <a:xfrm>
              <a:off x="0" y="-47625"/>
              <a:ext cx="1484040" cy="860425"/>
            </a:xfrm>
            <a:prstGeom prst="rect">
              <a:avLst/>
            </a:prstGeom>
          </p:spPr>
          <p:txBody>
            <a:bodyPr lIns="50800" tIns="50800" rIns="50800" bIns="50800" rtlCol="0" anchor="ctr"/>
            <a:lstStyle/>
            <a:p>
              <a:pPr algn="ctr">
                <a:lnSpc>
                  <a:spcPts val="3079"/>
                </a:lnSpc>
              </a:pPr>
              <a:endParaRPr/>
            </a:p>
          </p:txBody>
        </p:sp>
      </p:grpSp>
      <p:sp>
        <p:nvSpPr>
          <p:cNvPr id="13" name="TextBox 13"/>
          <p:cNvSpPr txBox="1"/>
          <p:nvPr/>
        </p:nvSpPr>
        <p:spPr>
          <a:xfrm>
            <a:off x="1401914" y="6618224"/>
            <a:ext cx="5096998" cy="506787"/>
          </a:xfrm>
          <a:prstGeom prst="rect">
            <a:avLst/>
          </a:prstGeom>
        </p:spPr>
        <p:txBody>
          <a:bodyPr lIns="0" tIns="0" rIns="0" bIns="0" rtlCol="0" anchor="t">
            <a:spAutoFit/>
          </a:bodyPr>
          <a:lstStyle/>
          <a:p>
            <a:pPr algn="ctr">
              <a:lnSpc>
                <a:spcPts val="3625"/>
              </a:lnSpc>
            </a:pPr>
            <a:r>
              <a:rPr lang="en-US" sz="3983" spc="127">
                <a:solidFill>
                  <a:srgbClr val="000000"/>
                </a:solidFill>
                <a:latin typeface="Barlow Semi-Bold"/>
              </a:rPr>
              <a:t>BY APPLICATION</a:t>
            </a:r>
          </a:p>
        </p:txBody>
      </p:sp>
      <p:sp>
        <p:nvSpPr>
          <p:cNvPr id="14" name="TextBox 14"/>
          <p:cNvSpPr txBox="1"/>
          <p:nvPr/>
        </p:nvSpPr>
        <p:spPr>
          <a:xfrm>
            <a:off x="1401914" y="7542030"/>
            <a:ext cx="4960702" cy="1119124"/>
          </a:xfrm>
          <a:prstGeom prst="rect">
            <a:avLst/>
          </a:prstGeom>
        </p:spPr>
        <p:txBody>
          <a:bodyPr lIns="0" tIns="0" rIns="0" bIns="0" rtlCol="0" anchor="t">
            <a:spAutoFit/>
          </a:bodyPr>
          <a:lstStyle/>
          <a:p>
            <a:pPr algn="ctr">
              <a:lnSpc>
                <a:spcPts val="4402"/>
              </a:lnSpc>
            </a:pPr>
            <a:r>
              <a:rPr lang="en-US" sz="3699" spc="118">
                <a:solidFill>
                  <a:srgbClr val="000000"/>
                </a:solidFill>
                <a:latin typeface="Barlow Semi-Bold"/>
              </a:rPr>
              <a:t>SMEs</a:t>
            </a:r>
          </a:p>
          <a:p>
            <a:pPr algn="ctr">
              <a:lnSpc>
                <a:spcPts val="4402"/>
              </a:lnSpc>
            </a:pPr>
            <a:r>
              <a:rPr lang="en-US" sz="3699" spc="118">
                <a:solidFill>
                  <a:srgbClr val="000000"/>
                </a:solidFill>
                <a:latin typeface="Barlow Semi-Bold"/>
              </a:rPr>
              <a:t>USD 4,811.57 Million</a:t>
            </a:r>
          </a:p>
        </p:txBody>
      </p:sp>
      <p:grpSp>
        <p:nvGrpSpPr>
          <p:cNvPr id="15" name="Group 15"/>
          <p:cNvGrpSpPr/>
          <p:nvPr/>
        </p:nvGrpSpPr>
        <p:grpSpPr>
          <a:xfrm>
            <a:off x="1028700" y="2444836"/>
            <a:ext cx="1943554" cy="1943554"/>
            <a:chOff x="0" y="0"/>
            <a:chExt cx="812800" cy="812800"/>
          </a:xfrm>
        </p:grpSpPr>
        <p:sp>
          <p:nvSpPr>
            <p:cNvPr id="16" name="Freeform 16"/>
            <p:cNvSpPr/>
            <p:nvPr/>
          </p:nvSpPr>
          <p:spPr>
            <a:xfrm>
              <a:off x="0" y="0"/>
              <a:ext cx="812800" cy="812800"/>
            </a:xfrm>
            <a:custGeom>
              <a:avLst/>
              <a:gdLst/>
              <a:ahLst/>
              <a:cxnLst/>
              <a:rect l="l" t="t" r="r" b="b"/>
              <a:pathLst>
                <a:path w="812800" h="812800">
                  <a:moveTo>
                    <a:pt x="79668" y="0"/>
                  </a:moveTo>
                  <a:lnTo>
                    <a:pt x="733132" y="0"/>
                  </a:lnTo>
                  <a:cubicBezTo>
                    <a:pt x="754262" y="0"/>
                    <a:pt x="774525" y="8394"/>
                    <a:pt x="789466" y="23334"/>
                  </a:cubicBezTo>
                  <a:cubicBezTo>
                    <a:pt x="804406" y="38275"/>
                    <a:pt x="812800" y="58538"/>
                    <a:pt x="812800" y="79668"/>
                  </a:cubicBezTo>
                  <a:lnTo>
                    <a:pt x="812800" y="733132"/>
                  </a:lnTo>
                  <a:cubicBezTo>
                    <a:pt x="812800" y="754262"/>
                    <a:pt x="804406" y="774525"/>
                    <a:pt x="789466" y="789466"/>
                  </a:cubicBezTo>
                  <a:cubicBezTo>
                    <a:pt x="774525" y="804406"/>
                    <a:pt x="754262" y="812800"/>
                    <a:pt x="733132" y="812800"/>
                  </a:cubicBezTo>
                  <a:lnTo>
                    <a:pt x="79668" y="812800"/>
                  </a:lnTo>
                  <a:cubicBezTo>
                    <a:pt x="58538" y="812800"/>
                    <a:pt x="38275" y="804406"/>
                    <a:pt x="23334" y="789466"/>
                  </a:cubicBezTo>
                  <a:cubicBezTo>
                    <a:pt x="8394" y="774525"/>
                    <a:pt x="0" y="754262"/>
                    <a:pt x="0" y="733132"/>
                  </a:cubicBezTo>
                  <a:lnTo>
                    <a:pt x="0" y="79668"/>
                  </a:lnTo>
                  <a:cubicBezTo>
                    <a:pt x="0" y="58538"/>
                    <a:pt x="8394" y="38275"/>
                    <a:pt x="23334" y="23334"/>
                  </a:cubicBezTo>
                  <a:cubicBezTo>
                    <a:pt x="38275" y="8394"/>
                    <a:pt x="58538" y="0"/>
                    <a:pt x="79668" y="0"/>
                  </a:cubicBezTo>
                  <a:close/>
                </a:path>
              </a:pathLst>
            </a:custGeom>
            <a:solidFill>
              <a:srgbClr val="DC6B19"/>
            </a:solidFill>
          </p:spPr>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8" name="Group 18"/>
          <p:cNvGrpSpPr/>
          <p:nvPr/>
        </p:nvGrpSpPr>
        <p:grpSpPr>
          <a:xfrm>
            <a:off x="1225088" y="2651893"/>
            <a:ext cx="5273824" cy="3095500"/>
            <a:chOff x="0" y="0"/>
            <a:chExt cx="1484040" cy="871065"/>
          </a:xfrm>
        </p:grpSpPr>
        <p:sp>
          <p:nvSpPr>
            <p:cNvPr id="19" name="Freeform 19"/>
            <p:cNvSpPr/>
            <p:nvPr/>
          </p:nvSpPr>
          <p:spPr>
            <a:xfrm>
              <a:off x="0" y="0"/>
              <a:ext cx="1484040" cy="871065"/>
            </a:xfrm>
            <a:custGeom>
              <a:avLst/>
              <a:gdLst/>
              <a:ahLst/>
              <a:cxnLst/>
              <a:rect l="l" t="t" r="r" b="b"/>
              <a:pathLst>
                <a:path w="1484040" h="871065">
                  <a:moveTo>
                    <a:pt x="29360" y="0"/>
                  </a:moveTo>
                  <a:lnTo>
                    <a:pt x="1454680" y="0"/>
                  </a:lnTo>
                  <a:cubicBezTo>
                    <a:pt x="1462466" y="0"/>
                    <a:pt x="1469934" y="3093"/>
                    <a:pt x="1475440" y="8599"/>
                  </a:cubicBezTo>
                  <a:cubicBezTo>
                    <a:pt x="1480946" y="14105"/>
                    <a:pt x="1484040" y="21573"/>
                    <a:pt x="1484040" y="29360"/>
                  </a:cubicBezTo>
                  <a:lnTo>
                    <a:pt x="1484040" y="841705"/>
                  </a:lnTo>
                  <a:cubicBezTo>
                    <a:pt x="1484040" y="849492"/>
                    <a:pt x="1480946" y="856960"/>
                    <a:pt x="1475440" y="862466"/>
                  </a:cubicBezTo>
                  <a:cubicBezTo>
                    <a:pt x="1469934" y="867972"/>
                    <a:pt x="1462466" y="871065"/>
                    <a:pt x="1454680" y="871065"/>
                  </a:cubicBezTo>
                  <a:lnTo>
                    <a:pt x="29360" y="871065"/>
                  </a:lnTo>
                  <a:cubicBezTo>
                    <a:pt x="21573" y="871065"/>
                    <a:pt x="14105" y="867972"/>
                    <a:pt x="8599" y="862466"/>
                  </a:cubicBezTo>
                  <a:cubicBezTo>
                    <a:pt x="3093" y="856960"/>
                    <a:pt x="0" y="849492"/>
                    <a:pt x="0" y="841705"/>
                  </a:cubicBezTo>
                  <a:lnTo>
                    <a:pt x="0" y="29360"/>
                  </a:lnTo>
                  <a:cubicBezTo>
                    <a:pt x="0" y="21573"/>
                    <a:pt x="3093" y="14105"/>
                    <a:pt x="8599" y="8599"/>
                  </a:cubicBezTo>
                  <a:cubicBezTo>
                    <a:pt x="14105" y="3093"/>
                    <a:pt x="21573" y="0"/>
                    <a:pt x="29360" y="0"/>
                  </a:cubicBezTo>
                  <a:close/>
                </a:path>
              </a:pathLst>
            </a:custGeom>
            <a:solidFill>
              <a:srgbClr val="FFFFFF"/>
            </a:solidFill>
            <a:ln w="38100" cap="sq">
              <a:solidFill>
                <a:srgbClr val="8DD540"/>
              </a:solidFill>
              <a:prstDash val="solid"/>
              <a:miter/>
            </a:ln>
          </p:spPr>
        </p:sp>
        <p:sp>
          <p:nvSpPr>
            <p:cNvPr id="20" name="TextBox 20"/>
            <p:cNvSpPr txBox="1"/>
            <p:nvPr/>
          </p:nvSpPr>
          <p:spPr>
            <a:xfrm>
              <a:off x="0" y="-47625"/>
              <a:ext cx="1484040" cy="918690"/>
            </a:xfrm>
            <a:prstGeom prst="rect">
              <a:avLst/>
            </a:prstGeom>
          </p:spPr>
          <p:txBody>
            <a:bodyPr lIns="50800" tIns="50800" rIns="50800" bIns="50800" rtlCol="0" anchor="ctr"/>
            <a:lstStyle/>
            <a:p>
              <a:pPr algn="ctr">
                <a:lnSpc>
                  <a:spcPts val="3079"/>
                </a:lnSpc>
              </a:pPr>
              <a:endParaRPr/>
            </a:p>
          </p:txBody>
        </p:sp>
      </p:grpSp>
      <p:sp>
        <p:nvSpPr>
          <p:cNvPr id="21" name="TextBox 21"/>
          <p:cNvSpPr txBox="1"/>
          <p:nvPr/>
        </p:nvSpPr>
        <p:spPr>
          <a:xfrm>
            <a:off x="1401914" y="3003788"/>
            <a:ext cx="5096998" cy="506787"/>
          </a:xfrm>
          <a:prstGeom prst="rect">
            <a:avLst/>
          </a:prstGeom>
        </p:spPr>
        <p:txBody>
          <a:bodyPr lIns="0" tIns="0" rIns="0" bIns="0" rtlCol="0" anchor="t">
            <a:spAutoFit/>
          </a:bodyPr>
          <a:lstStyle/>
          <a:p>
            <a:pPr algn="ctr">
              <a:lnSpc>
                <a:spcPts val="3625"/>
              </a:lnSpc>
            </a:pPr>
            <a:r>
              <a:rPr lang="en-US" sz="3983" spc="127">
                <a:solidFill>
                  <a:srgbClr val="000000"/>
                </a:solidFill>
                <a:latin typeface="Barlow Semi-Bold"/>
              </a:rPr>
              <a:t>BY TYPE</a:t>
            </a:r>
          </a:p>
        </p:txBody>
      </p:sp>
      <p:sp>
        <p:nvSpPr>
          <p:cNvPr id="22" name="TextBox 22"/>
          <p:cNvSpPr txBox="1"/>
          <p:nvPr/>
        </p:nvSpPr>
        <p:spPr>
          <a:xfrm>
            <a:off x="1538210" y="4002994"/>
            <a:ext cx="4824406" cy="1671574"/>
          </a:xfrm>
          <a:prstGeom prst="rect">
            <a:avLst/>
          </a:prstGeom>
        </p:spPr>
        <p:txBody>
          <a:bodyPr lIns="0" tIns="0" rIns="0" bIns="0" rtlCol="0" anchor="t">
            <a:spAutoFit/>
          </a:bodyPr>
          <a:lstStyle/>
          <a:p>
            <a:pPr algn="ctr">
              <a:lnSpc>
                <a:spcPts val="4402"/>
              </a:lnSpc>
            </a:pPr>
            <a:r>
              <a:rPr lang="en-US" sz="3699" spc="118">
                <a:solidFill>
                  <a:srgbClr val="000000"/>
                </a:solidFill>
                <a:latin typeface="Barlow Semi-Bold"/>
              </a:rPr>
              <a:t>Corporate segment </a:t>
            </a:r>
          </a:p>
          <a:p>
            <a:pPr algn="ctr">
              <a:lnSpc>
                <a:spcPts val="4402"/>
              </a:lnSpc>
            </a:pPr>
            <a:r>
              <a:rPr lang="en-US" sz="3699" spc="118">
                <a:solidFill>
                  <a:srgbClr val="000000"/>
                </a:solidFill>
                <a:latin typeface="Barlow Semi-Bold"/>
              </a:rPr>
              <a:t>USD 8,026.02 Million</a:t>
            </a:r>
          </a:p>
          <a:p>
            <a:pPr algn="ctr">
              <a:lnSpc>
                <a:spcPts val="4402"/>
              </a:lnSpc>
            </a:pPr>
            <a:endParaRPr lang="en-US" sz="3699" spc="118">
              <a:solidFill>
                <a:srgbClr val="000000"/>
              </a:solidFill>
              <a:latin typeface="Barlow Semi-Bold"/>
            </a:endParaRPr>
          </a:p>
        </p:txBody>
      </p:sp>
      <p:grpSp>
        <p:nvGrpSpPr>
          <p:cNvPr id="23" name="Group 23"/>
          <p:cNvGrpSpPr/>
          <p:nvPr/>
        </p:nvGrpSpPr>
        <p:grpSpPr>
          <a:xfrm>
            <a:off x="7207827" y="4567319"/>
            <a:ext cx="1943554" cy="1943554"/>
            <a:chOff x="0" y="0"/>
            <a:chExt cx="812800" cy="812800"/>
          </a:xfrm>
        </p:grpSpPr>
        <p:sp>
          <p:nvSpPr>
            <p:cNvPr id="24" name="Freeform 24"/>
            <p:cNvSpPr/>
            <p:nvPr/>
          </p:nvSpPr>
          <p:spPr>
            <a:xfrm>
              <a:off x="0" y="0"/>
              <a:ext cx="812800" cy="812800"/>
            </a:xfrm>
            <a:custGeom>
              <a:avLst/>
              <a:gdLst/>
              <a:ahLst/>
              <a:cxnLst/>
              <a:rect l="l" t="t" r="r" b="b"/>
              <a:pathLst>
                <a:path w="812800" h="812800">
                  <a:moveTo>
                    <a:pt x="79668" y="0"/>
                  </a:moveTo>
                  <a:lnTo>
                    <a:pt x="733132" y="0"/>
                  </a:lnTo>
                  <a:cubicBezTo>
                    <a:pt x="754262" y="0"/>
                    <a:pt x="774525" y="8394"/>
                    <a:pt x="789466" y="23334"/>
                  </a:cubicBezTo>
                  <a:cubicBezTo>
                    <a:pt x="804406" y="38275"/>
                    <a:pt x="812800" y="58538"/>
                    <a:pt x="812800" y="79668"/>
                  </a:cubicBezTo>
                  <a:lnTo>
                    <a:pt x="812800" y="733132"/>
                  </a:lnTo>
                  <a:cubicBezTo>
                    <a:pt x="812800" y="754262"/>
                    <a:pt x="804406" y="774525"/>
                    <a:pt x="789466" y="789466"/>
                  </a:cubicBezTo>
                  <a:cubicBezTo>
                    <a:pt x="774525" y="804406"/>
                    <a:pt x="754262" y="812800"/>
                    <a:pt x="733132" y="812800"/>
                  </a:cubicBezTo>
                  <a:lnTo>
                    <a:pt x="79668" y="812800"/>
                  </a:lnTo>
                  <a:cubicBezTo>
                    <a:pt x="58538" y="812800"/>
                    <a:pt x="38275" y="804406"/>
                    <a:pt x="23334" y="789466"/>
                  </a:cubicBezTo>
                  <a:cubicBezTo>
                    <a:pt x="8394" y="774525"/>
                    <a:pt x="0" y="754262"/>
                    <a:pt x="0" y="733132"/>
                  </a:cubicBezTo>
                  <a:lnTo>
                    <a:pt x="0" y="79668"/>
                  </a:lnTo>
                  <a:cubicBezTo>
                    <a:pt x="0" y="58538"/>
                    <a:pt x="8394" y="38275"/>
                    <a:pt x="23334" y="23334"/>
                  </a:cubicBezTo>
                  <a:cubicBezTo>
                    <a:pt x="38275" y="8394"/>
                    <a:pt x="58538" y="0"/>
                    <a:pt x="79668" y="0"/>
                  </a:cubicBezTo>
                  <a:close/>
                </a:path>
              </a:pathLst>
            </a:custGeom>
            <a:solidFill>
              <a:srgbClr val="DC6B19"/>
            </a:solidFill>
          </p:spPr>
        </p:sp>
        <p:sp>
          <p:nvSpPr>
            <p:cNvPr id="25" name="TextBox 25"/>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26" name="Group 26"/>
          <p:cNvGrpSpPr/>
          <p:nvPr/>
        </p:nvGrpSpPr>
        <p:grpSpPr>
          <a:xfrm>
            <a:off x="7404215" y="4774375"/>
            <a:ext cx="5273824" cy="2888443"/>
            <a:chOff x="0" y="0"/>
            <a:chExt cx="1484040" cy="812800"/>
          </a:xfrm>
        </p:grpSpPr>
        <p:sp>
          <p:nvSpPr>
            <p:cNvPr id="27" name="Freeform 27"/>
            <p:cNvSpPr/>
            <p:nvPr/>
          </p:nvSpPr>
          <p:spPr>
            <a:xfrm>
              <a:off x="0" y="0"/>
              <a:ext cx="1484040" cy="812800"/>
            </a:xfrm>
            <a:custGeom>
              <a:avLst/>
              <a:gdLst/>
              <a:ahLst/>
              <a:cxnLst/>
              <a:rect l="l" t="t" r="r" b="b"/>
              <a:pathLst>
                <a:path w="1484040" h="812800">
                  <a:moveTo>
                    <a:pt x="29360" y="0"/>
                  </a:moveTo>
                  <a:lnTo>
                    <a:pt x="1454680" y="0"/>
                  </a:lnTo>
                  <a:cubicBezTo>
                    <a:pt x="1462466" y="0"/>
                    <a:pt x="1469934" y="3093"/>
                    <a:pt x="1475440" y="8599"/>
                  </a:cubicBezTo>
                  <a:cubicBezTo>
                    <a:pt x="1480946" y="14105"/>
                    <a:pt x="1484040" y="21573"/>
                    <a:pt x="1484040" y="29360"/>
                  </a:cubicBezTo>
                  <a:lnTo>
                    <a:pt x="1484040" y="783440"/>
                  </a:lnTo>
                  <a:cubicBezTo>
                    <a:pt x="1484040" y="791227"/>
                    <a:pt x="1480946" y="798695"/>
                    <a:pt x="1475440" y="804201"/>
                  </a:cubicBezTo>
                  <a:cubicBezTo>
                    <a:pt x="1469934" y="809707"/>
                    <a:pt x="1462466" y="812800"/>
                    <a:pt x="1454680" y="812800"/>
                  </a:cubicBezTo>
                  <a:lnTo>
                    <a:pt x="29360" y="812800"/>
                  </a:lnTo>
                  <a:cubicBezTo>
                    <a:pt x="21573" y="812800"/>
                    <a:pt x="14105" y="809707"/>
                    <a:pt x="8599" y="804201"/>
                  </a:cubicBezTo>
                  <a:cubicBezTo>
                    <a:pt x="3093" y="798695"/>
                    <a:pt x="0" y="791227"/>
                    <a:pt x="0" y="783440"/>
                  </a:cubicBezTo>
                  <a:lnTo>
                    <a:pt x="0" y="29360"/>
                  </a:lnTo>
                  <a:cubicBezTo>
                    <a:pt x="0" y="21573"/>
                    <a:pt x="3093" y="14105"/>
                    <a:pt x="8599" y="8599"/>
                  </a:cubicBezTo>
                  <a:cubicBezTo>
                    <a:pt x="14105" y="3093"/>
                    <a:pt x="21573" y="0"/>
                    <a:pt x="29360" y="0"/>
                  </a:cubicBezTo>
                  <a:close/>
                </a:path>
              </a:pathLst>
            </a:custGeom>
            <a:solidFill>
              <a:srgbClr val="FFFFFF"/>
            </a:solidFill>
            <a:ln w="38100" cap="sq">
              <a:solidFill>
                <a:srgbClr val="8DD540"/>
              </a:solidFill>
              <a:prstDash val="solid"/>
              <a:miter/>
            </a:ln>
          </p:spPr>
        </p:sp>
        <p:sp>
          <p:nvSpPr>
            <p:cNvPr id="28" name="TextBox 28"/>
            <p:cNvSpPr txBox="1"/>
            <p:nvPr/>
          </p:nvSpPr>
          <p:spPr>
            <a:xfrm>
              <a:off x="0" y="-47625"/>
              <a:ext cx="1484040" cy="860425"/>
            </a:xfrm>
            <a:prstGeom prst="rect">
              <a:avLst/>
            </a:prstGeom>
          </p:spPr>
          <p:txBody>
            <a:bodyPr lIns="50800" tIns="50800" rIns="50800" bIns="50800" rtlCol="0" anchor="ctr"/>
            <a:lstStyle/>
            <a:p>
              <a:pPr algn="ctr">
                <a:lnSpc>
                  <a:spcPts val="3079"/>
                </a:lnSpc>
              </a:pPr>
              <a:endParaRPr/>
            </a:p>
          </p:txBody>
        </p:sp>
      </p:grpSp>
      <p:sp>
        <p:nvSpPr>
          <p:cNvPr id="29" name="TextBox 29"/>
          <p:cNvSpPr txBox="1"/>
          <p:nvPr/>
        </p:nvSpPr>
        <p:spPr>
          <a:xfrm>
            <a:off x="7581041" y="5022743"/>
            <a:ext cx="5096998" cy="506787"/>
          </a:xfrm>
          <a:prstGeom prst="rect">
            <a:avLst/>
          </a:prstGeom>
        </p:spPr>
        <p:txBody>
          <a:bodyPr lIns="0" tIns="0" rIns="0" bIns="0" rtlCol="0" anchor="t">
            <a:spAutoFit/>
          </a:bodyPr>
          <a:lstStyle/>
          <a:p>
            <a:pPr algn="ctr">
              <a:lnSpc>
                <a:spcPts val="3625"/>
              </a:lnSpc>
            </a:pPr>
            <a:r>
              <a:rPr lang="en-US" sz="3983" spc="127">
                <a:solidFill>
                  <a:srgbClr val="000000"/>
                </a:solidFill>
                <a:latin typeface="Barlow Semi-Bold"/>
              </a:rPr>
              <a:t>DEPLOYMENT TYPE</a:t>
            </a:r>
          </a:p>
        </p:txBody>
      </p:sp>
      <p:sp>
        <p:nvSpPr>
          <p:cNvPr id="30" name="TextBox 30"/>
          <p:cNvSpPr txBox="1"/>
          <p:nvPr/>
        </p:nvSpPr>
        <p:spPr>
          <a:xfrm>
            <a:off x="7649189" y="5946549"/>
            <a:ext cx="4960702" cy="1119124"/>
          </a:xfrm>
          <a:prstGeom prst="rect">
            <a:avLst/>
          </a:prstGeom>
        </p:spPr>
        <p:txBody>
          <a:bodyPr lIns="0" tIns="0" rIns="0" bIns="0" rtlCol="0" anchor="t">
            <a:spAutoFit/>
          </a:bodyPr>
          <a:lstStyle/>
          <a:p>
            <a:pPr algn="ctr">
              <a:lnSpc>
                <a:spcPts val="4402"/>
              </a:lnSpc>
            </a:pPr>
            <a:r>
              <a:rPr lang="en-US" sz="3699" spc="118">
                <a:solidFill>
                  <a:srgbClr val="000000"/>
                </a:solidFill>
                <a:latin typeface="Barlow Semi-Bold"/>
              </a:rPr>
              <a:t>On-Premises</a:t>
            </a:r>
          </a:p>
          <a:p>
            <a:pPr algn="ctr">
              <a:lnSpc>
                <a:spcPts val="4402"/>
              </a:lnSpc>
            </a:pPr>
            <a:r>
              <a:rPr lang="en-US" sz="3699" spc="118">
                <a:solidFill>
                  <a:srgbClr val="000000"/>
                </a:solidFill>
                <a:latin typeface="Barlow Semi-Bold"/>
              </a:rPr>
              <a:t>USD 7,819.06 Million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28700"/>
            <a:ext cx="13110414" cy="9258300"/>
          </a:xfrm>
          <a:custGeom>
            <a:avLst/>
            <a:gdLst/>
            <a:ahLst/>
            <a:cxnLst/>
            <a:rect l="l" t="t" r="r" b="b"/>
            <a:pathLst>
              <a:path w="13110414" h="9258300">
                <a:moveTo>
                  <a:pt x="0" y="0"/>
                </a:moveTo>
                <a:lnTo>
                  <a:pt x="13110414" y="0"/>
                </a:lnTo>
                <a:lnTo>
                  <a:pt x="13110414" y="9258300"/>
                </a:lnTo>
                <a:lnTo>
                  <a:pt x="0" y="9258300"/>
                </a:lnTo>
                <a:lnTo>
                  <a:pt x="0" y="0"/>
                </a:lnTo>
                <a:close/>
              </a:path>
            </a:pathLst>
          </a:custGeom>
          <a:blipFill>
            <a:blip r:embed="rId2"/>
            <a:stretch>
              <a:fillRect l="-7010" t="-25665" r="-27" b="-25907"/>
            </a:stretch>
          </a:blipFill>
        </p:spPr>
      </p:sp>
      <p:sp>
        <p:nvSpPr>
          <p:cNvPr id="3" name="TextBox 3"/>
          <p:cNvSpPr txBox="1"/>
          <p:nvPr/>
        </p:nvSpPr>
        <p:spPr>
          <a:xfrm>
            <a:off x="271967" y="220508"/>
            <a:ext cx="18016033" cy="563880"/>
          </a:xfrm>
          <a:prstGeom prst="rect">
            <a:avLst/>
          </a:prstGeom>
        </p:spPr>
        <p:txBody>
          <a:bodyPr lIns="0" tIns="0" rIns="0" bIns="0" rtlCol="0" anchor="t">
            <a:spAutoFit/>
          </a:bodyPr>
          <a:lstStyle/>
          <a:p>
            <a:pPr algn="ctr">
              <a:lnSpc>
                <a:spcPts val="4619"/>
              </a:lnSpc>
              <a:spcBef>
                <a:spcPct val="0"/>
              </a:spcBef>
            </a:pPr>
            <a:r>
              <a:rPr lang="en-US" sz="3299" spc="105">
                <a:solidFill>
                  <a:srgbClr val="000000"/>
                </a:solidFill>
                <a:latin typeface="Canva Sans"/>
              </a:rPr>
              <a:t>GLOBAL MEETING MANAGEMENT SOFTWARE MARKET REVENUE SHARE FOR 2022</a:t>
            </a:r>
          </a:p>
        </p:txBody>
      </p:sp>
      <p:sp>
        <p:nvSpPr>
          <p:cNvPr id="4" name="TextBox 4"/>
          <p:cNvSpPr txBox="1"/>
          <p:nvPr/>
        </p:nvSpPr>
        <p:spPr>
          <a:xfrm>
            <a:off x="10137712" y="4982718"/>
            <a:ext cx="7796997" cy="1369314"/>
          </a:xfrm>
          <a:prstGeom prst="rect">
            <a:avLst/>
          </a:prstGeom>
        </p:spPr>
        <p:txBody>
          <a:bodyPr lIns="0" tIns="0" rIns="0" bIns="0" rtlCol="0" anchor="t">
            <a:spAutoFit/>
          </a:bodyPr>
          <a:lstStyle/>
          <a:p>
            <a:pPr algn="ctr">
              <a:lnSpc>
                <a:spcPts val="5357"/>
              </a:lnSpc>
            </a:pPr>
            <a:r>
              <a:rPr lang="en-US" sz="4699" spc="150">
                <a:solidFill>
                  <a:srgbClr val="000000"/>
                </a:solidFill>
                <a:latin typeface="Barlow Semi-Bold"/>
              </a:rPr>
              <a:t>NORTH AMERICA</a:t>
            </a:r>
          </a:p>
          <a:p>
            <a:pPr algn="ctr">
              <a:lnSpc>
                <a:spcPts val="5357"/>
              </a:lnSpc>
            </a:pPr>
            <a:r>
              <a:rPr lang="en-US" sz="4699" spc="150">
                <a:solidFill>
                  <a:srgbClr val="000000"/>
                </a:solidFill>
                <a:latin typeface="Barlow Semi-Bold"/>
              </a:rPr>
              <a:t>USD 4,788.25 MILLION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 r="-20"/>
            </a:stretch>
          </a:blipFill>
        </p:spPr>
      </p:sp>
      <p:grpSp>
        <p:nvGrpSpPr>
          <p:cNvPr id="3" name="Group 3"/>
          <p:cNvGrpSpPr/>
          <p:nvPr/>
        </p:nvGrpSpPr>
        <p:grpSpPr>
          <a:xfrm>
            <a:off x="6383842" y="2051205"/>
            <a:ext cx="7521033" cy="2772053"/>
            <a:chOff x="0" y="0"/>
            <a:chExt cx="6848186" cy="2524059"/>
          </a:xfrm>
        </p:grpSpPr>
        <p:sp>
          <p:nvSpPr>
            <p:cNvPr id="4" name="Freeform 4"/>
            <p:cNvSpPr/>
            <p:nvPr/>
          </p:nvSpPr>
          <p:spPr>
            <a:xfrm>
              <a:off x="0" y="0"/>
              <a:ext cx="6848187" cy="2524060"/>
            </a:xfrm>
            <a:custGeom>
              <a:avLst/>
              <a:gdLst/>
              <a:ahLst/>
              <a:cxnLst/>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sp>
      </p:grpSp>
      <p:grpSp>
        <p:nvGrpSpPr>
          <p:cNvPr id="5" name="Group 5"/>
          <p:cNvGrpSpPr/>
          <p:nvPr/>
        </p:nvGrpSpPr>
        <p:grpSpPr>
          <a:xfrm>
            <a:off x="5682048" y="5126509"/>
            <a:ext cx="8222827" cy="3109286"/>
            <a:chOff x="0" y="0"/>
            <a:chExt cx="7487197" cy="2831123"/>
          </a:xfrm>
        </p:grpSpPr>
        <p:sp>
          <p:nvSpPr>
            <p:cNvPr id="6" name="Freeform 6"/>
            <p:cNvSpPr/>
            <p:nvPr/>
          </p:nvSpPr>
          <p:spPr>
            <a:xfrm>
              <a:off x="0" y="0"/>
              <a:ext cx="7487197" cy="2831124"/>
            </a:xfrm>
            <a:custGeom>
              <a:avLst/>
              <a:gdLst/>
              <a:ahLst/>
              <a:cxnLst/>
              <a:rect l="l" t="t" r="r" b="b"/>
              <a:pathLst>
                <a:path w="7487197" h="2831124">
                  <a:moveTo>
                    <a:pt x="7362737" y="2831123"/>
                  </a:moveTo>
                  <a:lnTo>
                    <a:pt x="124460" y="2831123"/>
                  </a:lnTo>
                  <a:cubicBezTo>
                    <a:pt x="55880" y="2831123"/>
                    <a:pt x="0" y="2775243"/>
                    <a:pt x="0" y="2706663"/>
                  </a:cubicBezTo>
                  <a:lnTo>
                    <a:pt x="0" y="124460"/>
                  </a:lnTo>
                  <a:cubicBezTo>
                    <a:pt x="0" y="55880"/>
                    <a:pt x="55880" y="0"/>
                    <a:pt x="124460" y="0"/>
                  </a:cubicBezTo>
                  <a:lnTo>
                    <a:pt x="7362737" y="0"/>
                  </a:lnTo>
                  <a:cubicBezTo>
                    <a:pt x="7431317" y="0"/>
                    <a:pt x="7487197" y="55880"/>
                    <a:pt x="7487197" y="124460"/>
                  </a:cubicBezTo>
                  <a:lnTo>
                    <a:pt x="7487197" y="2706663"/>
                  </a:lnTo>
                  <a:cubicBezTo>
                    <a:pt x="7487197" y="2775243"/>
                    <a:pt x="7431317" y="2831124"/>
                    <a:pt x="7362737" y="2831124"/>
                  </a:cubicBezTo>
                  <a:close/>
                </a:path>
              </a:pathLst>
            </a:custGeom>
            <a:solidFill>
              <a:srgbClr val="6A4F12"/>
            </a:solidFill>
          </p:spPr>
        </p:sp>
      </p:grpSp>
      <p:grpSp>
        <p:nvGrpSpPr>
          <p:cNvPr id="7" name="Group 7"/>
          <p:cNvGrpSpPr/>
          <p:nvPr/>
        </p:nvGrpSpPr>
        <p:grpSpPr>
          <a:xfrm>
            <a:off x="5682048" y="2051205"/>
            <a:ext cx="8222827" cy="2772053"/>
            <a:chOff x="0" y="0"/>
            <a:chExt cx="7487197" cy="2524059"/>
          </a:xfrm>
        </p:grpSpPr>
        <p:sp>
          <p:nvSpPr>
            <p:cNvPr id="8" name="Freeform 8"/>
            <p:cNvSpPr/>
            <p:nvPr/>
          </p:nvSpPr>
          <p:spPr>
            <a:xfrm>
              <a:off x="0" y="0"/>
              <a:ext cx="7487197" cy="2524060"/>
            </a:xfrm>
            <a:custGeom>
              <a:avLst/>
              <a:gdLst/>
              <a:ahLst/>
              <a:cxnLst/>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8211C"/>
            </a:solidFill>
          </p:spPr>
        </p:sp>
      </p:grpSp>
      <p:grpSp>
        <p:nvGrpSpPr>
          <p:cNvPr id="9" name="Group 9"/>
          <p:cNvGrpSpPr/>
          <p:nvPr/>
        </p:nvGrpSpPr>
        <p:grpSpPr>
          <a:xfrm>
            <a:off x="4625838" y="2480082"/>
            <a:ext cx="2112419" cy="1914300"/>
            <a:chOff x="0" y="0"/>
            <a:chExt cx="1923438" cy="1743043"/>
          </a:xfrm>
        </p:grpSpPr>
        <p:sp>
          <p:nvSpPr>
            <p:cNvPr id="10" name="Freeform 10"/>
            <p:cNvSpPr/>
            <p:nvPr/>
          </p:nvSpPr>
          <p:spPr>
            <a:xfrm>
              <a:off x="0" y="0"/>
              <a:ext cx="1923438" cy="1743043"/>
            </a:xfrm>
            <a:custGeom>
              <a:avLst/>
              <a:gdLst/>
              <a:ahLst/>
              <a:cxnLst/>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6A4F12"/>
            </a:solidFill>
          </p:spPr>
        </p:sp>
      </p:grpSp>
      <p:grpSp>
        <p:nvGrpSpPr>
          <p:cNvPr id="11" name="Group 11"/>
          <p:cNvGrpSpPr/>
          <p:nvPr/>
        </p:nvGrpSpPr>
        <p:grpSpPr>
          <a:xfrm>
            <a:off x="4625838" y="5555385"/>
            <a:ext cx="2112419" cy="1914300"/>
            <a:chOff x="0" y="0"/>
            <a:chExt cx="1923438" cy="1743043"/>
          </a:xfrm>
        </p:grpSpPr>
        <p:sp>
          <p:nvSpPr>
            <p:cNvPr id="12" name="Freeform 12"/>
            <p:cNvSpPr/>
            <p:nvPr/>
          </p:nvSpPr>
          <p:spPr>
            <a:xfrm>
              <a:off x="0" y="0"/>
              <a:ext cx="1923438" cy="1743043"/>
            </a:xfrm>
            <a:custGeom>
              <a:avLst/>
              <a:gdLst/>
              <a:ahLst/>
              <a:cxnLst/>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28211C"/>
            </a:solidFill>
          </p:spPr>
        </p:sp>
      </p:grpSp>
      <p:grpSp>
        <p:nvGrpSpPr>
          <p:cNvPr id="13" name="Group 13"/>
          <p:cNvGrpSpPr>
            <a:grpSpLocks noChangeAspect="1"/>
          </p:cNvGrpSpPr>
          <p:nvPr/>
        </p:nvGrpSpPr>
        <p:grpSpPr>
          <a:xfrm rot="5400000">
            <a:off x="6626742" y="3160194"/>
            <a:ext cx="639809" cy="554075"/>
            <a:chOff x="0" y="0"/>
            <a:chExt cx="6350000" cy="5499100"/>
          </a:xfrm>
        </p:grpSpPr>
        <p:sp>
          <p:nvSpPr>
            <p:cNvPr id="14" name="Freeform 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6A4F12"/>
            </a:solidFill>
          </p:spPr>
        </p:sp>
      </p:grpSp>
      <p:grpSp>
        <p:nvGrpSpPr>
          <p:cNvPr id="15" name="Group 15"/>
          <p:cNvGrpSpPr>
            <a:grpSpLocks noChangeAspect="1"/>
          </p:cNvGrpSpPr>
          <p:nvPr/>
        </p:nvGrpSpPr>
        <p:grpSpPr>
          <a:xfrm rot="5400000">
            <a:off x="6626742" y="6235498"/>
            <a:ext cx="639809" cy="554075"/>
            <a:chOff x="0" y="0"/>
            <a:chExt cx="6350000" cy="5499100"/>
          </a:xfrm>
        </p:grpSpPr>
        <p:sp>
          <p:nvSpPr>
            <p:cNvPr id="16" name="Freeform 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28211C"/>
            </a:solidFill>
          </p:spPr>
        </p:sp>
      </p:grpSp>
      <p:sp>
        <p:nvSpPr>
          <p:cNvPr id="17" name="TextBox 17"/>
          <p:cNvSpPr txBox="1"/>
          <p:nvPr/>
        </p:nvSpPr>
        <p:spPr>
          <a:xfrm>
            <a:off x="4625838" y="3114216"/>
            <a:ext cx="2112419" cy="496489"/>
          </a:xfrm>
          <a:prstGeom prst="rect">
            <a:avLst/>
          </a:prstGeom>
        </p:spPr>
        <p:txBody>
          <a:bodyPr lIns="0" tIns="0" rIns="0" bIns="0" rtlCol="0" anchor="t">
            <a:spAutoFit/>
          </a:bodyPr>
          <a:lstStyle/>
          <a:p>
            <a:pPr algn="ctr">
              <a:lnSpc>
                <a:spcPts val="4103"/>
              </a:lnSpc>
              <a:spcBef>
                <a:spcPct val="0"/>
              </a:spcBef>
            </a:pPr>
            <a:r>
              <a:rPr lang="en-US" sz="2931" spc="93">
                <a:solidFill>
                  <a:srgbClr val="FFFFFF"/>
                </a:solidFill>
                <a:latin typeface="Garet Bold"/>
              </a:rPr>
              <a:t>Drivers</a:t>
            </a:r>
          </a:p>
        </p:txBody>
      </p:sp>
      <p:sp>
        <p:nvSpPr>
          <p:cNvPr id="18" name="TextBox 18"/>
          <p:cNvSpPr txBox="1"/>
          <p:nvPr/>
        </p:nvSpPr>
        <p:spPr>
          <a:xfrm>
            <a:off x="4383125" y="6235716"/>
            <a:ext cx="2597845" cy="496489"/>
          </a:xfrm>
          <a:prstGeom prst="rect">
            <a:avLst/>
          </a:prstGeom>
        </p:spPr>
        <p:txBody>
          <a:bodyPr lIns="0" tIns="0" rIns="0" bIns="0" rtlCol="0" anchor="t">
            <a:spAutoFit/>
          </a:bodyPr>
          <a:lstStyle/>
          <a:p>
            <a:pPr algn="ctr">
              <a:lnSpc>
                <a:spcPts val="4103"/>
              </a:lnSpc>
              <a:spcBef>
                <a:spcPct val="0"/>
              </a:spcBef>
            </a:pPr>
            <a:r>
              <a:rPr lang="en-US" sz="2931" spc="93">
                <a:solidFill>
                  <a:srgbClr val="FFFFFF"/>
                </a:solidFill>
                <a:latin typeface="Garet Bold"/>
              </a:rPr>
              <a:t>Trends</a:t>
            </a:r>
          </a:p>
        </p:txBody>
      </p:sp>
      <p:sp>
        <p:nvSpPr>
          <p:cNvPr id="19" name="TextBox 19"/>
          <p:cNvSpPr txBox="1"/>
          <p:nvPr/>
        </p:nvSpPr>
        <p:spPr>
          <a:xfrm>
            <a:off x="7445849" y="2403882"/>
            <a:ext cx="6459026" cy="1844675"/>
          </a:xfrm>
          <a:prstGeom prst="rect">
            <a:avLst/>
          </a:prstGeom>
        </p:spPr>
        <p:txBody>
          <a:bodyPr lIns="0" tIns="0" rIns="0" bIns="0" rtlCol="0" anchor="t">
            <a:spAutoFit/>
          </a:bodyPr>
          <a:lstStyle/>
          <a:p>
            <a:pPr>
              <a:lnSpc>
                <a:spcPts val="4899"/>
              </a:lnSpc>
              <a:spcBef>
                <a:spcPct val="0"/>
              </a:spcBef>
            </a:pPr>
            <a:r>
              <a:rPr lang="en-US" sz="3499" spc="111">
                <a:solidFill>
                  <a:srgbClr val="FFFFFF"/>
                </a:solidFill>
                <a:latin typeface="Barlow Semi-Bold"/>
              </a:rPr>
              <a:t>Growing adoption of smart devices coupled with rising internet connectivity</a:t>
            </a:r>
          </a:p>
        </p:txBody>
      </p:sp>
      <p:sp>
        <p:nvSpPr>
          <p:cNvPr id="20" name="TextBox 20"/>
          <p:cNvSpPr txBox="1"/>
          <p:nvPr/>
        </p:nvSpPr>
        <p:spPr>
          <a:xfrm>
            <a:off x="7223683" y="6074727"/>
            <a:ext cx="6459026" cy="606425"/>
          </a:xfrm>
          <a:prstGeom prst="rect">
            <a:avLst/>
          </a:prstGeom>
        </p:spPr>
        <p:txBody>
          <a:bodyPr lIns="0" tIns="0" rIns="0" bIns="0" rtlCol="0" anchor="t">
            <a:spAutoFit/>
          </a:bodyPr>
          <a:lstStyle/>
          <a:p>
            <a:pPr>
              <a:lnSpc>
                <a:spcPts val="4899"/>
              </a:lnSpc>
            </a:pPr>
            <a:r>
              <a:rPr lang="en-US" sz="3499" spc="111">
                <a:solidFill>
                  <a:srgbClr val="FFFFFF"/>
                </a:solidFill>
                <a:latin typeface="Barlow Semi-Bold"/>
              </a:rPr>
              <a:t>Cybersecurity threats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61" b="-3086"/>
            </a:stretch>
          </a:blipFill>
        </p:spPr>
      </p:sp>
      <p:grpSp>
        <p:nvGrpSpPr>
          <p:cNvPr id="3" name="Group 3"/>
          <p:cNvGrpSpPr/>
          <p:nvPr/>
        </p:nvGrpSpPr>
        <p:grpSpPr>
          <a:xfrm>
            <a:off x="1963882" y="2080780"/>
            <a:ext cx="14360236" cy="6125441"/>
            <a:chOff x="0" y="0"/>
            <a:chExt cx="3782120" cy="1613285"/>
          </a:xfrm>
        </p:grpSpPr>
        <p:sp>
          <p:nvSpPr>
            <p:cNvPr id="4" name="Freeform 4"/>
            <p:cNvSpPr/>
            <p:nvPr/>
          </p:nvSpPr>
          <p:spPr>
            <a:xfrm>
              <a:off x="0" y="0"/>
              <a:ext cx="3782120" cy="1613285"/>
            </a:xfrm>
            <a:custGeom>
              <a:avLst/>
              <a:gdLst/>
              <a:ahLst/>
              <a:cxnLst/>
              <a:rect l="l" t="t" r="r" b="b"/>
              <a:pathLst>
                <a:path w="3782120" h="1613285">
                  <a:moveTo>
                    <a:pt x="0" y="0"/>
                  </a:moveTo>
                  <a:lnTo>
                    <a:pt x="3782120" y="0"/>
                  </a:lnTo>
                  <a:lnTo>
                    <a:pt x="3782120" y="1613285"/>
                  </a:lnTo>
                  <a:lnTo>
                    <a:pt x="0" y="1613285"/>
                  </a:lnTo>
                  <a:close/>
                </a:path>
              </a:pathLst>
            </a:custGeom>
            <a:solidFill>
              <a:srgbClr val="000000">
                <a:alpha val="69804"/>
              </a:srgbClr>
            </a:solidFill>
          </p:spPr>
        </p:sp>
        <p:sp>
          <p:nvSpPr>
            <p:cNvPr id="5" name="TextBox 5"/>
            <p:cNvSpPr txBox="1"/>
            <p:nvPr/>
          </p:nvSpPr>
          <p:spPr>
            <a:xfrm>
              <a:off x="0" y="-38100"/>
              <a:ext cx="3782120" cy="165138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063971" y="2497282"/>
            <a:ext cx="10160058" cy="696975"/>
          </a:xfrm>
          <a:prstGeom prst="rect">
            <a:avLst/>
          </a:prstGeom>
        </p:spPr>
        <p:txBody>
          <a:bodyPr lIns="0" tIns="0" rIns="0" bIns="0" rtlCol="0" anchor="t">
            <a:spAutoFit/>
          </a:bodyPr>
          <a:lstStyle/>
          <a:p>
            <a:pPr algn="ctr">
              <a:lnSpc>
                <a:spcPts val="5251"/>
              </a:lnSpc>
            </a:pPr>
            <a:r>
              <a:rPr lang="en-US" sz="5199">
                <a:solidFill>
                  <a:srgbClr val="FFFFFF"/>
                </a:solidFill>
                <a:latin typeface="Canva Sans"/>
              </a:rPr>
              <a:t>AUTHOR'S PERSPECTIVE</a:t>
            </a:r>
          </a:p>
        </p:txBody>
      </p:sp>
      <p:sp>
        <p:nvSpPr>
          <p:cNvPr id="7" name="TextBox 7"/>
          <p:cNvSpPr txBox="1"/>
          <p:nvPr/>
        </p:nvSpPr>
        <p:spPr>
          <a:xfrm>
            <a:off x="2298989" y="3433907"/>
            <a:ext cx="13690023" cy="4375150"/>
          </a:xfrm>
          <a:prstGeom prst="rect">
            <a:avLst/>
          </a:prstGeom>
        </p:spPr>
        <p:txBody>
          <a:bodyPr lIns="0" tIns="0" rIns="0" bIns="0" rtlCol="0" anchor="t">
            <a:spAutoFit/>
          </a:bodyPr>
          <a:lstStyle/>
          <a:p>
            <a:pPr marL="539748" lvl="1" indent="-269874">
              <a:lnSpc>
                <a:spcPts val="3499"/>
              </a:lnSpc>
              <a:buFont typeface="Arial"/>
              <a:buChar char="•"/>
            </a:pPr>
            <a:r>
              <a:rPr lang="en-US" sz="2499" spc="79">
                <a:solidFill>
                  <a:srgbClr val="FFFFFF"/>
                </a:solidFill>
                <a:latin typeface="Barlow Semi-Bold"/>
              </a:rPr>
              <a:t>The Global Meeting Management Software Market revenue in 2017: USD 3,077.22 Million</a:t>
            </a:r>
          </a:p>
          <a:p>
            <a:pPr marL="539748" lvl="1" indent="-269874">
              <a:lnSpc>
                <a:spcPts val="3499"/>
              </a:lnSpc>
              <a:buFont typeface="Arial"/>
              <a:buChar char="•"/>
            </a:pPr>
            <a:r>
              <a:rPr lang="en-US" sz="2499" spc="79">
                <a:solidFill>
                  <a:srgbClr val="FFFFFF"/>
                </a:solidFill>
                <a:latin typeface="Barlow Semi-Bold"/>
              </a:rPr>
              <a:t>Corporate held for largest share of total revenue generated in 2020</a:t>
            </a:r>
          </a:p>
          <a:p>
            <a:pPr marL="539748" lvl="1" indent="-269874">
              <a:lnSpc>
                <a:spcPts val="3499"/>
              </a:lnSpc>
              <a:buFont typeface="Arial"/>
              <a:buChar char="•"/>
            </a:pPr>
            <a:r>
              <a:rPr lang="en-US" sz="2499" spc="79">
                <a:solidFill>
                  <a:srgbClr val="FFFFFF"/>
                </a:solidFill>
                <a:latin typeface="Barlow Semi-Bold"/>
              </a:rPr>
              <a:t>On-Premises held maximum share of Meeting Management Software market in 2020</a:t>
            </a:r>
          </a:p>
          <a:p>
            <a:pPr marL="539748" lvl="1" indent="-269874">
              <a:lnSpc>
                <a:spcPts val="3499"/>
              </a:lnSpc>
              <a:buFont typeface="Arial"/>
              <a:buChar char="•"/>
            </a:pPr>
            <a:r>
              <a:rPr lang="en-US" sz="2499" spc="79">
                <a:solidFill>
                  <a:srgbClr val="FFFFFF"/>
                </a:solidFill>
                <a:latin typeface="Barlow Semi-Bold"/>
              </a:rPr>
              <a:t>Large Enterprise held maximum share of Meeting Management Software market in 2020</a:t>
            </a:r>
          </a:p>
          <a:p>
            <a:pPr marL="539748" lvl="1" indent="-269874">
              <a:lnSpc>
                <a:spcPts val="3499"/>
              </a:lnSpc>
              <a:buFont typeface="Arial"/>
              <a:buChar char="•"/>
            </a:pPr>
            <a:r>
              <a:rPr lang="en-US" sz="2499" spc="79">
                <a:solidFill>
                  <a:srgbClr val="FFFFFF"/>
                </a:solidFill>
                <a:latin typeface="Barlow Semi-Bold"/>
              </a:rPr>
              <a:t>Growing adoption of smart devices, rising internet connectivity and increasing adoption of e-learning stimulates drive the growth of the meeting management software market</a:t>
            </a:r>
          </a:p>
          <a:p>
            <a:pPr marL="539748" lvl="1" indent="-269874">
              <a:lnSpc>
                <a:spcPts val="3499"/>
              </a:lnSpc>
              <a:buFont typeface="Arial"/>
              <a:buChar char="•"/>
            </a:pPr>
            <a:r>
              <a:rPr lang="en-US" sz="2499" spc="79">
                <a:solidFill>
                  <a:srgbClr val="FFFFFF"/>
                </a:solidFill>
                <a:latin typeface="Barlow Semi-Bold"/>
              </a:rPr>
              <a:t>Cybersecurity threats may hamper the growth of the meeting management software market</a:t>
            </a:r>
          </a:p>
          <a:p>
            <a:pPr marL="539748" lvl="1" indent="-269874">
              <a:lnSpc>
                <a:spcPts val="3499"/>
              </a:lnSpc>
              <a:buFont typeface="Arial"/>
              <a:buChar char="•"/>
            </a:pPr>
            <a:r>
              <a:rPr lang="en-US" sz="2499" spc="79">
                <a:solidFill>
                  <a:srgbClr val="FFFFFF"/>
                </a:solidFill>
                <a:latin typeface="Barlow Semi-Bold"/>
              </a:rPr>
              <a:t>Rising usage of innovative technologies will provide enormous growth opportunities for the meeting management software market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933" r="-22933"/>
            </a:stretch>
          </a:blipFill>
        </p:spPr>
      </p:sp>
      <p:sp>
        <p:nvSpPr>
          <p:cNvPr id="3" name="Freeform 3"/>
          <p:cNvSpPr/>
          <p:nvPr/>
        </p:nvSpPr>
        <p:spPr>
          <a:xfrm>
            <a:off x="12737474" y="3659199"/>
            <a:ext cx="5444640" cy="1040502"/>
          </a:xfrm>
          <a:custGeom>
            <a:avLst/>
            <a:gdLst/>
            <a:ahLst/>
            <a:cxnLst/>
            <a:rect l="l" t="t" r="r" b="b"/>
            <a:pathLst>
              <a:path w="5444640" h="1040502">
                <a:moveTo>
                  <a:pt x="0" y="0"/>
                </a:moveTo>
                <a:lnTo>
                  <a:pt x="5444641" y="0"/>
                </a:lnTo>
                <a:lnTo>
                  <a:pt x="5444641" y="1040503"/>
                </a:lnTo>
                <a:lnTo>
                  <a:pt x="0" y="1040503"/>
                </a:lnTo>
                <a:lnTo>
                  <a:pt x="0" y="0"/>
                </a:lnTo>
                <a:close/>
              </a:path>
            </a:pathLst>
          </a:custGeom>
          <a:blipFill>
            <a:blip r:embed="rId3"/>
            <a:stretch>
              <a:fillRect l="-36327" t="-180180" r="-39972" b="-181081"/>
            </a:stretch>
          </a:blipFill>
        </p:spPr>
      </p:sp>
      <p:sp>
        <p:nvSpPr>
          <p:cNvPr id="4" name="Freeform 4"/>
          <p:cNvSpPr/>
          <p:nvPr/>
        </p:nvSpPr>
        <p:spPr>
          <a:xfrm>
            <a:off x="6030285" y="3538384"/>
            <a:ext cx="6011468" cy="1282133"/>
          </a:xfrm>
          <a:custGeom>
            <a:avLst/>
            <a:gdLst/>
            <a:ahLst/>
            <a:cxnLst/>
            <a:rect l="l" t="t" r="r" b="b"/>
            <a:pathLst>
              <a:path w="6011468" h="1282133">
                <a:moveTo>
                  <a:pt x="0" y="0"/>
                </a:moveTo>
                <a:lnTo>
                  <a:pt x="6011468" y="0"/>
                </a:lnTo>
                <a:lnTo>
                  <a:pt x="6011468" y="1282133"/>
                </a:lnTo>
                <a:lnTo>
                  <a:pt x="0" y="1282133"/>
                </a:lnTo>
                <a:lnTo>
                  <a:pt x="0" y="0"/>
                </a:lnTo>
                <a:close/>
              </a:path>
            </a:pathLst>
          </a:custGeom>
          <a:blipFill>
            <a:blip r:embed="rId4"/>
            <a:stretch>
              <a:fillRect/>
            </a:stretch>
          </a:blipFill>
        </p:spPr>
      </p:sp>
      <p:sp>
        <p:nvSpPr>
          <p:cNvPr id="5" name="Freeform 5"/>
          <p:cNvSpPr/>
          <p:nvPr/>
        </p:nvSpPr>
        <p:spPr>
          <a:xfrm>
            <a:off x="151163" y="3010928"/>
            <a:ext cx="5437734" cy="1688773"/>
          </a:xfrm>
          <a:custGeom>
            <a:avLst/>
            <a:gdLst/>
            <a:ahLst/>
            <a:cxnLst/>
            <a:rect l="l" t="t" r="r" b="b"/>
            <a:pathLst>
              <a:path w="5437734" h="1688773">
                <a:moveTo>
                  <a:pt x="0" y="0"/>
                </a:moveTo>
                <a:lnTo>
                  <a:pt x="5437734" y="0"/>
                </a:lnTo>
                <a:lnTo>
                  <a:pt x="5437734" y="1688774"/>
                </a:lnTo>
                <a:lnTo>
                  <a:pt x="0" y="1688774"/>
                </a:lnTo>
                <a:lnTo>
                  <a:pt x="0" y="0"/>
                </a:lnTo>
                <a:close/>
              </a:path>
            </a:pathLst>
          </a:custGeom>
          <a:blipFill>
            <a:blip r:embed="rId5"/>
            <a:stretch>
              <a:fillRect l="-27854" t="-39862" r="-27854" b="-64948"/>
            </a:stretch>
          </a:blipFill>
        </p:spPr>
      </p:sp>
      <p:sp>
        <p:nvSpPr>
          <p:cNvPr id="6" name="Freeform 6"/>
          <p:cNvSpPr/>
          <p:nvPr/>
        </p:nvSpPr>
        <p:spPr>
          <a:xfrm>
            <a:off x="391243" y="5447885"/>
            <a:ext cx="4957575" cy="1714495"/>
          </a:xfrm>
          <a:custGeom>
            <a:avLst/>
            <a:gdLst/>
            <a:ahLst/>
            <a:cxnLst/>
            <a:rect l="l" t="t" r="r" b="b"/>
            <a:pathLst>
              <a:path w="4957575" h="1714495">
                <a:moveTo>
                  <a:pt x="0" y="0"/>
                </a:moveTo>
                <a:lnTo>
                  <a:pt x="4957575" y="0"/>
                </a:lnTo>
                <a:lnTo>
                  <a:pt x="4957575" y="1714495"/>
                </a:lnTo>
                <a:lnTo>
                  <a:pt x="0" y="1714495"/>
                </a:lnTo>
                <a:lnTo>
                  <a:pt x="0" y="0"/>
                </a:lnTo>
                <a:close/>
              </a:path>
            </a:pathLst>
          </a:custGeom>
          <a:blipFill>
            <a:blip r:embed="rId6"/>
            <a:stretch>
              <a:fillRect/>
            </a:stretch>
          </a:blipFill>
        </p:spPr>
      </p:sp>
      <p:sp>
        <p:nvSpPr>
          <p:cNvPr id="7" name="Freeform 7"/>
          <p:cNvSpPr/>
          <p:nvPr/>
        </p:nvSpPr>
        <p:spPr>
          <a:xfrm>
            <a:off x="6030285" y="5774673"/>
            <a:ext cx="6161555" cy="1298328"/>
          </a:xfrm>
          <a:custGeom>
            <a:avLst/>
            <a:gdLst/>
            <a:ahLst/>
            <a:cxnLst/>
            <a:rect l="l" t="t" r="r" b="b"/>
            <a:pathLst>
              <a:path w="6161555" h="1298328">
                <a:moveTo>
                  <a:pt x="0" y="0"/>
                </a:moveTo>
                <a:lnTo>
                  <a:pt x="6161555" y="0"/>
                </a:lnTo>
                <a:lnTo>
                  <a:pt x="6161555" y="1298328"/>
                </a:lnTo>
                <a:lnTo>
                  <a:pt x="0" y="1298328"/>
                </a:lnTo>
                <a:lnTo>
                  <a:pt x="0" y="0"/>
                </a:lnTo>
                <a:close/>
              </a:path>
            </a:pathLst>
          </a:custGeom>
          <a:blipFill>
            <a:blip r:embed="rId7"/>
            <a:stretch>
              <a:fillRect l="-3392" t="-138983" r="-3749" b="-142372"/>
            </a:stretch>
          </a:blipFill>
        </p:spPr>
      </p:sp>
      <p:sp>
        <p:nvSpPr>
          <p:cNvPr id="8" name="Freeform 8"/>
          <p:cNvSpPr/>
          <p:nvPr/>
        </p:nvSpPr>
        <p:spPr>
          <a:xfrm>
            <a:off x="13037207" y="5607916"/>
            <a:ext cx="4845176" cy="1554464"/>
          </a:xfrm>
          <a:custGeom>
            <a:avLst/>
            <a:gdLst/>
            <a:ahLst/>
            <a:cxnLst/>
            <a:rect l="l" t="t" r="r" b="b"/>
            <a:pathLst>
              <a:path w="4845176" h="1554464">
                <a:moveTo>
                  <a:pt x="0" y="0"/>
                </a:moveTo>
                <a:lnTo>
                  <a:pt x="4845176" y="0"/>
                </a:lnTo>
                <a:lnTo>
                  <a:pt x="4845176" y="1554464"/>
                </a:lnTo>
                <a:lnTo>
                  <a:pt x="0" y="1554464"/>
                </a:lnTo>
                <a:lnTo>
                  <a:pt x="0" y="0"/>
                </a:lnTo>
                <a:close/>
              </a:path>
            </a:pathLst>
          </a:custGeom>
          <a:blipFill>
            <a:blip r:embed="rId8"/>
            <a:stretch>
              <a:fillRect l="-7613" t="-19662" r="-7178" b="-18984"/>
            </a:stretch>
          </a:blipFill>
        </p:spPr>
      </p:sp>
      <p:sp>
        <p:nvSpPr>
          <p:cNvPr id="9" name="Freeform 9"/>
          <p:cNvSpPr/>
          <p:nvPr/>
        </p:nvSpPr>
        <p:spPr>
          <a:xfrm>
            <a:off x="105885" y="7914855"/>
            <a:ext cx="5924400" cy="1325132"/>
          </a:xfrm>
          <a:custGeom>
            <a:avLst/>
            <a:gdLst/>
            <a:ahLst/>
            <a:cxnLst/>
            <a:rect l="l" t="t" r="r" b="b"/>
            <a:pathLst>
              <a:path w="5924400" h="1325132">
                <a:moveTo>
                  <a:pt x="0" y="0"/>
                </a:moveTo>
                <a:lnTo>
                  <a:pt x="5924400" y="0"/>
                </a:lnTo>
                <a:lnTo>
                  <a:pt x="5924400" y="1325132"/>
                </a:lnTo>
                <a:lnTo>
                  <a:pt x="0" y="1325132"/>
                </a:lnTo>
                <a:lnTo>
                  <a:pt x="0" y="0"/>
                </a:lnTo>
                <a:close/>
              </a:path>
            </a:pathLst>
          </a:custGeom>
          <a:blipFill>
            <a:blip r:embed="rId9"/>
            <a:stretch>
              <a:fillRect l="-11068" t="-49146" r="-11068" b="-49488"/>
            </a:stretch>
          </a:blipFill>
        </p:spPr>
      </p:sp>
      <p:sp>
        <p:nvSpPr>
          <p:cNvPr id="10" name="Freeform 10"/>
          <p:cNvSpPr/>
          <p:nvPr/>
        </p:nvSpPr>
        <p:spPr>
          <a:xfrm>
            <a:off x="6962929" y="7731479"/>
            <a:ext cx="4656708" cy="1691884"/>
          </a:xfrm>
          <a:custGeom>
            <a:avLst/>
            <a:gdLst/>
            <a:ahLst/>
            <a:cxnLst/>
            <a:rect l="l" t="t" r="r" b="b"/>
            <a:pathLst>
              <a:path w="4656708" h="1691884">
                <a:moveTo>
                  <a:pt x="0" y="0"/>
                </a:moveTo>
                <a:lnTo>
                  <a:pt x="4656708" y="0"/>
                </a:lnTo>
                <a:lnTo>
                  <a:pt x="4656708" y="1691884"/>
                </a:lnTo>
                <a:lnTo>
                  <a:pt x="0" y="169188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TextBox 11"/>
          <p:cNvSpPr txBox="1"/>
          <p:nvPr/>
        </p:nvSpPr>
        <p:spPr>
          <a:xfrm>
            <a:off x="5694782" y="836038"/>
            <a:ext cx="6898435" cy="1057270"/>
          </a:xfrm>
          <a:prstGeom prst="rect">
            <a:avLst/>
          </a:prstGeom>
        </p:spPr>
        <p:txBody>
          <a:bodyPr lIns="0" tIns="0" rIns="0" bIns="0" rtlCol="0" anchor="t">
            <a:spAutoFit/>
          </a:bodyPr>
          <a:lstStyle/>
          <a:p>
            <a:pPr algn="ctr">
              <a:lnSpc>
                <a:spcPts val="7199"/>
              </a:lnSpc>
            </a:pPr>
            <a:r>
              <a:rPr lang="en-US" sz="7999">
                <a:solidFill>
                  <a:srgbClr val="000000"/>
                </a:solidFill>
                <a:latin typeface="Poppins"/>
              </a:rPr>
              <a:t>KEY PLAYERS</a:t>
            </a:r>
          </a:p>
        </p:txBody>
      </p:sp>
      <p:sp>
        <p:nvSpPr>
          <p:cNvPr id="12" name="Freeform 12"/>
          <p:cNvSpPr/>
          <p:nvPr/>
        </p:nvSpPr>
        <p:spPr>
          <a:xfrm>
            <a:off x="12737474" y="8064502"/>
            <a:ext cx="4853644" cy="1358861"/>
          </a:xfrm>
          <a:custGeom>
            <a:avLst/>
            <a:gdLst/>
            <a:ahLst/>
            <a:cxnLst/>
            <a:rect l="l" t="t" r="r" b="b"/>
            <a:pathLst>
              <a:path w="4853644" h="1358861">
                <a:moveTo>
                  <a:pt x="0" y="0"/>
                </a:moveTo>
                <a:lnTo>
                  <a:pt x="4853644" y="0"/>
                </a:lnTo>
                <a:lnTo>
                  <a:pt x="4853644" y="1358861"/>
                </a:lnTo>
                <a:lnTo>
                  <a:pt x="0" y="1358861"/>
                </a:lnTo>
                <a:lnTo>
                  <a:pt x="0" y="0"/>
                </a:lnTo>
                <a:close/>
              </a:path>
            </a:pathLst>
          </a:custGeom>
          <a:blipFill>
            <a:blip r:embed="rId12"/>
            <a:stretch>
              <a:fillRect r="-62" b="-223"/>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18518"/>
            </a:stretch>
          </a:blipFill>
        </p:spPr>
      </p:sp>
      <p:sp>
        <p:nvSpPr>
          <p:cNvPr id="3" name="TextBox 3"/>
          <p:cNvSpPr txBox="1"/>
          <p:nvPr/>
        </p:nvSpPr>
        <p:spPr>
          <a:xfrm>
            <a:off x="5345680" y="817135"/>
            <a:ext cx="7331614" cy="414468"/>
          </a:xfrm>
          <a:prstGeom prst="rect">
            <a:avLst/>
          </a:prstGeom>
        </p:spPr>
        <p:txBody>
          <a:bodyPr lIns="0" tIns="0" rIns="0" bIns="0" rtlCol="0" anchor="t">
            <a:spAutoFit/>
          </a:bodyPr>
          <a:lstStyle/>
          <a:p>
            <a:pPr algn="ctr">
              <a:lnSpc>
                <a:spcPts val="3072"/>
              </a:lnSpc>
            </a:pPr>
            <a:r>
              <a:rPr lang="en-US" sz="3234">
                <a:solidFill>
                  <a:srgbClr val="000000"/>
                </a:solidFill>
                <a:latin typeface="Georgia Pro Bold"/>
              </a:rPr>
              <a:t>For Full Report</a:t>
            </a:r>
          </a:p>
        </p:txBody>
      </p:sp>
      <p:sp>
        <p:nvSpPr>
          <p:cNvPr id="4" name="TextBox 4"/>
          <p:cNvSpPr txBox="1"/>
          <p:nvPr/>
        </p:nvSpPr>
        <p:spPr>
          <a:xfrm>
            <a:off x="4173452" y="814819"/>
            <a:ext cx="9941097" cy="1461636"/>
          </a:xfrm>
          <a:prstGeom prst="rect">
            <a:avLst/>
          </a:prstGeom>
        </p:spPr>
        <p:txBody>
          <a:bodyPr lIns="0" tIns="0" rIns="0" bIns="0" rtlCol="0" anchor="t">
            <a:spAutoFit/>
          </a:bodyPr>
          <a:lstStyle/>
          <a:p>
            <a:pPr algn="ctr">
              <a:lnSpc>
                <a:spcPts val="11907"/>
              </a:lnSpc>
            </a:pPr>
            <a:r>
              <a:rPr lang="en-US" sz="8505">
                <a:solidFill>
                  <a:srgbClr val="000000"/>
                </a:solidFill>
                <a:latin typeface="Canva Sans Bold"/>
              </a:rPr>
              <a:t>Contact us</a:t>
            </a:r>
          </a:p>
        </p:txBody>
      </p:sp>
      <p:sp>
        <p:nvSpPr>
          <p:cNvPr id="5" name="Freeform 5"/>
          <p:cNvSpPr/>
          <p:nvPr/>
        </p:nvSpPr>
        <p:spPr>
          <a:xfrm>
            <a:off x="7256191" y="2128114"/>
            <a:ext cx="3510592" cy="2232225"/>
          </a:xfrm>
          <a:custGeom>
            <a:avLst/>
            <a:gdLst/>
            <a:ahLst/>
            <a:cxnLst/>
            <a:rect l="l" t="t" r="r" b="b"/>
            <a:pathLst>
              <a:path w="3510592" h="2232225">
                <a:moveTo>
                  <a:pt x="0" y="0"/>
                </a:moveTo>
                <a:lnTo>
                  <a:pt x="3510591" y="0"/>
                </a:lnTo>
                <a:lnTo>
                  <a:pt x="3510591" y="2232226"/>
                </a:lnTo>
                <a:lnTo>
                  <a:pt x="0" y="2232226"/>
                </a:lnTo>
                <a:lnTo>
                  <a:pt x="0" y="0"/>
                </a:lnTo>
                <a:close/>
              </a:path>
            </a:pathLst>
          </a:custGeom>
          <a:blipFill>
            <a:blip r:embed="rId3"/>
            <a:stretch>
              <a:fillRect/>
            </a:stretch>
          </a:blipFill>
        </p:spPr>
      </p:sp>
      <p:sp>
        <p:nvSpPr>
          <p:cNvPr id="6" name="TextBox 6"/>
          <p:cNvSpPr txBox="1"/>
          <p:nvPr/>
        </p:nvSpPr>
        <p:spPr>
          <a:xfrm>
            <a:off x="362281" y="4236515"/>
            <a:ext cx="17563438" cy="1062609"/>
          </a:xfrm>
          <a:prstGeom prst="rect">
            <a:avLst/>
          </a:prstGeom>
        </p:spPr>
        <p:txBody>
          <a:bodyPr lIns="0" tIns="0" rIns="0" bIns="0" rtlCol="0" anchor="t">
            <a:spAutoFit/>
          </a:bodyPr>
          <a:lstStyle/>
          <a:p>
            <a:pPr algn="ctr">
              <a:lnSpc>
                <a:spcPts val="8626"/>
              </a:lnSpc>
              <a:spcBef>
                <a:spcPct val="0"/>
              </a:spcBef>
            </a:pPr>
            <a:r>
              <a:rPr lang="en-US" sz="6161">
                <a:solidFill>
                  <a:srgbClr val="000000"/>
                </a:solidFill>
                <a:latin typeface="Lato Bold"/>
              </a:rPr>
              <a:t>COGNITIVE MARKET RESEARCH</a:t>
            </a:r>
          </a:p>
        </p:txBody>
      </p:sp>
      <p:sp>
        <p:nvSpPr>
          <p:cNvPr id="7" name="TextBox 7"/>
          <p:cNvSpPr txBox="1"/>
          <p:nvPr/>
        </p:nvSpPr>
        <p:spPr>
          <a:xfrm>
            <a:off x="4452266" y="5441999"/>
            <a:ext cx="9813972" cy="1082905"/>
          </a:xfrm>
          <a:prstGeom prst="rect">
            <a:avLst/>
          </a:prstGeom>
        </p:spPr>
        <p:txBody>
          <a:bodyPr lIns="0" tIns="0" rIns="0" bIns="0" rtlCol="0" anchor="t">
            <a:spAutoFit/>
          </a:bodyPr>
          <a:lstStyle/>
          <a:p>
            <a:pPr algn="ctr">
              <a:lnSpc>
                <a:spcPts val="4365"/>
              </a:lnSpc>
              <a:spcBef>
                <a:spcPct val="0"/>
              </a:spcBef>
            </a:pPr>
            <a:r>
              <a:rPr lang="en-US" sz="3118" spc="311">
                <a:solidFill>
                  <a:srgbClr val="000000"/>
                </a:solidFill>
                <a:latin typeface="Lato"/>
              </a:rPr>
              <a:t>Tel: +1 312-376-8303 | +44 020-8123-0732</a:t>
            </a:r>
          </a:p>
          <a:p>
            <a:pPr algn="ctr">
              <a:lnSpc>
                <a:spcPts val="4365"/>
              </a:lnSpc>
              <a:spcBef>
                <a:spcPct val="0"/>
              </a:spcBef>
            </a:pPr>
            <a:r>
              <a:rPr lang="en-US" sz="3118" spc="311">
                <a:solidFill>
                  <a:srgbClr val="000000"/>
                </a:solidFill>
                <a:latin typeface="Lato"/>
              </a:rPr>
              <a:t>India: (+91) 983-496-8611</a:t>
            </a:r>
          </a:p>
        </p:txBody>
      </p:sp>
      <p:sp>
        <p:nvSpPr>
          <p:cNvPr id="8" name="TextBox 8"/>
          <p:cNvSpPr txBox="1"/>
          <p:nvPr/>
        </p:nvSpPr>
        <p:spPr>
          <a:xfrm>
            <a:off x="2825577" y="6562534"/>
            <a:ext cx="12636846" cy="535280"/>
          </a:xfrm>
          <a:prstGeom prst="rect">
            <a:avLst/>
          </a:prstGeom>
        </p:spPr>
        <p:txBody>
          <a:bodyPr lIns="0" tIns="0" rIns="0" bIns="0" rtlCol="0" anchor="t">
            <a:spAutoFit/>
          </a:bodyPr>
          <a:lstStyle/>
          <a:p>
            <a:pPr algn="ctr">
              <a:lnSpc>
                <a:spcPts val="4360"/>
              </a:lnSpc>
            </a:pPr>
            <a:r>
              <a:rPr lang="en-US" sz="3114" spc="317">
                <a:solidFill>
                  <a:srgbClr val="000000"/>
                </a:solidFill>
                <a:latin typeface="Lato"/>
              </a:rPr>
              <a:t>sales@cognitivemarketresearch.com</a:t>
            </a:r>
          </a:p>
        </p:txBody>
      </p:sp>
      <p:sp>
        <p:nvSpPr>
          <p:cNvPr id="9" name="TextBox 9"/>
          <p:cNvSpPr txBox="1"/>
          <p:nvPr/>
        </p:nvSpPr>
        <p:spPr>
          <a:xfrm>
            <a:off x="1829091" y="7126389"/>
            <a:ext cx="15060323" cy="663091"/>
          </a:xfrm>
          <a:prstGeom prst="rect">
            <a:avLst/>
          </a:prstGeom>
        </p:spPr>
        <p:txBody>
          <a:bodyPr lIns="0" tIns="0" rIns="0" bIns="0" rtlCol="0" anchor="t">
            <a:spAutoFit/>
          </a:bodyPr>
          <a:lstStyle/>
          <a:p>
            <a:pPr algn="ctr">
              <a:lnSpc>
                <a:spcPts val="5451"/>
              </a:lnSpc>
              <a:spcBef>
                <a:spcPct val="0"/>
              </a:spcBef>
            </a:pPr>
            <a:r>
              <a:rPr lang="en-US" sz="3894" spc="389">
                <a:solidFill>
                  <a:srgbClr val="000000"/>
                </a:solidFill>
                <a:latin typeface="Lato"/>
              </a:rPr>
              <a:t>Access the Full Report :</a:t>
            </a:r>
            <a:r>
              <a:rPr lang="en-US" sz="3894" u="sng" spc="389">
                <a:solidFill>
                  <a:srgbClr val="000000"/>
                </a:solidFill>
                <a:latin typeface="Lato"/>
                <a:hlinkClick r:id="rId4" tooltip="https://tinyurl.com/476mfaf4"/>
              </a:rPr>
              <a:t> https://tinyurl.com/476mfaf4</a:t>
            </a:r>
          </a:p>
        </p:txBody>
      </p:sp>
      <p:sp>
        <p:nvSpPr>
          <p:cNvPr id="10" name="TextBox 10"/>
          <p:cNvSpPr txBox="1"/>
          <p:nvPr/>
        </p:nvSpPr>
        <p:spPr>
          <a:xfrm>
            <a:off x="5046026" y="9528180"/>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a:rPr>
              <a:t>Please visit our website:</a:t>
            </a:r>
          </a:p>
          <a:p>
            <a:pPr algn="ctr">
              <a:lnSpc>
                <a:spcPts val="2974"/>
              </a:lnSpc>
            </a:pPr>
            <a:r>
              <a:rPr lang="en-US" sz="2833" u="sng" spc="283">
                <a:solidFill>
                  <a:srgbClr val="000000"/>
                </a:solidFill>
                <a:latin typeface="Lato"/>
                <a:hlinkClick r:id="rId5" tooltip="https://www.cognitivemarketresearch.com"/>
              </a:rPr>
              <a:t>https://www.cognitivemarketresearch.com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340</Words>
  <Application>Microsoft Office PowerPoint</Application>
  <PresentationFormat>Custom</PresentationFormat>
  <Paragraphs>51</Paragraphs>
  <Slides>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Poppins</vt:lpstr>
      <vt:lpstr>Canva Sans Bold</vt:lpstr>
      <vt:lpstr>Arial</vt:lpstr>
      <vt:lpstr>Garet Bold</vt:lpstr>
      <vt:lpstr>Georgia Pro Bold</vt:lpstr>
      <vt:lpstr>Lato Bold</vt:lpstr>
      <vt:lpstr>Barlow Semi-Bold</vt:lpstr>
      <vt:lpstr>Canva Sans</vt:lpstr>
      <vt:lpstr>Lato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 Management Software Market Report</dc:title>
  <cp:lastModifiedBy>decipher market</cp:lastModifiedBy>
  <cp:revision>2</cp:revision>
  <dcterms:created xsi:type="dcterms:W3CDTF">2006-08-16T00:00:00Z</dcterms:created>
  <dcterms:modified xsi:type="dcterms:W3CDTF">2024-02-15T08:29:55Z</dcterms:modified>
  <dc:identifier>DAFx4a3AAyQ</dc:identifier>
</cp:coreProperties>
</file>