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15" Type="http://schemas.openxmlformats.org/officeDocument/2006/relationships/image" Target="../media/image23.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hyperlink" Target="http://tinyurl.com/4c7jrn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sp>
        <p:nvSpPr>
          <p:cNvPr id="3" name="Freeform 3"/>
          <p:cNvSpPr/>
          <p:nvPr/>
        </p:nvSpPr>
        <p:spPr>
          <a:xfrm>
            <a:off x="0" y="-4942612"/>
            <a:ext cx="15229611" cy="15229611"/>
          </a:xfrm>
          <a:custGeom>
            <a:rect l="l" t="t" r="r" b="b"/>
            <a:pathLst>
              <a:path w="15229612" h="15229612">
                <a:moveTo>
                  <a:pt x="0" y="0"/>
                </a:moveTo>
                <a:lnTo>
                  <a:pt x="15229612" y="0"/>
                </a:lnTo>
                <a:lnTo>
                  <a:pt x="15229612" y="15229612"/>
                </a:lnTo>
                <a:lnTo>
                  <a:pt x="0" y="152296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464291" y="3661092"/>
            <a:ext cx="10927261" cy="4154984"/>
          </a:xfrm>
          <a:prstGeom prst="rect">
            <a:avLst/>
          </a:prstGeom>
        </p:spPr>
        <p:txBody>
          <a:bodyPr lIns="0" tIns="0" rIns="0" bIns="0" rtlCol="0" anchor="t">
            <a:spAutoFit/>
          </a:bodyPr>
          <a:lstStyle/>
          <a:p>
            <a:pPr>
              <a:lnSpc>
                <a:spcPts val="8080"/>
              </a:lnSpc>
            </a:pPr>
            <a:r>
              <a:rPr lang="en-US" sz="8000">
                <a:solidFill>
                  <a:srgbClr val="FFFFFF"/>
                </a:solidFill>
                <a:latin typeface="Lato"/>
              </a:rPr>
              <a:t>GLOBAL</a:t>
            </a:r>
          </a:p>
          <a:p>
            <a:pPr>
              <a:lnSpc>
                <a:spcPts val="8080"/>
              </a:lnSpc>
            </a:pPr>
            <a:r>
              <a:rPr lang="en-US" sz="8000">
                <a:solidFill>
                  <a:srgbClr val="FFFFFF"/>
                </a:solidFill>
                <a:latin typeface="Lato"/>
              </a:rPr>
              <a:t>MEAL KIT SERVICE</a:t>
            </a:r>
          </a:p>
          <a:p>
            <a:pPr>
              <a:lnSpc>
                <a:spcPts val="8080"/>
              </a:lnSpc>
            </a:pPr>
            <a:r>
              <a:rPr lang="en-US" sz="8000">
                <a:solidFill>
                  <a:srgbClr val="FFFFFF"/>
                </a:solidFill>
                <a:latin typeface="Lato"/>
              </a:rPr>
              <a:t>MARKET REPORT </a:t>
            </a:r>
          </a:p>
          <a:p>
            <a:pPr>
              <a:lnSpc>
                <a:spcPts val="8080"/>
              </a:lnSpc>
            </a:pPr>
            <a:r>
              <a:rPr lang="en-US" sz="8000">
                <a:solidFill>
                  <a:srgbClr val="FFFFFF"/>
                </a:solidFill>
                <a:latin typeface="Lato"/>
              </a:rPr>
              <a:t>2024</a:t>
            </a:r>
          </a:p>
        </p:txBody>
      </p:sp>
      <p:sp>
        <p:nvSpPr>
          <p:cNvPr id="5" name="TextBox 5"/>
          <p:cNvSpPr txBox="1"/>
          <p:nvPr/>
        </p:nvSpPr>
        <p:spPr>
          <a:xfrm>
            <a:off x="160735" y="9598026"/>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988607" y="1885940"/>
            <a:ext cx="14310785" cy="6300807"/>
            <a:chExt cx="3769096" cy="1659472"/>
          </a:xfrm>
        </p:grpSpPr>
        <p:sp>
          <p:nvSpPr>
            <p:cNvPr id="4" name="Freeform 4"/>
            <p:cNvSpPr/>
            <p:nvPr/>
          </p:nvSpPr>
          <p:spPr>
            <a:xfrm>
              <a:off x="0" y="0"/>
              <a:ext cx="3769096" cy="1659472"/>
            </a:xfrm>
            <a:custGeom>
              <a:rect l="l" t="t" r="r" b="b"/>
              <a:pathLst>
                <a:path w="3769096" h="1659472">
                  <a:moveTo>
                    <a:pt x="27590" y="0"/>
                  </a:moveTo>
                  <a:lnTo>
                    <a:pt x="3741505" y="0"/>
                  </a:lnTo>
                  <a:cubicBezTo>
                    <a:pt x="3756743" y="0"/>
                    <a:pt x="3769096" y="12353"/>
                    <a:pt x="3769096" y="27590"/>
                  </a:cubicBezTo>
                  <a:lnTo>
                    <a:pt x="3769096" y="1631882"/>
                  </a:lnTo>
                  <a:cubicBezTo>
                    <a:pt x="3769096" y="1647119"/>
                    <a:pt x="3756743" y="1659472"/>
                    <a:pt x="3741505" y="1659472"/>
                  </a:cubicBezTo>
                  <a:lnTo>
                    <a:pt x="27590" y="1659472"/>
                  </a:lnTo>
                  <a:cubicBezTo>
                    <a:pt x="12353" y="1659472"/>
                    <a:pt x="0" y="1647119"/>
                    <a:pt x="0" y="1631882"/>
                  </a:cubicBezTo>
                  <a:lnTo>
                    <a:pt x="0" y="27590"/>
                  </a:lnTo>
                  <a:cubicBezTo>
                    <a:pt x="0" y="12353"/>
                    <a:pt x="12353" y="0"/>
                    <a:pt x="27590" y="0"/>
                  </a:cubicBezTo>
                  <a:close/>
                </a:path>
              </a:pathLst>
            </a:custGeom>
            <a:solidFill>
              <a:srgbClr val="633826"/>
            </a:solidFill>
          </p:spPr>
          <p:txBody>
            <a:bodyPr/>
            <a:lstStyle/>
            <a:p/>
          </p:txBody>
        </p:sp>
        <p:sp>
          <p:nvSpPr>
            <p:cNvPr id="5" name="TextBox 5"/>
            <p:cNvSpPr txBox="1"/>
            <p:nvPr/>
          </p:nvSpPr>
          <p:spPr>
            <a:xfrm>
              <a:off x="0" y="-38100"/>
              <a:ext cx="3769096" cy="16975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5443" y="2270155"/>
            <a:ext cx="7929589" cy="897890"/>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2262772" y="3391187"/>
            <a:ext cx="13762456" cy="416242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A subscription meal service known as a "meal kit" sends customers pre-portioned or partially prepared food items and recipes so they may prepare meals at home. The growing preference for cuisine made by chefs and at home among millennials is one of the major factors propelling the market's growth.The delivery service is particularly well-liked and widely used by Generations Y and Z. The advantages of cooked meals, which are more affordable than takeaway and home delivery services, are causing consumers to favor the product more and more.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9802690" y="5697237"/>
            <a:ext cx="7869158" cy="2382381"/>
            <a:chExt cx="860407" cy="260488"/>
          </a:xfrm>
        </p:grpSpPr>
        <p:sp>
          <p:nvSpPr>
            <p:cNvPr id="4" name="Freeform 4"/>
            <p:cNvSpPr/>
            <p:nvPr/>
          </p:nvSpPr>
          <p:spPr>
            <a:xfrm>
              <a:off x="0" y="0"/>
              <a:ext cx="860407" cy="260488"/>
            </a:xfrm>
            <a:custGeom>
              <a:rect l="l" t="t" r="r" b="b"/>
              <a:pathLst>
                <a:path w="860407" h="260488">
                  <a:moveTo>
                    <a:pt x="98383" y="0"/>
                  </a:moveTo>
                  <a:lnTo>
                    <a:pt x="762024" y="0"/>
                  </a:lnTo>
                  <a:cubicBezTo>
                    <a:pt x="816360" y="0"/>
                    <a:pt x="860407" y="44048"/>
                    <a:pt x="860407" y="98383"/>
                  </a:cubicBezTo>
                  <a:lnTo>
                    <a:pt x="860407" y="162105"/>
                  </a:lnTo>
                  <a:cubicBezTo>
                    <a:pt x="860407" y="188197"/>
                    <a:pt x="850042" y="213221"/>
                    <a:pt x="831591" y="231672"/>
                  </a:cubicBezTo>
                  <a:cubicBezTo>
                    <a:pt x="813141" y="250122"/>
                    <a:pt x="788117" y="260488"/>
                    <a:pt x="762024" y="260488"/>
                  </a:cubicBezTo>
                  <a:lnTo>
                    <a:pt x="98383" y="260488"/>
                  </a:lnTo>
                  <a:cubicBezTo>
                    <a:pt x="44048" y="260488"/>
                    <a:pt x="0" y="216440"/>
                    <a:pt x="0" y="162105"/>
                  </a:cubicBezTo>
                  <a:lnTo>
                    <a:pt x="0" y="98383"/>
                  </a:lnTo>
                  <a:cubicBezTo>
                    <a:pt x="0" y="44048"/>
                    <a:pt x="44048" y="0"/>
                    <a:pt x="98383" y="0"/>
                  </a:cubicBezTo>
                  <a:close/>
                </a:path>
              </a:pathLst>
            </a:custGeom>
            <a:solidFill>
              <a:srgbClr val="54392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126628" y="5989953"/>
            <a:ext cx="1922059" cy="1919656"/>
          </a:xfrm>
          <a:custGeom>
            <a:rect l="l" t="t" r="r" b="b"/>
            <a:pathLst>
              <a:path w="1922059" h="1919656">
                <a:moveTo>
                  <a:pt x="0" y="0"/>
                </a:moveTo>
                <a:lnTo>
                  <a:pt x="1922059" y="0"/>
                </a:lnTo>
                <a:lnTo>
                  <a:pt x="1922059" y="1919656"/>
                </a:lnTo>
                <a:lnTo>
                  <a:pt x="0" y="1919656"/>
                </a:lnTo>
                <a:lnTo>
                  <a:pt x="0" y="0"/>
                </a:lnTo>
                <a:close/>
              </a:path>
            </a:pathLst>
          </a:custGeom>
          <a:blipFill>
            <a:blip r:embed="rId3"/>
            <a:stretch>
              <a:fillRect/>
            </a:stretch>
          </a:blipFill>
        </p:spPr>
        <p:txBody>
          <a:bodyPr/>
          <a:lstStyle/>
          <a:p/>
        </p:txBody>
      </p:sp>
      <p:grpSp>
        <p:nvGrpSpPr>
          <p:cNvPr id="7" name="Group 7"/>
          <p:cNvGrpSpPr/>
          <p:nvPr/>
        </p:nvGrpSpPr>
        <p:grpSpPr>
          <a:xfrm>
            <a:off x="10081816" y="5913132"/>
            <a:ext cx="1893752" cy="189375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9802690" y="3123205"/>
            <a:ext cx="7869158" cy="2382381"/>
            <a:chExt cx="860407" cy="260488"/>
          </a:xfrm>
        </p:grpSpPr>
        <p:sp>
          <p:nvSpPr>
            <p:cNvPr id="11" name="Freeform 11"/>
            <p:cNvSpPr/>
            <p:nvPr/>
          </p:nvSpPr>
          <p:spPr>
            <a:xfrm>
              <a:off x="0" y="0"/>
              <a:ext cx="860407" cy="260488"/>
            </a:xfrm>
            <a:custGeom>
              <a:rect l="l" t="t" r="r" b="b"/>
              <a:pathLst>
                <a:path w="860407" h="260488">
                  <a:moveTo>
                    <a:pt x="98383" y="0"/>
                  </a:moveTo>
                  <a:lnTo>
                    <a:pt x="762024" y="0"/>
                  </a:lnTo>
                  <a:cubicBezTo>
                    <a:pt x="816360" y="0"/>
                    <a:pt x="860407" y="44048"/>
                    <a:pt x="860407" y="98383"/>
                  </a:cubicBezTo>
                  <a:lnTo>
                    <a:pt x="860407" y="162105"/>
                  </a:lnTo>
                  <a:cubicBezTo>
                    <a:pt x="860407" y="188197"/>
                    <a:pt x="850042" y="213221"/>
                    <a:pt x="831591" y="231672"/>
                  </a:cubicBezTo>
                  <a:cubicBezTo>
                    <a:pt x="813141" y="250122"/>
                    <a:pt x="788117" y="260488"/>
                    <a:pt x="762024" y="260488"/>
                  </a:cubicBezTo>
                  <a:lnTo>
                    <a:pt x="98383" y="260488"/>
                  </a:lnTo>
                  <a:cubicBezTo>
                    <a:pt x="44048" y="260488"/>
                    <a:pt x="0" y="216440"/>
                    <a:pt x="0" y="162105"/>
                  </a:cubicBezTo>
                  <a:lnTo>
                    <a:pt x="0" y="98383"/>
                  </a:lnTo>
                  <a:cubicBezTo>
                    <a:pt x="0" y="44048"/>
                    <a:pt x="44048" y="0"/>
                    <a:pt x="98383" y="0"/>
                  </a:cubicBezTo>
                  <a:close/>
                </a:path>
              </a:pathLst>
            </a:custGeom>
            <a:solidFill>
              <a:srgbClr val="54392F"/>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0126628" y="3415921"/>
            <a:ext cx="1922059" cy="1919656"/>
          </a:xfrm>
          <a:custGeom>
            <a:rect l="l" t="t" r="r" b="b"/>
            <a:pathLst>
              <a:path w="1922059" h="1919656">
                <a:moveTo>
                  <a:pt x="0" y="0"/>
                </a:moveTo>
                <a:lnTo>
                  <a:pt x="1922059" y="0"/>
                </a:lnTo>
                <a:lnTo>
                  <a:pt x="1922059" y="1919656"/>
                </a:lnTo>
                <a:lnTo>
                  <a:pt x="0" y="1919656"/>
                </a:lnTo>
                <a:lnTo>
                  <a:pt x="0" y="0"/>
                </a:lnTo>
                <a:close/>
              </a:path>
            </a:pathLst>
          </a:custGeom>
          <a:blipFill>
            <a:blip r:embed="rId3"/>
            <a:stretch>
              <a:fillRect/>
            </a:stretch>
          </a:blipFill>
        </p:spPr>
        <p:txBody>
          <a:bodyPr/>
          <a:lstStyle/>
          <a:p/>
        </p:txBody>
      </p:sp>
      <p:grpSp>
        <p:nvGrpSpPr>
          <p:cNvPr id="14" name="Group 14"/>
          <p:cNvGrpSpPr/>
          <p:nvPr/>
        </p:nvGrpSpPr>
        <p:grpSpPr>
          <a:xfrm>
            <a:off x="10081816" y="3339100"/>
            <a:ext cx="1893752" cy="1893752"/>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0" y="0"/>
            <a:ext cx="18288000" cy="1345666"/>
            <a:chExt cx="4816593" cy="354414"/>
          </a:xfrm>
        </p:grpSpPr>
        <p:sp>
          <p:nvSpPr>
            <p:cNvPr id="18" name="Freeform 18"/>
            <p:cNvSpPr/>
            <p:nvPr/>
          </p:nvSpPr>
          <p:spPr>
            <a:xfrm>
              <a:off x="0" y="0"/>
              <a:ext cx="4816592" cy="354414"/>
            </a:xfrm>
            <a:custGeom>
              <a:rect l="l" t="t" r="r" b="b"/>
              <a:pathLst>
                <a:path w="4816592" h="354414">
                  <a:moveTo>
                    <a:pt x="0" y="0"/>
                  </a:moveTo>
                  <a:lnTo>
                    <a:pt x="4816592" y="0"/>
                  </a:lnTo>
                  <a:lnTo>
                    <a:pt x="4816592" y="354414"/>
                  </a:lnTo>
                  <a:lnTo>
                    <a:pt x="0" y="354414"/>
                  </a:lnTo>
                  <a:close/>
                </a:path>
              </a:pathLst>
            </a:custGeom>
            <a:solidFill>
              <a:srgbClr val="000000">
                <a:alpha val="60000"/>
              </a:srgbClr>
            </a:solidFill>
          </p:spPr>
          <p:txBody>
            <a:bodyPr/>
            <a:lstStyle/>
            <a:p/>
          </p:txBody>
        </p:sp>
        <p:sp>
          <p:nvSpPr>
            <p:cNvPr id="19" name="TextBox 19"/>
            <p:cNvSpPr txBox="1"/>
            <p:nvPr/>
          </p:nvSpPr>
          <p:spPr>
            <a:xfrm>
              <a:off x="0" y="-38100"/>
              <a:ext cx="4816593" cy="392514"/>
            </a:xfrm>
            <a:prstGeom prst="rect">
              <a:avLst/>
            </a:prstGeom>
          </p:spPr>
          <p:txBody>
            <a:bodyPr lIns="50800" tIns="50800" rIns="50800" bIns="50800" rtlCol="0" anchor="ctr"/>
            <a:lstStyle/>
            <a:p>
              <a:pPr algn="ctr">
                <a:lnSpc>
                  <a:spcPts val="2659"/>
                </a:lnSpc>
              </a:pPr>
              <a:endParaRPr/>
            </a:p>
          </p:txBody>
        </p:sp>
      </p:grpSp>
      <p:sp>
        <p:nvSpPr>
          <p:cNvPr id="20" name="TextBox 20"/>
          <p:cNvSpPr txBox="1"/>
          <p:nvPr/>
        </p:nvSpPr>
        <p:spPr>
          <a:xfrm>
            <a:off x="10335064" y="6382821"/>
            <a:ext cx="1387256" cy="1067468"/>
          </a:xfrm>
          <a:prstGeom prst="rect">
            <a:avLst/>
          </a:prstGeom>
        </p:spPr>
        <p:txBody>
          <a:bodyPr lIns="0" tIns="0" rIns="0" bIns="0" rtlCol="0" anchor="t">
            <a:spAutoFit/>
          </a:bodyPr>
          <a:lstStyle/>
          <a:p>
            <a:pPr algn="ctr">
              <a:lnSpc>
                <a:spcPts val="2555"/>
              </a:lnSpc>
            </a:pPr>
            <a:r>
              <a:rPr lang="en-US" sz="3758">
                <a:solidFill>
                  <a:srgbClr val="1E3048"/>
                </a:solidFill>
                <a:latin typeface="Poppins Bold"/>
              </a:rPr>
              <a:t>2023- 2030</a:t>
            </a:r>
          </a:p>
        </p:txBody>
      </p:sp>
      <p:sp>
        <p:nvSpPr>
          <p:cNvPr id="21" name="TextBox 21"/>
          <p:cNvSpPr txBox="1"/>
          <p:nvPr/>
        </p:nvSpPr>
        <p:spPr>
          <a:xfrm>
            <a:off x="11872911" y="6069145"/>
            <a:ext cx="5287233" cy="1579881"/>
          </a:xfrm>
          <a:prstGeom prst="rect">
            <a:avLst/>
          </a:prstGeom>
        </p:spPr>
        <p:txBody>
          <a:bodyPr lIns="0" tIns="0" rIns="0" bIns="0" rtlCol="0" anchor="t">
            <a:spAutoFit/>
          </a:bodyPr>
          <a:lstStyle/>
          <a:p>
            <a:pPr algn="ctr">
              <a:lnSpc>
                <a:spcPts val="6178"/>
              </a:lnSpc>
            </a:pPr>
            <a:r>
              <a:rPr lang="en-US" sz="4413">
                <a:solidFill>
                  <a:srgbClr val="FFFFFF"/>
                </a:solidFill>
                <a:latin typeface="Poppins"/>
              </a:rPr>
              <a:t>CAGR</a:t>
            </a:r>
          </a:p>
          <a:p>
            <a:pPr algn="ctr">
              <a:lnSpc>
                <a:spcPts val="6178"/>
              </a:lnSpc>
              <a:spcBef>
                <a:spcPct val="0"/>
              </a:spcBef>
            </a:pPr>
            <a:r>
              <a:rPr lang="en-US" sz="4413">
                <a:solidFill>
                  <a:srgbClr val="FFFFFF"/>
                </a:solidFill>
                <a:latin typeface="Poppins"/>
              </a:rPr>
              <a:t>15.50%</a:t>
            </a:r>
          </a:p>
        </p:txBody>
      </p:sp>
      <p:sp>
        <p:nvSpPr>
          <p:cNvPr id="22" name="TextBox 22"/>
          <p:cNvSpPr txBox="1"/>
          <p:nvPr/>
        </p:nvSpPr>
        <p:spPr>
          <a:xfrm>
            <a:off x="10335064" y="4089631"/>
            <a:ext cx="1387256" cy="500539"/>
          </a:xfrm>
          <a:prstGeom prst="rect">
            <a:avLst/>
          </a:prstGeom>
        </p:spPr>
        <p:txBody>
          <a:bodyPr lIns="0" tIns="0" rIns="0" bIns="0" rtlCol="0" anchor="t">
            <a:spAutoFit/>
          </a:bodyPr>
          <a:lstStyle/>
          <a:p>
            <a:pPr marL="0" lvl="0" indent="0" algn="ctr">
              <a:lnSpc>
                <a:spcPts val="3268"/>
              </a:lnSpc>
              <a:spcBef>
                <a:spcPct val="0"/>
              </a:spcBef>
            </a:pPr>
            <a:r>
              <a:rPr lang="en-US" sz="4085" u="none" strike="noStrike">
                <a:solidFill>
                  <a:srgbClr val="1E3048"/>
                </a:solidFill>
                <a:latin typeface="Poppins Bold"/>
              </a:rPr>
              <a:t>2022</a:t>
            </a:r>
          </a:p>
        </p:txBody>
      </p:sp>
      <p:sp>
        <p:nvSpPr>
          <p:cNvPr id="23" name="TextBox 23"/>
          <p:cNvSpPr txBox="1"/>
          <p:nvPr/>
        </p:nvSpPr>
        <p:spPr>
          <a:xfrm>
            <a:off x="11872911" y="3461742"/>
            <a:ext cx="5556605" cy="1518191"/>
          </a:xfrm>
          <a:prstGeom prst="rect">
            <a:avLst/>
          </a:prstGeom>
        </p:spPr>
        <p:txBody>
          <a:bodyPr lIns="0" tIns="0" rIns="0" bIns="0" rtlCol="0" anchor="t">
            <a:spAutoFit/>
          </a:bodyPr>
          <a:lstStyle/>
          <a:p>
            <a:pPr algn="ctr">
              <a:lnSpc>
                <a:spcPts val="5994"/>
              </a:lnSpc>
            </a:pPr>
            <a:r>
              <a:rPr lang="en-US" sz="4282">
                <a:solidFill>
                  <a:srgbClr val="FFFFFF"/>
                </a:solidFill>
                <a:latin typeface="Poppins"/>
              </a:rPr>
              <a:t>MARKET SIZE </a:t>
            </a:r>
          </a:p>
          <a:p>
            <a:pPr algn="ctr">
              <a:lnSpc>
                <a:spcPts val="5994"/>
              </a:lnSpc>
              <a:spcBef>
                <a:spcPct val="0"/>
              </a:spcBef>
            </a:pPr>
            <a:r>
              <a:rPr lang="en-US" sz="4282">
                <a:solidFill>
                  <a:srgbClr val="FFFFFF"/>
                </a:solidFill>
                <a:latin typeface="Poppins"/>
              </a:rPr>
              <a:t>USD 251 billion</a:t>
            </a:r>
          </a:p>
        </p:txBody>
      </p:sp>
      <p:sp>
        <p:nvSpPr>
          <p:cNvPr id="24" name="TextBox 24"/>
          <p:cNvSpPr txBox="1"/>
          <p:nvPr/>
        </p:nvSpPr>
        <p:spPr>
          <a:xfrm>
            <a:off x="5395016" y="344221"/>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927" b="-1591"/>
            </a:stretch>
          </a:blipFill>
        </p:spPr>
        <p:txBody>
          <a:bodyPr/>
          <a:lstStyle/>
          <a:p/>
        </p:txBody>
      </p:sp>
      <p:grpSp>
        <p:nvGrpSpPr>
          <p:cNvPr id="3" name="Group 3"/>
          <p:cNvGrpSpPr/>
          <p:nvPr/>
        </p:nvGrpSpPr>
        <p:grpSpPr>
          <a:xfrm>
            <a:off x="3497611" y="1620680"/>
            <a:ext cx="6086522" cy="2488436"/>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63129">
                <a:alpha val="89804"/>
              </a:srgbClr>
            </a:solidFill>
          </p:spPr>
          <p:txBody>
            <a:bodyPr/>
            <a:lstStyle/>
            <a:p/>
          </p:txBody>
        </p:sp>
      </p:grpSp>
      <p:grpSp>
        <p:nvGrpSpPr>
          <p:cNvPr id="5" name="Group 5"/>
          <p:cNvGrpSpPr/>
          <p:nvPr/>
        </p:nvGrpSpPr>
        <p:grpSpPr>
          <a:xfrm rot="5400000">
            <a:off x="2076210" y="111245"/>
            <a:ext cx="1271863" cy="5424284"/>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497611" y="4359845"/>
            <a:ext cx="6086522" cy="2703181"/>
            <a:chExt cx="6777126" cy="3009896"/>
          </a:xfrm>
        </p:grpSpPr>
        <p:sp>
          <p:nvSpPr>
            <p:cNvPr id="8" name="Freeform 8"/>
            <p:cNvSpPr/>
            <p:nvPr/>
          </p:nvSpPr>
          <p:spPr>
            <a:xfrm>
              <a:off x="0" y="0"/>
              <a:ext cx="6777126" cy="3009896"/>
            </a:xfrm>
            <a:custGeom>
              <a:rect l="l" t="t" r="r" b="b"/>
              <a:pathLst>
                <a:path w="6777126" h="3009896">
                  <a:moveTo>
                    <a:pt x="6652666" y="3009896"/>
                  </a:moveTo>
                  <a:lnTo>
                    <a:pt x="124460" y="3009896"/>
                  </a:lnTo>
                  <a:cubicBezTo>
                    <a:pt x="55880" y="3009896"/>
                    <a:pt x="0" y="2954016"/>
                    <a:pt x="0" y="2885436"/>
                  </a:cubicBezTo>
                  <a:lnTo>
                    <a:pt x="0" y="124460"/>
                  </a:lnTo>
                  <a:cubicBezTo>
                    <a:pt x="0" y="55880"/>
                    <a:pt x="55880" y="0"/>
                    <a:pt x="124460" y="0"/>
                  </a:cubicBezTo>
                  <a:lnTo>
                    <a:pt x="6652666" y="0"/>
                  </a:lnTo>
                  <a:cubicBezTo>
                    <a:pt x="6721246" y="0"/>
                    <a:pt x="6777126" y="55880"/>
                    <a:pt x="6777126" y="124460"/>
                  </a:cubicBezTo>
                  <a:lnTo>
                    <a:pt x="6777126" y="2885436"/>
                  </a:lnTo>
                  <a:cubicBezTo>
                    <a:pt x="6777126" y="2954016"/>
                    <a:pt x="6721246" y="3009896"/>
                    <a:pt x="6652666" y="3009896"/>
                  </a:cubicBezTo>
                  <a:close/>
                </a:path>
              </a:pathLst>
            </a:custGeom>
            <a:solidFill>
              <a:srgbClr val="633826">
                <a:alpha val="89804"/>
              </a:srgbClr>
            </a:solidFill>
          </p:spPr>
          <p:txBody>
            <a:bodyPr/>
            <a:lstStyle/>
            <a:p/>
          </p:txBody>
        </p:sp>
      </p:grpSp>
      <p:grpSp>
        <p:nvGrpSpPr>
          <p:cNvPr id="9" name="Group 9"/>
          <p:cNvGrpSpPr/>
          <p:nvPr/>
        </p:nvGrpSpPr>
        <p:grpSpPr>
          <a:xfrm rot="5400000">
            <a:off x="2076210" y="2882772"/>
            <a:ext cx="1271863" cy="5424284"/>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1" name="Group 11"/>
          <p:cNvGrpSpPr/>
          <p:nvPr/>
        </p:nvGrpSpPr>
        <p:grpSpPr>
          <a:xfrm>
            <a:off x="0" y="0"/>
            <a:ext cx="18288000" cy="1299779"/>
            <a:chExt cx="4816593" cy="342329"/>
          </a:xfrm>
        </p:grpSpPr>
        <p:sp>
          <p:nvSpPr>
            <p:cNvPr id="12" name="Freeform 1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3" name="TextBox 1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242327" y="2594719"/>
            <a:ext cx="4653900" cy="524012"/>
          </a:xfrm>
          <a:prstGeom prst="rect">
            <a:avLst/>
          </a:prstGeom>
        </p:spPr>
        <p:txBody>
          <a:bodyPr lIns="0" tIns="0" rIns="0" bIns="0" rtlCol="0" anchor="t">
            <a:spAutoFit/>
          </a:bodyPr>
          <a:lstStyle/>
          <a:p>
            <a:pPr algn="ctr">
              <a:lnSpc>
                <a:spcPts val="3968"/>
              </a:lnSpc>
            </a:pPr>
            <a:r>
              <a:rPr lang="en-US" sz="3929">
                <a:solidFill>
                  <a:srgbClr val="43B4BE"/>
                </a:solidFill>
                <a:latin typeface="Montserrat Classic"/>
              </a:rPr>
              <a:t>By Offering</a:t>
            </a:r>
          </a:p>
        </p:txBody>
      </p:sp>
      <p:sp>
        <p:nvSpPr>
          <p:cNvPr id="15" name="TextBox 15"/>
          <p:cNvSpPr txBox="1"/>
          <p:nvPr/>
        </p:nvSpPr>
        <p:spPr>
          <a:xfrm>
            <a:off x="5424284" y="2264345"/>
            <a:ext cx="3968418"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Heat &amp; Eat</a:t>
            </a:r>
          </a:p>
          <a:p>
            <a:pPr marL="647700" lvl="1" indent="-323850">
              <a:lnSpc>
                <a:spcPts val="4200"/>
              </a:lnSpc>
              <a:buFont typeface="Arial"/>
              <a:buChar char="•"/>
            </a:pPr>
            <a:r>
              <a:rPr lang="en-US" sz="3000">
                <a:solidFill>
                  <a:srgbClr val="FFFFFF"/>
                </a:solidFill>
                <a:latin typeface="Montserrat"/>
              </a:rPr>
              <a:t>Cook &amp; Eat</a:t>
            </a:r>
          </a:p>
        </p:txBody>
      </p:sp>
      <p:sp>
        <p:nvSpPr>
          <p:cNvPr id="16" name="TextBox 16"/>
          <p:cNvSpPr txBox="1"/>
          <p:nvPr/>
        </p:nvSpPr>
        <p:spPr>
          <a:xfrm>
            <a:off x="242327" y="5366246"/>
            <a:ext cx="4653900" cy="524012"/>
          </a:xfrm>
          <a:prstGeom prst="rect">
            <a:avLst/>
          </a:prstGeom>
        </p:spPr>
        <p:txBody>
          <a:bodyPr lIns="0" tIns="0" rIns="0" bIns="0" rtlCol="0" anchor="t">
            <a:spAutoFit/>
          </a:bodyPr>
          <a:lstStyle/>
          <a:p>
            <a:pPr algn="ctr">
              <a:lnSpc>
                <a:spcPts val="3968"/>
              </a:lnSpc>
            </a:pPr>
            <a:r>
              <a:rPr lang="en-US" sz="3929">
                <a:solidFill>
                  <a:srgbClr val="43B4BE"/>
                </a:solidFill>
                <a:latin typeface="Montserrat Classic"/>
              </a:rPr>
              <a:t>By Service</a:t>
            </a:r>
          </a:p>
        </p:txBody>
      </p:sp>
      <p:sp>
        <p:nvSpPr>
          <p:cNvPr id="17" name="TextBox 17"/>
          <p:cNvSpPr txBox="1"/>
          <p:nvPr/>
        </p:nvSpPr>
        <p:spPr>
          <a:xfrm>
            <a:off x="5651598" y="5086350"/>
            <a:ext cx="3932535"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Single</a:t>
            </a:r>
          </a:p>
          <a:p>
            <a:pPr marL="647700" lvl="1" indent="-323850">
              <a:lnSpc>
                <a:spcPts val="4200"/>
              </a:lnSpc>
              <a:buFont typeface="Arial"/>
              <a:buChar char="•"/>
            </a:pPr>
            <a:r>
              <a:rPr lang="en-US" sz="3000">
                <a:solidFill>
                  <a:srgbClr val="FFFFFF"/>
                </a:solidFill>
                <a:latin typeface="Montserrat"/>
              </a:rPr>
              <a:t>Multiple</a:t>
            </a:r>
          </a:p>
        </p:txBody>
      </p:sp>
      <p:sp>
        <p:nvSpPr>
          <p:cNvPr id="18" name="TextBox 18"/>
          <p:cNvSpPr txBox="1"/>
          <p:nvPr/>
        </p:nvSpPr>
        <p:spPr>
          <a:xfrm>
            <a:off x="493200" y="11867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19" name="Group 19"/>
          <p:cNvGrpSpPr/>
          <p:nvPr/>
        </p:nvGrpSpPr>
        <p:grpSpPr>
          <a:xfrm>
            <a:off x="3497611" y="7320200"/>
            <a:ext cx="6086522" cy="2703181"/>
            <a:chExt cx="6777126" cy="3009896"/>
          </a:xfrm>
        </p:grpSpPr>
        <p:sp>
          <p:nvSpPr>
            <p:cNvPr id="20" name="Freeform 20"/>
            <p:cNvSpPr/>
            <p:nvPr/>
          </p:nvSpPr>
          <p:spPr>
            <a:xfrm>
              <a:off x="0" y="0"/>
              <a:ext cx="6777126" cy="3009896"/>
            </a:xfrm>
            <a:custGeom>
              <a:rect l="l" t="t" r="r" b="b"/>
              <a:pathLst>
                <a:path w="6777126" h="3009896">
                  <a:moveTo>
                    <a:pt x="6652666" y="3009896"/>
                  </a:moveTo>
                  <a:lnTo>
                    <a:pt x="124460" y="3009896"/>
                  </a:lnTo>
                  <a:cubicBezTo>
                    <a:pt x="55880" y="3009896"/>
                    <a:pt x="0" y="2954016"/>
                    <a:pt x="0" y="2885436"/>
                  </a:cubicBezTo>
                  <a:lnTo>
                    <a:pt x="0" y="124460"/>
                  </a:lnTo>
                  <a:cubicBezTo>
                    <a:pt x="0" y="55880"/>
                    <a:pt x="55880" y="0"/>
                    <a:pt x="124460" y="0"/>
                  </a:cubicBezTo>
                  <a:lnTo>
                    <a:pt x="6652666" y="0"/>
                  </a:lnTo>
                  <a:cubicBezTo>
                    <a:pt x="6721246" y="0"/>
                    <a:pt x="6777126" y="55880"/>
                    <a:pt x="6777126" y="124460"/>
                  </a:cubicBezTo>
                  <a:lnTo>
                    <a:pt x="6777126" y="2885436"/>
                  </a:lnTo>
                  <a:cubicBezTo>
                    <a:pt x="6777126" y="2954016"/>
                    <a:pt x="6721246" y="3009896"/>
                    <a:pt x="6652666" y="3009896"/>
                  </a:cubicBezTo>
                  <a:close/>
                </a:path>
              </a:pathLst>
            </a:custGeom>
            <a:solidFill>
              <a:srgbClr val="CD4122">
                <a:alpha val="89804"/>
              </a:srgbClr>
            </a:solidFill>
          </p:spPr>
          <p:txBody>
            <a:bodyPr/>
            <a:lstStyle/>
            <a:p/>
          </p:txBody>
        </p:sp>
      </p:grpSp>
      <p:grpSp>
        <p:nvGrpSpPr>
          <p:cNvPr id="21" name="Group 21"/>
          <p:cNvGrpSpPr/>
          <p:nvPr/>
        </p:nvGrpSpPr>
        <p:grpSpPr>
          <a:xfrm rot="5400000">
            <a:off x="2076210" y="5843128"/>
            <a:ext cx="1271863" cy="5424284"/>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242327" y="8320325"/>
            <a:ext cx="4653900" cy="524012"/>
          </a:xfrm>
          <a:prstGeom prst="rect">
            <a:avLst/>
          </a:prstGeom>
        </p:spPr>
        <p:txBody>
          <a:bodyPr lIns="0" tIns="0" rIns="0" bIns="0" rtlCol="0" anchor="t">
            <a:spAutoFit/>
          </a:bodyPr>
          <a:lstStyle/>
          <a:p>
            <a:pPr algn="ctr">
              <a:lnSpc>
                <a:spcPts val="3968"/>
              </a:lnSpc>
            </a:pPr>
            <a:r>
              <a:rPr lang="en-US" sz="3929">
                <a:solidFill>
                  <a:srgbClr val="43B4BE"/>
                </a:solidFill>
                <a:latin typeface="Montserrat Classic"/>
              </a:rPr>
              <a:t>By Meal Type</a:t>
            </a:r>
          </a:p>
        </p:txBody>
      </p:sp>
      <p:sp>
        <p:nvSpPr>
          <p:cNvPr id="24" name="TextBox 24"/>
          <p:cNvSpPr txBox="1"/>
          <p:nvPr/>
        </p:nvSpPr>
        <p:spPr>
          <a:xfrm>
            <a:off x="5424284" y="7736120"/>
            <a:ext cx="4173638"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Vegan</a:t>
            </a:r>
          </a:p>
          <a:p>
            <a:pPr marL="647700" lvl="1" indent="-323850">
              <a:lnSpc>
                <a:spcPts val="4200"/>
              </a:lnSpc>
              <a:buFont typeface="Arial"/>
              <a:buChar char="•"/>
            </a:pPr>
            <a:r>
              <a:rPr lang="en-US" sz="3000">
                <a:solidFill>
                  <a:srgbClr val="FFFFFF"/>
                </a:solidFill>
                <a:latin typeface="Montserrat"/>
              </a:rPr>
              <a:t>Vegetarian</a:t>
            </a:r>
          </a:p>
          <a:p>
            <a:pPr marL="647700" lvl="1" indent="-323850">
              <a:lnSpc>
                <a:spcPts val="4200"/>
              </a:lnSpc>
              <a:buFont typeface="Arial"/>
              <a:buChar char="•"/>
            </a:pPr>
            <a:r>
              <a:rPr lang="en-US" sz="3000">
                <a:solidFill>
                  <a:srgbClr val="FFFFFF"/>
                </a:solidFill>
                <a:latin typeface="Montserrat"/>
              </a:rPr>
              <a:t>Non-Vegetarian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257300"/>
            <a:chExt cx="4816593" cy="331141"/>
          </a:xfrm>
        </p:grpSpPr>
        <p:sp>
          <p:nvSpPr>
            <p:cNvPr id="3" name="Freeform 3"/>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4" name="TextBox 4"/>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1257300"/>
            <a:ext cx="10928533" cy="9029700"/>
          </a:xfrm>
          <a:custGeom>
            <a:rect l="l" t="t" r="r" b="b"/>
            <a:pathLst>
              <a:path w="10928533" h="9029700">
                <a:moveTo>
                  <a:pt x="0" y="0"/>
                </a:moveTo>
                <a:lnTo>
                  <a:pt x="10928533" y="0"/>
                </a:lnTo>
                <a:lnTo>
                  <a:pt x="10928533" y="9029700"/>
                </a:lnTo>
                <a:lnTo>
                  <a:pt x="0" y="90297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135983" y="217169"/>
            <a:ext cx="18016034" cy="828041"/>
          </a:xfrm>
          <a:prstGeom prst="rect">
            <a:avLst/>
          </a:prstGeom>
        </p:spPr>
        <p:txBody>
          <a:bodyPr lIns="0" tIns="0" rIns="0" bIns="0" rtlCol="0" anchor="t">
            <a:spAutoFit/>
          </a:bodyPr>
          <a:lstStyle/>
          <a:p>
            <a:pPr algn="ctr">
              <a:lnSpc>
                <a:spcPts val="6859"/>
              </a:lnSpc>
              <a:spcBef>
                <a:spcPct val="0"/>
              </a:spcBef>
            </a:pPr>
            <a:r>
              <a:rPr lang="en-US" sz="4899" spc="156">
                <a:solidFill>
                  <a:srgbClr val="FFFFFF"/>
                </a:solidFill>
                <a:latin typeface="Canva Sans"/>
              </a:rPr>
              <a:t>Global Meal Kit Service Market Revenue share for 2022</a:t>
            </a:r>
          </a:p>
        </p:txBody>
      </p:sp>
      <p:sp>
        <p:nvSpPr>
          <p:cNvPr id="7" name="TextBox 7"/>
          <p:cNvSpPr txBox="1"/>
          <p:nvPr/>
        </p:nvSpPr>
        <p:spPr>
          <a:xfrm>
            <a:off x="11074570" y="5105400"/>
            <a:ext cx="7077447" cy="948691"/>
          </a:xfrm>
          <a:prstGeom prst="rect">
            <a:avLst/>
          </a:prstGeom>
        </p:spPr>
        <p:txBody>
          <a:bodyPr lIns="0" tIns="0" rIns="0" bIns="0" rtlCol="0" anchor="t">
            <a:spAutoFit/>
          </a:bodyPr>
          <a:lstStyle/>
          <a:p>
            <a:pPr algn="ctr">
              <a:lnSpc>
                <a:spcPts val="7679"/>
              </a:lnSpc>
            </a:pPr>
            <a:r>
              <a:rPr lang="en-US" sz="5999">
                <a:solidFill>
                  <a:srgbClr val="000000"/>
                </a:solidFill>
                <a:latin typeface="Montserrat"/>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5900319" y="2091523"/>
            <a:ext cx="8838563" cy="325765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75585" y="1903999"/>
            <a:ext cx="9663297" cy="3560972"/>
            <a:chExt cx="7487197" cy="2759068"/>
          </a:xfrm>
        </p:grpSpPr>
        <p:sp>
          <p:nvSpPr>
            <p:cNvPr id="6" name="Freeform 6"/>
            <p:cNvSpPr/>
            <p:nvPr/>
          </p:nvSpPr>
          <p:spPr>
            <a:xfrm>
              <a:off x="0" y="0"/>
              <a:ext cx="7487197" cy="2759068"/>
            </a:xfrm>
            <a:custGeom>
              <a:rect l="l" t="t" r="r" b="b"/>
              <a:pathLst>
                <a:path w="7487197" h="2759068">
                  <a:moveTo>
                    <a:pt x="7362737" y="2759068"/>
                  </a:moveTo>
                  <a:lnTo>
                    <a:pt x="124460" y="2759068"/>
                  </a:lnTo>
                  <a:cubicBezTo>
                    <a:pt x="55880" y="2759068"/>
                    <a:pt x="0" y="2703188"/>
                    <a:pt x="0" y="2634608"/>
                  </a:cubicBezTo>
                  <a:lnTo>
                    <a:pt x="0" y="124460"/>
                  </a:lnTo>
                  <a:cubicBezTo>
                    <a:pt x="0" y="55880"/>
                    <a:pt x="55880" y="0"/>
                    <a:pt x="124460" y="0"/>
                  </a:cubicBezTo>
                  <a:lnTo>
                    <a:pt x="7362737" y="0"/>
                  </a:lnTo>
                  <a:cubicBezTo>
                    <a:pt x="7431317" y="0"/>
                    <a:pt x="7487197" y="55880"/>
                    <a:pt x="7487197" y="124460"/>
                  </a:cubicBezTo>
                  <a:lnTo>
                    <a:pt x="7487197" y="2634608"/>
                  </a:lnTo>
                  <a:cubicBezTo>
                    <a:pt x="7487197" y="2703188"/>
                    <a:pt x="7431317" y="2759068"/>
                    <a:pt x="7362737" y="2759068"/>
                  </a:cubicBezTo>
                  <a:close/>
                </a:path>
              </a:pathLst>
            </a:custGeom>
            <a:solidFill>
              <a:srgbClr val="A63129"/>
            </a:solidFill>
          </p:spPr>
          <p:txBody>
            <a:bodyPr/>
            <a:lstStyle/>
            <a:p/>
          </p:txBody>
        </p:sp>
      </p:grpSp>
      <p:grpSp>
        <p:nvGrpSpPr>
          <p:cNvPr id="7" name="Group 7"/>
          <p:cNvGrpSpPr/>
          <p:nvPr/>
        </p:nvGrpSpPr>
        <p:grpSpPr>
          <a:xfrm>
            <a:off x="3549118" y="2595530"/>
            <a:ext cx="2767703" cy="224964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6185770" y="3394785"/>
            <a:ext cx="751890" cy="651137"/>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5900319" y="5580759"/>
            <a:ext cx="8838563" cy="3257659"/>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075585" y="5580759"/>
            <a:ext cx="9663297" cy="3257659"/>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1614">
                <a:alpha val="89804"/>
              </a:srgbClr>
            </a:solidFill>
          </p:spPr>
          <p:txBody>
            <a:bodyPr/>
            <a:lstStyle/>
            <a:p/>
          </p:txBody>
        </p:sp>
      </p:grpSp>
      <p:grpSp>
        <p:nvGrpSpPr>
          <p:cNvPr id="15" name="Group 15"/>
          <p:cNvGrpSpPr/>
          <p:nvPr/>
        </p:nvGrpSpPr>
        <p:grpSpPr>
          <a:xfrm>
            <a:off x="3549118" y="6084766"/>
            <a:ext cx="2767703" cy="224964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solidFill>
          </p:spPr>
          <p:txBody>
            <a:bodyPr/>
            <a:lstStyle/>
            <a:p/>
          </p:txBody>
        </p:sp>
      </p:grpSp>
      <p:grpSp>
        <p:nvGrpSpPr>
          <p:cNvPr id="17" name="Group 17"/>
          <p:cNvGrpSpPr>
            <a:grpSpLocks noChangeAspect="1"/>
          </p:cNvGrpSpPr>
          <p:nvPr/>
        </p:nvGrpSpPr>
        <p:grpSpPr>
          <a:xfrm rot="5400000">
            <a:off x="6185770" y="6884020"/>
            <a:ext cx="751890" cy="651137"/>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solidFill>
          </p:spPr>
          <p:txBody>
            <a:bodyPr/>
            <a:lstStyle/>
            <a:p/>
          </p:txBody>
        </p:sp>
      </p:grpSp>
      <p:sp>
        <p:nvSpPr>
          <p:cNvPr id="19" name="TextBox 19"/>
          <p:cNvSpPr txBox="1"/>
          <p:nvPr/>
        </p:nvSpPr>
        <p:spPr>
          <a:xfrm>
            <a:off x="3753676" y="3294210"/>
            <a:ext cx="2482471"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Drivers</a:t>
            </a:r>
          </a:p>
        </p:txBody>
      </p:sp>
      <p:sp>
        <p:nvSpPr>
          <p:cNvPr id="20" name="TextBox 20"/>
          <p:cNvSpPr txBox="1"/>
          <p:nvPr/>
        </p:nvSpPr>
        <p:spPr>
          <a:xfrm>
            <a:off x="6887284" y="2442698"/>
            <a:ext cx="7480958" cy="2419350"/>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Cost-Effective Solutions and Availability of Diverse Choices to Provide Viable Market Output</a:t>
            </a:r>
          </a:p>
        </p:txBody>
      </p:sp>
      <p:sp>
        <p:nvSpPr>
          <p:cNvPr id="21" name="TextBox 21"/>
          <p:cNvSpPr txBox="1"/>
          <p:nvPr/>
        </p:nvSpPr>
        <p:spPr>
          <a:xfrm>
            <a:off x="3671565" y="6884762"/>
            <a:ext cx="2808039"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Restraints</a:t>
            </a:r>
          </a:p>
        </p:txBody>
      </p:sp>
      <p:sp>
        <p:nvSpPr>
          <p:cNvPr id="22" name="TextBox 22"/>
          <p:cNvSpPr txBox="1"/>
          <p:nvPr/>
        </p:nvSpPr>
        <p:spPr>
          <a:xfrm>
            <a:off x="7074808" y="6242801"/>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Preference for Home-Cooked Food to Impede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3056" r="-35693"/>
            </a:stretch>
          </a:blipFill>
        </p:spPr>
        <p:txBody>
          <a:bodyPr/>
          <a:lstStyle/>
          <a:p/>
        </p:txBody>
      </p:sp>
      <p:grpSp>
        <p:nvGrpSpPr>
          <p:cNvPr id="3" name="Group 3"/>
          <p:cNvGrpSpPr/>
          <p:nvPr/>
        </p:nvGrpSpPr>
        <p:grpSpPr>
          <a:xfrm>
            <a:off x="1359061" y="1778767"/>
            <a:ext cx="15569879" cy="7479533"/>
            <a:chExt cx="4100709" cy="1969918"/>
          </a:xfrm>
        </p:grpSpPr>
        <p:sp>
          <p:nvSpPr>
            <p:cNvPr id="4" name="Freeform 4"/>
            <p:cNvSpPr/>
            <p:nvPr/>
          </p:nvSpPr>
          <p:spPr>
            <a:xfrm>
              <a:off x="0" y="0"/>
              <a:ext cx="4100709" cy="1969918"/>
            </a:xfrm>
            <a:custGeom>
              <a:rect l="l" t="t" r="r" b="b"/>
              <a:pathLst>
                <a:path w="4100709" h="1969918">
                  <a:moveTo>
                    <a:pt x="25359" y="0"/>
                  </a:moveTo>
                  <a:lnTo>
                    <a:pt x="4075350" y="0"/>
                  </a:lnTo>
                  <a:cubicBezTo>
                    <a:pt x="4089355" y="0"/>
                    <a:pt x="4100709" y="11354"/>
                    <a:pt x="4100709" y="25359"/>
                  </a:cubicBezTo>
                  <a:lnTo>
                    <a:pt x="4100709" y="1944559"/>
                  </a:lnTo>
                  <a:cubicBezTo>
                    <a:pt x="4100709" y="1958565"/>
                    <a:pt x="4089355" y="1969918"/>
                    <a:pt x="4075350" y="1969918"/>
                  </a:cubicBezTo>
                  <a:lnTo>
                    <a:pt x="25359" y="1969918"/>
                  </a:lnTo>
                  <a:cubicBezTo>
                    <a:pt x="11354" y="1969918"/>
                    <a:pt x="0" y="1958565"/>
                    <a:pt x="0" y="1944559"/>
                  </a:cubicBezTo>
                  <a:lnTo>
                    <a:pt x="0" y="25359"/>
                  </a:lnTo>
                  <a:cubicBezTo>
                    <a:pt x="0" y="11354"/>
                    <a:pt x="11354" y="0"/>
                    <a:pt x="25359" y="0"/>
                  </a:cubicBezTo>
                  <a:close/>
                </a:path>
              </a:pathLst>
            </a:custGeom>
            <a:solidFill>
              <a:srgbClr val="5E3516">
                <a:alpha val="89804"/>
              </a:srgbClr>
            </a:solidFill>
          </p:spPr>
          <p:txBody>
            <a:bodyPr/>
            <a:lstStyle/>
            <a:p/>
          </p:txBody>
        </p:sp>
        <p:sp>
          <p:nvSpPr>
            <p:cNvPr id="5" name="TextBox 5"/>
            <p:cNvSpPr txBox="1"/>
            <p:nvPr/>
          </p:nvSpPr>
          <p:spPr>
            <a:xfrm>
              <a:off x="0" y="-38100"/>
              <a:ext cx="4100709" cy="200801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34143" y="3209766"/>
            <a:ext cx="15019716" cy="5434331"/>
          </a:xfrm>
          <a:prstGeom prst="rect">
            <a:avLst/>
          </a:prstGeom>
        </p:spPr>
        <p:txBody>
          <a:bodyPr lIns="0" tIns="0" rIns="0" bIns="0" rtlCol="0" anchor="t">
            <a:spAutoFit/>
          </a:bodyPr>
          <a:lstStyle/>
          <a:p>
            <a:pPr marL="604511" lvl="1" indent="-302256">
              <a:lnSpc>
                <a:spcPts val="3919"/>
              </a:lnSpc>
              <a:buFont typeface="Arial"/>
              <a:buChar char="•"/>
            </a:pPr>
            <a:r>
              <a:rPr lang="en-US" sz="2799">
                <a:solidFill>
                  <a:srgbClr val="FFFFFF"/>
                </a:solidFill>
                <a:latin typeface="Canva Sans"/>
              </a:rPr>
              <a:t>The Global Meal Kit Service Market is witnessing significant growth in the near future.</a:t>
            </a:r>
          </a:p>
          <a:p>
            <a:pPr marL="604511" lvl="1" indent="-302256">
              <a:lnSpc>
                <a:spcPts val="3919"/>
              </a:lnSpc>
              <a:buFont typeface="Arial"/>
              <a:buChar char="•"/>
            </a:pPr>
            <a:r>
              <a:rPr lang="en-US" sz="2799">
                <a:solidFill>
                  <a:srgbClr val="FFFFFF"/>
                </a:solidFill>
                <a:latin typeface="Canva Sans"/>
              </a:rPr>
              <a:t>Households use these delivery services, which offer suitable answers to labor- and time-intensive cooking duties, to lessen this strain.</a:t>
            </a:r>
          </a:p>
          <a:p>
            <a:pPr marL="604511" lvl="1" indent="-302256">
              <a:lnSpc>
                <a:spcPts val="3919"/>
              </a:lnSpc>
              <a:buFont typeface="Arial"/>
              <a:buChar char="•"/>
            </a:pPr>
            <a:r>
              <a:rPr lang="en-US" sz="2799">
                <a:solidFill>
                  <a:srgbClr val="FFFFFF"/>
                </a:solidFill>
                <a:latin typeface="Canva Sans"/>
              </a:rPr>
              <a:t>One of the main reasons so many individuals adopt a vegetarian diet is that they favor consuming many nutritious, fresh plant-based meals, which offer antioxidants, fiber, and other long-term health advantages.</a:t>
            </a:r>
          </a:p>
          <a:p>
            <a:pPr marL="604511" lvl="1" indent="-302256">
              <a:lnSpc>
                <a:spcPts val="3919"/>
              </a:lnSpc>
              <a:buFont typeface="Arial"/>
              <a:buChar char="•"/>
            </a:pPr>
            <a:r>
              <a:rPr lang="en-US" sz="2799">
                <a:solidFill>
                  <a:srgbClr val="FFFFFF"/>
                </a:solidFill>
                <a:latin typeface="Canva Sans"/>
              </a:rPr>
              <a:t>In 2023, the Heat &amp; Eat segment accounted for noticeable share of global Meal Kit Service Market and is projected to experience significant growth in the near future.</a:t>
            </a:r>
          </a:p>
          <a:p>
            <a:pPr marL="604511" lvl="1" indent="-302256">
              <a:lnSpc>
                <a:spcPts val="3919"/>
              </a:lnSpc>
              <a:buFont typeface="Arial"/>
              <a:buChar char="•"/>
            </a:pPr>
            <a:r>
              <a:rPr lang="en-US" sz="2799">
                <a:solidFill>
                  <a:srgbClr val="FFFFFF"/>
                </a:solidFill>
                <a:latin typeface="Canva Sans"/>
              </a:rPr>
              <a:t>The Single segment is expected to expand at the significant CAGR retaining position throughout the forecast period.</a:t>
            </a:r>
          </a:p>
        </p:txBody>
      </p:sp>
      <p:sp>
        <p:nvSpPr>
          <p:cNvPr id="7" name="TextBox 7"/>
          <p:cNvSpPr txBox="1"/>
          <p:nvPr/>
        </p:nvSpPr>
        <p:spPr>
          <a:xfrm>
            <a:off x="4083301" y="2043582"/>
            <a:ext cx="10121399"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sp>
        <p:nvSpPr>
          <p:cNvPr id="3" name="Freeform 3"/>
          <p:cNvSpPr/>
          <p:nvPr/>
        </p:nvSpPr>
        <p:spPr>
          <a:xfrm>
            <a:off x="414083" y="1704535"/>
            <a:ext cx="2745946" cy="1270000"/>
          </a:xfrm>
          <a:custGeom>
            <a:rect l="l" t="t" r="r" b="b"/>
            <a:pathLst>
              <a:path w="2745946" h="1270000">
                <a:moveTo>
                  <a:pt x="0" y="0"/>
                </a:moveTo>
                <a:lnTo>
                  <a:pt x="2745946" y="0"/>
                </a:lnTo>
                <a:lnTo>
                  <a:pt x="2745946" y="1270000"/>
                </a:lnTo>
                <a:lnTo>
                  <a:pt x="0" y="1270000"/>
                </a:lnTo>
                <a:lnTo>
                  <a:pt x="0" y="0"/>
                </a:lnTo>
                <a:close/>
              </a:path>
            </a:pathLst>
          </a:custGeom>
          <a:blipFill>
            <a:blip r:embed="rId3"/>
            <a:stretch>
              <a:fillRect/>
            </a:stretch>
          </a:blipFill>
        </p:spPr>
        <p:txBody>
          <a:bodyPr/>
          <a:lstStyle/>
          <a:p/>
        </p:txBody>
      </p:sp>
      <p:sp>
        <p:nvSpPr>
          <p:cNvPr id="4" name="Freeform 4"/>
          <p:cNvSpPr/>
          <p:nvPr/>
        </p:nvSpPr>
        <p:spPr>
          <a:xfrm>
            <a:off x="3665241" y="1892243"/>
            <a:ext cx="3938116" cy="894584"/>
          </a:xfrm>
          <a:custGeom>
            <a:rect l="l" t="t" r="r" b="b"/>
            <a:pathLst>
              <a:path w="3938116" h="894584">
                <a:moveTo>
                  <a:pt x="0" y="0"/>
                </a:moveTo>
                <a:lnTo>
                  <a:pt x="3938116" y="0"/>
                </a:lnTo>
                <a:lnTo>
                  <a:pt x="3938116" y="894584"/>
                </a:lnTo>
                <a:lnTo>
                  <a:pt x="0" y="894584"/>
                </a:lnTo>
                <a:lnTo>
                  <a:pt x="0" y="0"/>
                </a:lnTo>
                <a:close/>
              </a:path>
            </a:pathLst>
          </a:custGeom>
          <a:blipFill>
            <a:blip r:embed="rId4"/>
            <a:stretch>
              <a:fillRect t="-65217" b="-65217"/>
            </a:stretch>
          </a:blipFill>
        </p:spPr>
        <p:txBody>
          <a:bodyPr/>
          <a:lstStyle/>
          <a:p/>
        </p:txBody>
      </p:sp>
      <p:sp>
        <p:nvSpPr>
          <p:cNvPr id="5" name="Freeform 5"/>
          <p:cNvSpPr/>
          <p:nvPr/>
        </p:nvSpPr>
        <p:spPr>
          <a:xfrm>
            <a:off x="200252" y="3392619"/>
            <a:ext cx="3309768" cy="1075675"/>
          </a:xfrm>
          <a:custGeom>
            <a:rect l="l" t="t" r="r" b="b"/>
            <a:pathLst>
              <a:path w="3309768" h="1075675">
                <a:moveTo>
                  <a:pt x="0" y="0"/>
                </a:moveTo>
                <a:lnTo>
                  <a:pt x="3309768" y="0"/>
                </a:lnTo>
                <a:lnTo>
                  <a:pt x="3309768" y="1075675"/>
                </a:lnTo>
                <a:lnTo>
                  <a:pt x="0" y="1075675"/>
                </a:lnTo>
                <a:lnTo>
                  <a:pt x="0" y="0"/>
                </a:lnTo>
                <a:close/>
              </a:path>
            </a:pathLst>
          </a:custGeom>
          <a:blipFill>
            <a:blip r:embed="rId5"/>
            <a:stretch>
              <a:fillRect/>
            </a:stretch>
          </a:blipFill>
        </p:spPr>
        <p:txBody>
          <a:bodyPr/>
          <a:lstStyle/>
          <a:p/>
        </p:txBody>
      </p:sp>
      <p:sp>
        <p:nvSpPr>
          <p:cNvPr id="6" name="Freeform 6"/>
          <p:cNvSpPr/>
          <p:nvPr/>
        </p:nvSpPr>
        <p:spPr>
          <a:xfrm>
            <a:off x="3854657" y="2974535"/>
            <a:ext cx="3559283" cy="1757240"/>
          </a:xfrm>
          <a:custGeom>
            <a:rect l="l" t="t" r="r" b="b"/>
            <a:pathLst>
              <a:path w="3559283" h="1757240">
                <a:moveTo>
                  <a:pt x="0" y="0"/>
                </a:moveTo>
                <a:lnTo>
                  <a:pt x="3559283" y="0"/>
                </a:lnTo>
                <a:lnTo>
                  <a:pt x="3559283" y="1757241"/>
                </a:lnTo>
                <a:lnTo>
                  <a:pt x="0" y="1757241"/>
                </a:lnTo>
                <a:lnTo>
                  <a:pt x="0" y="0"/>
                </a:lnTo>
                <a:close/>
              </a:path>
            </a:pathLst>
          </a:custGeom>
          <a:blipFill>
            <a:blip r:embed="rId6"/>
            <a:stretch>
              <a:fillRect t="-44759" b="-45042"/>
            </a:stretch>
          </a:blipFill>
        </p:spPr>
        <p:txBody>
          <a:bodyPr/>
          <a:lstStyle/>
          <a:p/>
        </p:txBody>
      </p:sp>
      <p:sp>
        <p:nvSpPr>
          <p:cNvPr id="7" name="Freeform 7"/>
          <p:cNvSpPr/>
          <p:nvPr/>
        </p:nvSpPr>
        <p:spPr>
          <a:xfrm>
            <a:off x="200252" y="4887394"/>
            <a:ext cx="2306580" cy="1679959"/>
          </a:xfrm>
          <a:custGeom>
            <a:rect l="l" t="t" r="r" b="b"/>
            <a:pathLst>
              <a:path w="2306580" h="1679959">
                <a:moveTo>
                  <a:pt x="0" y="0"/>
                </a:moveTo>
                <a:lnTo>
                  <a:pt x="2306579" y="0"/>
                </a:lnTo>
                <a:lnTo>
                  <a:pt x="2306579" y="1679959"/>
                </a:lnTo>
                <a:lnTo>
                  <a:pt x="0" y="1679959"/>
                </a:lnTo>
                <a:lnTo>
                  <a:pt x="0" y="0"/>
                </a:lnTo>
                <a:close/>
              </a:path>
            </a:pathLst>
          </a:custGeom>
          <a:blipFill>
            <a:blip r:embed="rId7"/>
            <a:stretch>
              <a:fillRect/>
            </a:stretch>
          </a:blipFill>
        </p:spPr>
        <p:txBody>
          <a:bodyPr/>
          <a:lstStyle/>
          <a:p/>
        </p:txBody>
      </p:sp>
      <p:sp>
        <p:nvSpPr>
          <p:cNvPr id="8" name="Freeform 8"/>
          <p:cNvSpPr/>
          <p:nvPr/>
        </p:nvSpPr>
        <p:spPr>
          <a:xfrm>
            <a:off x="200252" y="4849759"/>
            <a:ext cx="2306580" cy="1679959"/>
          </a:xfrm>
          <a:custGeom>
            <a:rect l="l" t="t" r="r" b="b"/>
            <a:pathLst>
              <a:path w="2306580" h="1679959">
                <a:moveTo>
                  <a:pt x="0" y="0"/>
                </a:moveTo>
                <a:lnTo>
                  <a:pt x="2306579" y="0"/>
                </a:lnTo>
                <a:lnTo>
                  <a:pt x="2306579" y="1679959"/>
                </a:lnTo>
                <a:lnTo>
                  <a:pt x="0" y="1679959"/>
                </a:lnTo>
                <a:lnTo>
                  <a:pt x="0" y="0"/>
                </a:lnTo>
                <a:close/>
              </a:path>
            </a:pathLst>
          </a:custGeom>
          <a:blipFill>
            <a:blip r:embed="rId8"/>
            <a:stretch>
              <a:fillRect/>
            </a:stretch>
          </a:blipFill>
        </p:spPr>
        <p:txBody>
          <a:bodyPr/>
          <a:lstStyle/>
          <a:p/>
        </p:txBody>
      </p:sp>
      <p:sp>
        <p:nvSpPr>
          <p:cNvPr id="9" name="Freeform 9"/>
          <p:cNvSpPr/>
          <p:nvPr/>
        </p:nvSpPr>
        <p:spPr>
          <a:xfrm>
            <a:off x="2667566" y="5389097"/>
            <a:ext cx="2796244" cy="1281308"/>
          </a:xfrm>
          <a:custGeom>
            <a:rect l="l" t="t" r="r" b="b"/>
            <a:pathLst>
              <a:path w="2796244" h="1281308">
                <a:moveTo>
                  <a:pt x="0" y="0"/>
                </a:moveTo>
                <a:lnTo>
                  <a:pt x="2796245" y="0"/>
                </a:lnTo>
                <a:lnTo>
                  <a:pt x="2796245" y="1281307"/>
                </a:lnTo>
                <a:lnTo>
                  <a:pt x="0" y="1281307"/>
                </a:lnTo>
                <a:lnTo>
                  <a:pt x="0" y="0"/>
                </a:lnTo>
                <a:close/>
              </a:path>
            </a:pathLst>
          </a:custGeom>
          <a:blipFill>
            <a:blip r:embed="rId9"/>
            <a:stretch>
              <a:fillRect l="-18537" t="-34188" r="-18537" b="-34188"/>
            </a:stretch>
          </a:blipFill>
        </p:spPr>
        <p:txBody>
          <a:bodyPr/>
          <a:lstStyle/>
          <a:p/>
        </p:txBody>
      </p:sp>
      <p:sp>
        <p:nvSpPr>
          <p:cNvPr id="10" name="Freeform 10"/>
          <p:cNvSpPr/>
          <p:nvPr/>
        </p:nvSpPr>
        <p:spPr>
          <a:xfrm>
            <a:off x="5634299" y="4906211"/>
            <a:ext cx="2237389" cy="2231014"/>
          </a:xfrm>
          <a:custGeom>
            <a:rect l="l" t="t" r="r" b="b"/>
            <a:pathLst>
              <a:path w="2237389" h="2231014">
                <a:moveTo>
                  <a:pt x="0" y="0"/>
                </a:moveTo>
                <a:lnTo>
                  <a:pt x="2237389" y="0"/>
                </a:lnTo>
                <a:lnTo>
                  <a:pt x="2237389" y="2231015"/>
                </a:lnTo>
                <a:lnTo>
                  <a:pt x="0" y="2231015"/>
                </a:lnTo>
                <a:lnTo>
                  <a:pt x="0" y="0"/>
                </a:lnTo>
                <a:close/>
              </a:path>
            </a:pathLst>
          </a:custGeom>
          <a:blipFill>
            <a:blip r:embed="rId10"/>
            <a:stretch>
              <a:fillRect l="-18518" t="-26285" r="-18233" b="-25142"/>
            </a:stretch>
          </a:blipFill>
        </p:spPr>
        <p:txBody>
          <a:bodyPr/>
          <a:lstStyle/>
          <a:p/>
        </p:txBody>
      </p:sp>
      <p:sp>
        <p:nvSpPr>
          <p:cNvPr id="11" name="Freeform 11"/>
          <p:cNvSpPr/>
          <p:nvPr/>
        </p:nvSpPr>
        <p:spPr>
          <a:xfrm>
            <a:off x="477014" y="6804931"/>
            <a:ext cx="1807086" cy="1811338"/>
          </a:xfrm>
          <a:custGeom>
            <a:rect l="l" t="t" r="r" b="b"/>
            <a:pathLst>
              <a:path w="1807086" h="1811338">
                <a:moveTo>
                  <a:pt x="0" y="0"/>
                </a:moveTo>
                <a:lnTo>
                  <a:pt x="1807086" y="0"/>
                </a:lnTo>
                <a:lnTo>
                  <a:pt x="1807086" y="1811337"/>
                </a:lnTo>
                <a:lnTo>
                  <a:pt x="0" y="1811337"/>
                </a:lnTo>
                <a:lnTo>
                  <a:pt x="0" y="0"/>
                </a:lnTo>
                <a:close/>
              </a:path>
            </a:pathLst>
          </a:custGeom>
          <a:blipFill>
            <a:blip r:embed="rId11"/>
            <a:stretch>
              <a:fillRect l="-22117" t="-8685" r="-19058" b="-8685"/>
            </a:stretch>
          </a:blipFill>
        </p:spPr>
        <p:txBody>
          <a:bodyPr/>
          <a:lstStyle/>
          <a:p/>
        </p:txBody>
      </p:sp>
      <p:sp>
        <p:nvSpPr>
          <p:cNvPr id="12" name="Freeform 12"/>
          <p:cNvSpPr/>
          <p:nvPr/>
        </p:nvSpPr>
        <p:spPr>
          <a:xfrm>
            <a:off x="2667566" y="7327726"/>
            <a:ext cx="4339794" cy="888344"/>
          </a:xfrm>
          <a:custGeom>
            <a:rect l="l" t="t" r="r" b="b"/>
            <a:pathLst>
              <a:path w="4339794" h="888344">
                <a:moveTo>
                  <a:pt x="0" y="0"/>
                </a:moveTo>
                <a:lnTo>
                  <a:pt x="4339794" y="0"/>
                </a:lnTo>
                <a:lnTo>
                  <a:pt x="4339794" y="888344"/>
                </a:lnTo>
                <a:lnTo>
                  <a:pt x="0" y="888344"/>
                </a:lnTo>
                <a:lnTo>
                  <a:pt x="0" y="0"/>
                </a:lnTo>
                <a:close/>
              </a:path>
            </a:pathLst>
          </a:custGeom>
          <a:blipFill>
            <a:blip r:embed="rId12"/>
            <a:stretch>
              <a:fillRect l="-7046" t="-96721" r="-7494" b="-83060"/>
            </a:stretch>
          </a:blipFill>
        </p:spPr>
        <p:txBody>
          <a:bodyPr/>
          <a:lstStyle/>
          <a:p/>
        </p:txBody>
      </p:sp>
      <p:sp>
        <p:nvSpPr>
          <p:cNvPr id="13" name="Freeform 13"/>
          <p:cNvSpPr/>
          <p:nvPr/>
        </p:nvSpPr>
        <p:spPr>
          <a:xfrm>
            <a:off x="6804322" y="8761975"/>
            <a:ext cx="2134731" cy="992650"/>
          </a:xfrm>
          <a:custGeom>
            <a:rect l="l" t="t" r="r" b="b"/>
            <a:pathLst>
              <a:path w="2134731" h="992650">
                <a:moveTo>
                  <a:pt x="0" y="0"/>
                </a:moveTo>
                <a:lnTo>
                  <a:pt x="2134731" y="0"/>
                </a:lnTo>
                <a:lnTo>
                  <a:pt x="2134731" y="992650"/>
                </a:lnTo>
                <a:lnTo>
                  <a:pt x="0" y="992650"/>
                </a:lnTo>
                <a:lnTo>
                  <a:pt x="0" y="0"/>
                </a:lnTo>
                <a:close/>
              </a:path>
            </a:pathLst>
          </a:custGeom>
          <a:blipFill>
            <a:blip r:embed="rId13"/>
            <a:stretch>
              <a:fillRect t="-358" b="-179"/>
            </a:stretch>
          </a:blipFill>
        </p:spPr>
        <p:txBody>
          <a:bodyPr/>
          <a:lstStyle/>
          <a:p/>
        </p:txBody>
      </p:sp>
      <p:sp>
        <p:nvSpPr>
          <p:cNvPr id="14" name="Freeform 14"/>
          <p:cNvSpPr/>
          <p:nvPr/>
        </p:nvSpPr>
        <p:spPr>
          <a:xfrm>
            <a:off x="218044" y="8820590"/>
            <a:ext cx="2325026" cy="1146021"/>
          </a:xfrm>
          <a:custGeom>
            <a:rect l="l" t="t" r="r" b="b"/>
            <a:pathLst>
              <a:path w="2325026" h="1146021">
                <a:moveTo>
                  <a:pt x="0" y="0"/>
                </a:moveTo>
                <a:lnTo>
                  <a:pt x="2325026" y="0"/>
                </a:lnTo>
                <a:lnTo>
                  <a:pt x="2325026" y="1146021"/>
                </a:lnTo>
                <a:lnTo>
                  <a:pt x="0" y="1146021"/>
                </a:lnTo>
                <a:lnTo>
                  <a:pt x="0" y="0"/>
                </a:lnTo>
                <a:close/>
              </a:path>
            </a:pathLst>
          </a:custGeom>
          <a:blipFill>
            <a:blip r:embed="rId14"/>
            <a:stretch>
              <a:fillRect t="-93484" r="-7474" b="-24557"/>
            </a:stretch>
          </a:blipFill>
        </p:spPr>
        <p:txBody>
          <a:bodyPr/>
          <a:lstStyle/>
          <a:p/>
        </p:txBody>
      </p:sp>
      <p:sp>
        <p:nvSpPr>
          <p:cNvPr id="15" name="Freeform 15"/>
          <p:cNvSpPr/>
          <p:nvPr/>
        </p:nvSpPr>
        <p:spPr>
          <a:xfrm>
            <a:off x="3038899" y="8820590"/>
            <a:ext cx="3068903" cy="1094454"/>
          </a:xfrm>
          <a:custGeom>
            <a:rect l="l" t="t" r="r" b="b"/>
            <a:pathLst>
              <a:path w="3068903" h="1094454">
                <a:moveTo>
                  <a:pt x="0" y="0"/>
                </a:moveTo>
                <a:lnTo>
                  <a:pt x="3068903" y="0"/>
                </a:lnTo>
                <a:lnTo>
                  <a:pt x="3068903" y="1094454"/>
                </a:lnTo>
                <a:lnTo>
                  <a:pt x="0" y="1094454"/>
                </a:lnTo>
                <a:lnTo>
                  <a:pt x="0" y="0"/>
                </a:lnTo>
                <a:close/>
              </a:path>
            </a:pathLst>
          </a:custGeom>
          <a:blipFill>
            <a:blip r:embed="rId15"/>
            <a:stretch>
              <a:fillRect t="-107448" b="-72956"/>
            </a:stretch>
          </a:blipFill>
        </p:spPr>
        <p:txBody>
          <a:bodyPr/>
          <a:lstStyle/>
          <a:p/>
        </p:txBody>
      </p:sp>
      <p:sp>
        <p:nvSpPr>
          <p:cNvPr id="16" name="TextBox 16"/>
          <p:cNvSpPr txBox="1"/>
          <p:nvPr/>
        </p:nvSpPr>
        <p:spPr>
          <a:xfrm>
            <a:off x="5238599" y="539352"/>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4c7jrnp"/>
              </a:rPr>
              <a:t>http://tinyurl.com/4c7jrnp</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Meal Kit Service Market Report 2023</dc:title>
  <cp:lastModifiedBy>decipher market</cp:lastModifiedBy>
  <cp:revision>2</cp:revision>
  <dcterms:created xsi:type="dcterms:W3CDTF">2006-08-16T00:00:00Z</dcterms:created>
  <dcterms:modified xsi:type="dcterms:W3CDTF">2024-02-21T10:49:04Z</dcterms:modified>
</cp:coreProperties>
</file>